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1844"/>
    <a:srgbClr val="E377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19" autoAdjust="0"/>
  </p:normalViewPr>
  <p:slideViewPr>
    <p:cSldViewPr snapToGrid="0" snapToObjects="1">
      <p:cViewPr varScale="1">
        <p:scale>
          <a:sx n="80" d="100"/>
          <a:sy n="80" d="100"/>
        </p:scale>
        <p:origin x="768" y="3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ua Reichard" userId="76f347af913f6f16" providerId="LiveId" clId="{0F6DDFBC-A821-426D-A673-A94BD466313E}"/>
    <pc:docChg chg="undo custSel modSld">
      <pc:chgData name="Joshua Reichard" userId="76f347af913f6f16" providerId="LiveId" clId="{0F6DDFBC-A821-426D-A673-A94BD466313E}" dt="2025-01-29T20:58:16.138" v="121" actId="26606"/>
      <pc:docMkLst>
        <pc:docMk/>
      </pc:docMkLst>
      <pc:sldChg chg="modSp mod">
        <pc:chgData name="Joshua Reichard" userId="76f347af913f6f16" providerId="LiveId" clId="{0F6DDFBC-A821-426D-A673-A94BD466313E}" dt="2025-01-29T20:46:46.128" v="119" actId="27636"/>
        <pc:sldMkLst>
          <pc:docMk/>
          <pc:sldMk cId="0" sldId="259"/>
        </pc:sldMkLst>
        <pc:spChg chg="mod">
          <ac:chgData name="Joshua Reichard" userId="76f347af913f6f16" providerId="LiveId" clId="{0F6DDFBC-A821-426D-A673-A94BD466313E}" dt="2025-01-29T20:46:46.128" v="119" actId="27636"/>
          <ac:spMkLst>
            <pc:docMk/>
            <pc:sldMk cId="0" sldId="259"/>
            <ac:spMk id="3" creationId="{00000000-0000-0000-0000-000000000000}"/>
          </ac:spMkLst>
        </pc:spChg>
      </pc:sldChg>
      <pc:sldChg chg="addSp delSp modSp mod">
        <pc:chgData name="Joshua Reichard" userId="76f347af913f6f16" providerId="LiveId" clId="{0F6DDFBC-A821-426D-A673-A94BD466313E}" dt="2025-01-29T20:58:16.138" v="121" actId="26606"/>
        <pc:sldMkLst>
          <pc:docMk/>
          <pc:sldMk cId="0" sldId="263"/>
        </pc:sldMkLst>
        <pc:spChg chg="mod">
          <ac:chgData name="Joshua Reichard" userId="76f347af913f6f16" providerId="LiveId" clId="{0F6DDFBC-A821-426D-A673-A94BD466313E}" dt="2025-01-29T20:58:16.138" v="121" actId="26606"/>
          <ac:spMkLst>
            <pc:docMk/>
            <pc:sldMk cId="0" sldId="263"/>
            <ac:spMk id="2" creationId="{00000000-0000-0000-0000-000000000000}"/>
          </ac:spMkLst>
        </pc:spChg>
        <pc:spChg chg="add del">
          <ac:chgData name="Joshua Reichard" userId="76f347af913f6f16" providerId="LiveId" clId="{0F6DDFBC-A821-426D-A673-A94BD466313E}" dt="2025-01-29T20:58:16.138" v="121" actId="26606"/>
          <ac:spMkLst>
            <pc:docMk/>
            <pc:sldMk cId="0" sldId="263"/>
            <ac:spMk id="3" creationId="{00000000-0000-0000-0000-000000000000}"/>
          </ac:spMkLst>
        </pc:spChg>
        <pc:graphicFrameChg chg="add del">
          <ac:chgData name="Joshua Reichard" userId="76f347af913f6f16" providerId="LiveId" clId="{0F6DDFBC-A821-426D-A673-A94BD466313E}" dt="2025-01-29T20:58:16.138" v="121" actId="26606"/>
          <ac:graphicFrameMkLst>
            <pc:docMk/>
            <pc:sldMk cId="0" sldId="263"/>
            <ac:graphicFrameMk id="5" creationId="{DBB2B9D5-F5CD-2278-4E1C-115D1FE939E0}"/>
          </ac:graphicFrameMkLst>
        </pc:graphicFrameChg>
      </pc:sldChg>
      <pc:sldChg chg="modSp mod">
        <pc:chgData name="Joshua Reichard" userId="76f347af913f6f16" providerId="LiveId" clId="{0F6DDFBC-A821-426D-A673-A94BD466313E}" dt="2025-01-29T20:46:38.271" v="115" actId="20577"/>
        <pc:sldMkLst>
          <pc:docMk/>
          <pc:sldMk cId="2005059424" sldId="265"/>
        </pc:sldMkLst>
        <pc:spChg chg="mod">
          <ac:chgData name="Joshua Reichard" userId="76f347af913f6f16" providerId="LiveId" clId="{0F6DDFBC-A821-426D-A673-A94BD466313E}" dt="2025-01-29T20:46:38.271" v="115" actId="20577"/>
          <ac:spMkLst>
            <pc:docMk/>
            <pc:sldMk cId="2005059424" sldId="265"/>
            <ac:spMk id="3" creationId="{83DCE60B-47FB-C972-BAFC-B0D02026903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B0023B-2AD3-4987-A87A-E0D7D3132C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73A9C6-472C-4028-8014-2A1F401748D9}">
      <dgm:prSet/>
      <dgm:spPr>
        <a:solidFill>
          <a:srgbClr val="E377AA"/>
        </a:solidFill>
      </dgm:spPr>
      <dgm:t>
        <a:bodyPr/>
        <a:lstStyle/>
        <a:p>
          <a:r>
            <a:rPr lang="en-US" b="1"/>
            <a:t>Recognition</a:t>
          </a:r>
          <a:r>
            <a:rPr lang="en-US"/>
            <a:t>: Identifying cultural differences and their impact</a:t>
          </a:r>
        </a:p>
      </dgm:t>
    </dgm:pt>
    <dgm:pt modelId="{5ED74BF6-19C6-4E67-884A-CCAF81A7F68E}" type="parTrans" cxnId="{199182BE-BADA-427E-AE44-67016052C386}">
      <dgm:prSet/>
      <dgm:spPr/>
      <dgm:t>
        <a:bodyPr/>
        <a:lstStyle/>
        <a:p>
          <a:endParaRPr lang="en-US"/>
        </a:p>
      </dgm:t>
    </dgm:pt>
    <dgm:pt modelId="{9E73537B-4FB4-4632-AEA8-1623DB1E22E8}" type="sibTrans" cxnId="{199182BE-BADA-427E-AE44-67016052C386}">
      <dgm:prSet/>
      <dgm:spPr/>
      <dgm:t>
        <a:bodyPr/>
        <a:lstStyle/>
        <a:p>
          <a:endParaRPr lang="en-US"/>
        </a:p>
      </dgm:t>
    </dgm:pt>
    <dgm:pt modelId="{B87E09CE-B302-4852-A559-A017005BB306}">
      <dgm:prSet/>
      <dgm:spPr>
        <a:solidFill>
          <a:srgbClr val="731844"/>
        </a:solidFill>
      </dgm:spPr>
      <dgm:t>
        <a:bodyPr/>
        <a:lstStyle/>
        <a:p>
          <a:r>
            <a:rPr lang="en-US" b="1" dirty="0"/>
            <a:t>Respect</a:t>
          </a:r>
          <a:r>
            <a:rPr lang="en-US" dirty="0"/>
            <a:t>: Valuing cultural diversity without judgment</a:t>
          </a:r>
        </a:p>
      </dgm:t>
    </dgm:pt>
    <dgm:pt modelId="{46F73AF0-2945-4524-B03D-05D79D6EDCCD}" type="parTrans" cxnId="{D32569E9-18BE-4EB7-9A3D-40CCBFF2F4FD}">
      <dgm:prSet/>
      <dgm:spPr/>
      <dgm:t>
        <a:bodyPr/>
        <a:lstStyle/>
        <a:p>
          <a:endParaRPr lang="en-US"/>
        </a:p>
      </dgm:t>
    </dgm:pt>
    <dgm:pt modelId="{88D22AD6-F7F1-441F-9090-E978F2B90FC4}" type="sibTrans" cxnId="{D32569E9-18BE-4EB7-9A3D-40CCBFF2F4FD}">
      <dgm:prSet/>
      <dgm:spPr/>
      <dgm:t>
        <a:bodyPr/>
        <a:lstStyle/>
        <a:p>
          <a:endParaRPr lang="en-US"/>
        </a:p>
      </dgm:t>
    </dgm:pt>
    <dgm:pt modelId="{A9CC3C62-869C-4BC7-84E9-96764C59A6DE}">
      <dgm:prSet/>
      <dgm:spPr>
        <a:solidFill>
          <a:srgbClr val="E377AA"/>
        </a:solidFill>
      </dgm:spPr>
      <dgm:t>
        <a:bodyPr/>
        <a:lstStyle/>
        <a:p>
          <a:r>
            <a:rPr lang="en-US" b="1"/>
            <a:t>Reconciliation</a:t>
          </a:r>
          <a:r>
            <a:rPr lang="en-US"/>
            <a:t>: Bridging gaps and resolving conflicts</a:t>
          </a:r>
        </a:p>
      </dgm:t>
    </dgm:pt>
    <dgm:pt modelId="{4857D790-EAA2-4C80-B9CD-67F220A1D3B1}" type="parTrans" cxnId="{FC02BA3D-0C55-4829-B544-CD1A24B6234B}">
      <dgm:prSet/>
      <dgm:spPr/>
      <dgm:t>
        <a:bodyPr/>
        <a:lstStyle/>
        <a:p>
          <a:endParaRPr lang="en-US"/>
        </a:p>
      </dgm:t>
    </dgm:pt>
    <dgm:pt modelId="{C357C036-0015-4828-A593-FC28A43DDBAB}" type="sibTrans" cxnId="{FC02BA3D-0C55-4829-B544-CD1A24B6234B}">
      <dgm:prSet/>
      <dgm:spPr/>
      <dgm:t>
        <a:bodyPr/>
        <a:lstStyle/>
        <a:p>
          <a:endParaRPr lang="en-US"/>
        </a:p>
      </dgm:t>
    </dgm:pt>
    <dgm:pt modelId="{C68C97C4-966C-4464-97A8-4069BB1020DF}">
      <dgm:prSet/>
      <dgm:spPr>
        <a:solidFill>
          <a:srgbClr val="731844"/>
        </a:solidFill>
      </dgm:spPr>
      <dgm:t>
        <a:bodyPr/>
        <a:lstStyle/>
        <a:p>
          <a:r>
            <a:rPr lang="en-US" b="1"/>
            <a:t>Realization</a:t>
          </a:r>
          <a:r>
            <a:rPr lang="en-US"/>
            <a:t>: Integrating cultural awareness into daily practices</a:t>
          </a:r>
        </a:p>
      </dgm:t>
    </dgm:pt>
    <dgm:pt modelId="{3781F059-8BE0-4F37-9E41-37FE33B5EB55}" type="parTrans" cxnId="{894DA60E-E3CB-4FDA-BE2B-2F3616AF73A3}">
      <dgm:prSet/>
      <dgm:spPr/>
      <dgm:t>
        <a:bodyPr/>
        <a:lstStyle/>
        <a:p>
          <a:endParaRPr lang="en-US"/>
        </a:p>
      </dgm:t>
    </dgm:pt>
    <dgm:pt modelId="{6B6FFDB9-DEFD-4C83-A593-EBB313854496}" type="sibTrans" cxnId="{894DA60E-E3CB-4FDA-BE2B-2F3616AF73A3}">
      <dgm:prSet/>
      <dgm:spPr/>
      <dgm:t>
        <a:bodyPr/>
        <a:lstStyle/>
        <a:p>
          <a:endParaRPr lang="en-US"/>
        </a:p>
      </dgm:t>
    </dgm:pt>
    <dgm:pt modelId="{044D7147-0DEC-42A3-9433-3C3DD3679487}" type="pres">
      <dgm:prSet presAssocID="{8AB0023B-2AD3-4987-A87A-E0D7D3132C28}" presName="linear" presStyleCnt="0">
        <dgm:presLayoutVars>
          <dgm:animLvl val="lvl"/>
          <dgm:resizeHandles val="exact"/>
        </dgm:presLayoutVars>
      </dgm:prSet>
      <dgm:spPr/>
    </dgm:pt>
    <dgm:pt modelId="{07D47BC7-CC68-4D5B-8A2E-A877438FF6BC}" type="pres">
      <dgm:prSet presAssocID="{3473A9C6-472C-4028-8014-2A1F401748D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227D26B-E64B-4F20-8E30-408D4370EAE0}" type="pres">
      <dgm:prSet presAssocID="{9E73537B-4FB4-4632-AEA8-1623DB1E22E8}" presName="spacer" presStyleCnt="0"/>
      <dgm:spPr/>
    </dgm:pt>
    <dgm:pt modelId="{13D55193-C5D5-45DE-86BE-4566DFABCF6D}" type="pres">
      <dgm:prSet presAssocID="{B87E09CE-B302-4852-A559-A017005BB30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4CAD201-F3BF-41C9-86D8-06ACC52773AA}" type="pres">
      <dgm:prSet presAssocID="{88D22AD6-F7F1-441F-9090-E978F2B90FC4}" presName="spacer" presStyleCnt="0"/>
      <dgm:spPr/>
    </dgm:pt>
    <dgm:pt modelId="{C058C804-81E9-415B-B2EB-45308EE96E6B}" type="pres">
      <dgm:prSet presAssocID="{A9CC3C62-869C-4BC7-84E9-96764C59A6D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90AA24C-6F22-4C94-BF19-0B7821201416}" type="pres">
      <dgm:prSet presAssocID="{C357C036-0015-4828-A593-FC28A43DDBAB}" presName="spacer" presStyleCnt="0"/>
      <dgm:spPr/>
    </dgm:pt>
    <dgm:pt modelId="{4D6A3436-5FFF-44F1-9557-3D5D27C6B259}" type="pres">
      <dgm:prSet presAssocID="{C68C97C4-966C-4464-97A8-4069BB1020D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94DA60E-E3CB-4FDA-BE2B-2F3616AF73A3}" srcId="{8AB0023B-2AD3-4987-A87A-E0D7D3132C28}" destId="{C68C97C4-966C-4464-97A8-4069BB1020DF}" srcOrd="3" destOrd="0" parTransId="{3781F059-8BE0-4F37-9E41-37FE33B5EB55}" sibTransId="{6B6FFDB9-DEFD-4C83-A593-EBB313854496}"/>
    <dgm:cxn modelId="{7AE3D42A-D066-462F-B232-D410AFCA5557}" type="presOf" srcId="{B87E09CE-B302-4852-A559-A017005BB306}" destId="{13D55193-C5D5-45DE-86BE-4566DFABCF6D}" srcOrd="0" destOrd="0" presId="urn:microsoft.com/office/officeart/2005/8/layout/vList2"/>
    <dgm:cxn modelId="{2D48A635-F4F9-4C1A-99B1-CD44E01E5F53}" type="presOf" srcId="{3473A9C6-472C-4028-8014-2A1F401748D9}" destId="{07D47BC7-CC68-4D5B-8A2E-A877438FF6BC}" srcOrd="0" destOrd="0" presId="urn:microsoft.com/office/officeart/2005/8/layout/vList2"/>
    <dgm:cxn modelId="{5BB7A238-995E-459E-9C0B-9ACCD26D4DCC}" type="presOf" srcId="{8AB0023B-2AD3-4987-A87A-E0D7D3132C28}" destId="{044D7147-0DEC-42A3-9433-3C3DD3679487}" srcOrd="0" destOrd="0" presId="urn:microsoft.com/office/officeart/2005/8/layout/vList2"/>
    <dgm:cxn modelId="{FC02BA3D-0C55-4829-B544-CD1A24B6234B}" srcId="{8AB0023B-2AD3-4987-A87A-E0D7D3132C28}" destId="{A9CC3C62-869C-4BC7-84E9-96764C59A6DE}" srcOrd="2" destOrd="0" parTransId="{4857D790-EAA2-4C80-B9CD-67F220A1D3B1}" sibTransId="{C357C036-0015-4828-A593-FC28A43DDBAB}"/>
    <dgm:cxn modelId="{49ABB654-3D75-4642-8B24-785959D18996}" type="presOf" srcId="{C68C97C4-966C-4464-97A8-4069BB1020DF}" destId="{4D6A3436-5FFF-44F1-9557-3D5D27C6B259}" srcOrd="0" destOrd="0" presId="urn:microsoft.com/office/officeart/2005/8/layout/vList2"/>
    <dgm:cxn modelId="{199182BE-BADA-427E-AE44-67016052C386}" srcId="{8AB0023B-2AD3-4987-A87A-E0D7D3132C28}" destId="{3473A9C6-472C-4028-8014-2A1F401748D9}" srcOrd="0" destOrd="0" parTransId="{5ED74BF6-19C6-4E67-884A-CCAF81A7F68E}" sibTransId="{9E73537B-4FB4-4632-AEA8-1623DB1E22E8}"/>
    <dgm:cxn modelId="{CC2B61D9-850C-46B5-B491-56DA8BF96627}" type="presOf" srcId="{A9CC3C62-869C-4BC7-84E9-96764C59A6DE}" destId="{C058C804-81E9-415B-B2EB-45308EE96E6B}" srcOrd="0" destOrd="0" presId="urn:microsoft.com/office/officeart/2005/8/layout/vList2"/>
    <dgm:cxn modelId="{D32569E9-18BE-4EB7-9A3D-40CCBFF2F4FD}" srcId="{8AB0023B-2AD3-4987-A87A-E0D7D3132C28}" destId="{B87E09CE-B302-4852-A559-A017005BB306}" srcOrd="1" destOrd="0" parTransId="{46F73AF0-2945-4524-B03D-05D79D6EDCCD}" sibTransId="{88D22AD6-F7F1-441F-9090-E978F2B90FC4}"/>
    <dgm:cxn modelId="{6AB85D41-9648-4348-8E6E-331ED3873872}" type="presParOf" srcId="{044D7147-0DEC-42A3-9433-3C3DD3679487}" destId="{07D47BC7-CC68-4D5B-8A2E-A877438FF6BC}" srcOrd="0" destOrd="0" presId="urn:microsoft.com/office/officeart/2005/8/layout/vList2"/>
    <dgm:cxn modelId="{74300FCB-2FBC-4B88-A931-CD6D2774128A}" type="presParOf" srcId="{044D7147-0DEC-42A3-9433-3C3DD3679487}" destId="{D227D26B-E64B-4F20-8E30-408D4370EAE0}" srcOrd="1" destOrd="0" presId="urn:microsoft.com/office/officeart/2005/8/layout/vList2"/>
    <dgm:cxn modelId="{F6133B25-E14A-4686-AA86-073F12F7229A}" type="presParOf" srcId="{044D7147-0DEC-42A3-9433-3C3DD3679487}" destId="{13D55193-C5D5-45DE-86BE-4566DFABCF6D}" srcOrd="2" destOrd="0" presId="urn:microsoft.com/office/officeart/2005/8/layout/vList2"/>
    <dgm:cxn modelId="{512867D7-FC4C-4861-9CA0-D7B5C81370B1}" type="presParOf" srcId="{044D7147-0DEC-42A3-9433-3C3DD3679487}" destId="{24CAD201-F3BF-41C9-86D8-06ACC52773AA}" srcOrd="3" destOrd="0" presId="urn:microsoft.com/office/officeart/2005/8/layout/vList2"/>
    <dgm:cxn modelId="{8504A2B1-DED3-4CA0-96BD-484392BBF902}" type="presParOf" srcId="{044D7147-0DEC-42A3-9433-3C3DD3679487}" destId="{C058C804-81E9-415B-B2EB-45308EE96E6B}" srcOrd="4" destOrd="0" presId="urn:microsoft.com/office/officeart/2005/8/layout/vList2"/>
    <dgm:cxn modelId="{BF4E0DEE-E780-47AA-96F8-C57723D73965}" type="presParOf" srcId="{044D7147-0DEC-42A3-9433-3C3DD3679487}" destId="{890AA24C-6F22-4C94-BF19-0B7821201416}" srcOrd="5" destOrd="0" presId="urn:microsoft.com/office/officeart/2005/8/layout/vList2"/>
    <dgm:cxn modelId="{83342FAD-C1E7-44AE-9D22-67ABDF92FC86}" type="presParOf" srcId="{044D7147-0DEC-42A3-9433-3C3DD3679487}" destId="{4D6A3436-5FFF-44F1-9557-3D5D27C6B25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47BC7-CC68-4D5B-8A2E-A877438FF6BC}">
      <dsp:nvSpPr>
        <dsp:cNvPr id="0" name=""/>
        <dsp:cNvSpPr/>
      </dsp:nvSpPr>
      <dsp:spPr>
        <a:xfrm>
          <a:off x="0" y="4292"/>
          <a:ext cx="6172199" cy="1153620"/>
        </a:xfrm>
        <a:prstGeom prst="roundRect">
          <a:avLst/>
        </a:prstGeom>
        <a:solidFill>
          <a:srgbClr val="E377A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Recognition</a:t>
          </a:r>
          <a:r>
            <a:rPr lang="en-US" sz="2900" kern="1200"/>
            <a:t>: Identifying cultural differences and their impact</a:t>
          </a:r>
        </a:p>
      </dsp:txBody>
      <dsp:txXfrm>
        <a:off x="56315" y="60607"/>
        <a:ext cx="6059569" cy="1040990"/>
      </dsp:txXfrm>
    </dsp:sp>
    <dsp:sp modelId="{13D55193-C5D5-45DE-86BE-4566DFABCF6D}">
      <dsp:nvSpPr>
        <dsp:cNvPr id="0" name=""/>
        <dsp:cNvSpPr/>
      </dsp:nvSpPr>
      <dsp:spPr>
        <a:xfrm>
          <a:off x="0" y="1241432"/>
          <a:ext cx="6172199" cy="1153620"/>
        </a:xfrm>
        <a:prstGeom prst="roundRect">
          <a:avLst/>
        </a:prstGeom>
        <a:solidFill>
          <a:srgbClr val="73184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 dirty="0"/>
            <a:t>Respect</a:t>
          </a:r>
          <a:r>
            <a:rPr lang="en-US" sz="2900" kern="1200" dirty="0"/>
            <a:t>: Valuing cultural diversity without judgment</a:t>
          </a:r>
        </a:p>
      </dsp:txBody>
      <dsp:txXfrm>
        <a:off x="56315" y="1297747"/>
        <a:ext cx="6059569" cy="1040990"/>
      </dsp:txXfrm>
    </dsp:sp>
    <dsp:sp modelId="{C058C804-81E9-415B-B2EB-45308EE96E6B}">
      <dsp:nvSpPr>
        <dsp:cNvPr id="0" name=""/>
        <dsp:cNvSpPr/>
      </dsp:nvSpPr>
      <dsp:spPr>
        <a:xfrm>
          <a:off x="0" y="2478572"/>
          <a:ext cx="6172199" cy="1153620"/>
        </a:xfrm>
        <a:prstGeom prst="roundRect">
          <a:avLst/>
        </a:prstGeom>
        <a:solidFill>
          <a:srgbClr val="E377A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Reconciliation</a:t>
          </a:r>
          <a:r>
            <a:rPr lang="en-US" sz="2900" kern="1200"/>
            <a:t>: Bridging gaps and resolving conflicts</a:t>
          </a:r>
        </a:p>
      </dsp:txBody>
      <dsp:txXfrm>
        <a:off x="56315" y="2534887"/>
        <a:ext cx="6059569" cy="1040990"/>
      </dsp:txXfrm>
    </dsp:sp>
    <dsp:sp modelId="{4D6A3436-5FFF-44F1-9557-3D5D27C6B259}">
      <dsp:nvSpPr>
        <dsp:cNvPr id="0" name=""/>
        <dsp:cNvSpPr/>
      </dsp:nvSpPr>
      <dsp:spPr>
        <a:xfrm>
          <a:off x="0" y="3715712"/>
          <a:ext cx="6172199" cy="1153620"/>
        </a:xfrm>
        <a:prstGeom prst="roundRect">
          <a:avLst/>
        </a:prstGeom>
        <a:solidFill>
          <a:srgbClr val="73184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Realization</a:t>
          </a:r>
          <a:r>
            <a:rPr lang="en-US" sz="2900" kern="1200"/>
            <a:t>: Integrating cultural awareness into daily practices</a:t>
          </a:r>
        </a:p>
      </dsp:txBody>
      <dsp:txXfrm>
        <a:off x="56315" y="3772027"/>
        <a:ext cx="6059569" cy="1040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E24BE-1363-4745-BCB6-58933D5A6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8EE2F6-8A96-4D80-AEBE-2B5F5D480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CE2A3-5C93-408F-8FD0-298AFA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A9CF2-BD5B-4C19-AB21-4F11CB9D0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789C2-BF5C-4061-B522-C7A4EE5A3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7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88C89-6385-4A13-B6E0-8D7C8E601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0FA69-6554-4758-AB65-3A8FB2368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A2AB3-19F1-47CF-A6EC-D9F9D27A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77D7A-9AF3-46DA-9941-63FF2CB08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33868-B173-467F-86B4-4FFC7A41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9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6FDF22-25BC-4A00-8EDD-AA26A975D1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9815B-AE66-4E68-AE5C-E8ABA246F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20B3F-1D5A-44ED-9FF5-5011E4256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1A146-61D9-4FF8-8378-AB25F940A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8FA19-3261-4D3B-8198-CE2C0F885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0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765D7-6554-4AD2-BF21-9E52734EB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1B109-5EE0-4AC5-A8EF-66BEF02DB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389ED-C1A8-49B3-A1D3-86088E038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99CFC-F123-43EB-81D0-9AA3076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0E1E-3DFD-462A-9E22-65229AC1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6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998F6-A1D9-49A5-B176-EBA46A82F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AEADC-2926-4B5D-828B-D398BA343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7AA33-D521-4D8D-AC12-0AD12776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4BCA2-637C-4A3D-9030-9B72566E2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47F3C-A6FC-4096-A6FE-B34092AC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7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E4B55-CD85-4B7C-B18B-BA8B014A9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160A-550C-41C3-99CF-BCE8292E9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25778-05B0-4951-BF76-C8BB4F05E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041B1-5F81-4559-BE36-09749DAA1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DCB00-8C48-4344-BE75-54D265FF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F69D1-1178-4A8A-A6AC-BF388C0D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3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BE899-FED0-4D2C-8B87-06D5ADCC7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57A3E-C9EB-4255-AB1E-CAA7331A1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322609-691C-4FAD-8696-61F763EF7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26450-1272-45A3-B5D8-E00D89DFE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C3F8F3-1DFC-49A0-83FD-0432C356FF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F9922E-F6E9-4655-B86C-85FA6F77A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4F6F81-7F6F-4152-A24D-139BF2925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107CA6-93AA-4A50-8F25-FE2F5F62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4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EF490-5FA0-4D6B-AA6A-39632842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F81C7-93A6-4BC5-B504-1F9EDE5C9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8A9F83-4C57-41DC-A0A2-AF84C3C27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83E056-D1DE-4A7B-B1EB-7040E3C8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051DA6-7288-4856-8D62-8CBA24728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A34515-613B-4D61-ACCF-E8EC82FF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AB973-5E8D-445C-A33F-4A090DA9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7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8F460-C138-4F7A-84AA-E34BF114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AAEB2-4FC2-4A48-8164-5E7724D5E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84631-3734-4F98-B635-CAB1948B4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22272-7B3A-415B-8A0E-CC6CF0D3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EAFB9-99C5-40A5-B0AB-C68C274D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B5A112-26FE-4153-B9C2-FE133EE2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4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04DC-974C-4877-B45E-5FF04656F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A9DFA8-308E-4ACA-80E4-913DDF6B34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F431B-2787-42C8-A805-985937688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1DF95-CD14-4250-8B30-E2DEC3EAE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82AB6-8ACB-46B4-BA4E-3F6A74F7A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789A8-960E-438D-B8E8-A7DAA2FB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0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92B586-CA81-4378-837A-D7ACA1DE05F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F53707-A52C-4545-B2D4-58E45BCB5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78" y="1502036"/>
            <a:ext cx="10803466" cy="830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4A6F8-B9E2-4FA7-8D2B-902B52908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978" y="2332387"/>
            <a:ext cx="10803466" cy="3844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E048E-1EE0-4D3A-9930-63771B8C2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49D65-F95D-4973-8BA5-954485460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56DA1-D43C-4279-A565-884ED794A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500542-F0D5-B940-285D-2C3F9BC9F7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28706" y="272456"/>
            <a:ext cx="2261050" cy="4085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3EAA2CD-1830-97E7-9D01-37635037DBF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CA1180-F76A-F22D-4025-789B75E745B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28706" y="272456"/>
            <a:ext cx="2261050" cy="40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9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14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87847"/>
            <a:ext cx="9144000" cy="2387600"/>
          </a:xfrm>
        </p:spPr>
        <p:txBody>
          <a:bodyPr/>
          <a:lstStyle/>
          <a:p>
            <a:r>
              <a:rPr dirty="0"/>
              <a:t>OL 704: Human Relations in a Pluralistic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99870"/>
            <a:ext cx="9144000" cy="1655762"/>
          </a:xfrm>
        </p:spPr>
        <p:txBody>
          <a:bodyPr/>
          <a:lstStyle/>
          <a:p>
            <a:r>
              <a:rPr dirty="0"/>
              <a:t>Omega Graduate School</a:t>
            </a:r>
          </a:p>
          <a:p>
            <a:r>
              <a:rPr dirty="0"/>
              <a:t>Professor: Sara Reichard, EdD</a:t>
            </a:r>
            <a:r>
              <a:rPr lang="en-US" dirty="0"/>
              <a:t>, MSN, RN, CNE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Six Sources Influencing Human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dirty="0"/>
              <a:t>Personal Motivation</a:t>
            </a:r>
            <a:r>
              <a:rPr dirty="0"/>
              <a:t>: Individual drive to engage with different cultures</a:t>
            </a:r>
          </a:p>
          <a:p>
            <a:r>
              <a:rPr b="1" dirty="0"/>
              <a:t>Personal Ability</a:t>
            </a:r>
            <a:r>
              <a:rPr dirty="0"/>
              <a:t>: Skills needed to interact effectively</a:t>
            </a:r>
          </a:p>
          <a:p>
            <a:r>
              <a:rPr b="1" dirty="0"/>
              <a:t>Social Motivation</a:t>
            </a:r>
            <a:r>
              <a:rPr dirty="0"/>
              <a:t>: Influence of peers and social norms</a:t>
            </a:r>
          </a:p>
          <a:p>
            <a:r>
              <a:rPr b="1" dirty="0"/>
              <a:t>Social Ability</a:t>
            </a:r>
            <a:r>
              <a:rPr dirty="0"/>
              <a:t>: Group capacity to adapt and learn</a:t>
            </a:r>
          </a:p>
          <a:p>
            <a:r>
              <a:rPr b="1" dirty="0"/>
              <a:t>Structural Motivation</a:t>
            </a:r>
            <a:r>
              <a:rPr dirty="0"/>
              <a:t>: Institutional incentives for inclusivity</a:t>
            </a:r>
          </a:p>
          <a:p>
            <a:r>
              <a:rPr b="1" dirty="0"/>
              <a:t>Structural Ability</a:t>
            </a:r>
            <a:r>
              <a:rPr dirty="0"/>
              <a:t>: Systemic support for cross-cultural interactions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Case Study: Workplace </a:t>
            </a:r>
            <a:r>
              <a:rPr lang="en-US" dirty="0"/>
              <a:t>Cultural Competency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sz="3200" b="1" dirty="0">
                <a:solidFill>
                  <a:srgbClr val="731844"/>
                </a:solidFill>
              </a:rPr>
              <a:t>A multinational corporation implemented a mandatory cultural competency program.</a:t>
            </a:r>
          </a:p>
          <a:p>
            <a:r>
              <a:rPr dirty="0"/>
              <a:t>Employees reported increased understanding of cultural differences and reduced workplace conflicts.</a:t>
            </a:r>
          </a:p>
          <a:p>
            <a:r>
              <a:rPr dirty="0"/>
              <a:t>Leadership promoted inclusive decision-making, improving employee retention and morale.</a:t>
            </a:r>
          </a:p>
          <a:p>
            <a:r>
              <a:rPr b="1" dirty="0"/>
              <a:t>Key Takeaway</a:t>
            </a:r>
            <a:r>
              <a:rPr dirty="0"/>
              <a:t>: Cultural </a:t>
            </a:r>
            <a:r>
              <a:rPr lang="en-US" dirty="0"/>
              <a:t>competence</a:t>
            </a:r>
            <a:r>
              <a:rPr dirty="0"/>
              <a:t> training fosters workplace harmony and productivity.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Case Study: Community Integration &amp; Multiculturalism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b="1" dirty="0">
                <a:solidFill>
                  <a:srgbClr val="731844"/>
                </a:solidFill>
              </a:rPr>
              <a:t>A city government introduced multicultural festivals and language accessibility programs.</a:t>
            </a:r>
          </a:p>
          <a:p>
            <a:r>
              <a:rPr dirty="0"/>
              <a:t>Immigrant communities felt more welcomed and engaged in civic life.</a:t>
            </a:r>
          </a:p>
          <a:p>
            <a:r>
              <a:rPr dirty="0"/>
              <a:t>Businesses adapted marketing strategies to reflect cultural diversity, increasing customer engagement.</a:t>
            </a:r>
          </a:p>
          <a:p>
            <a:r>
              <a:rPr b="1" dirty="0"/>
              <a:t>Key Takeaway</a:t>
            </a:r>
            <a:r>
              <a:rPr dirty="0"/>
              <a:t>: Proactive multicultural policies improve social cohesion and economic growth.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Course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Essential Elements</a:t>
            </a:r>
            <a:r>
              <a:rPr b="1" dirty="0"/>
              <a:t>:</a:t>
            </a:r>
            <a:r>
              <a:rPr dirty="0"/>
              <a:t> Short written responses on human relation skills</a:t>
            </a:r>
          </a:p>
          <a:p>
            <a:r>
              <a:rPr b="1" dirty="0"/>
              <a:t>Developmental Readings</a:t>
            </a:r>
            <a:r>
              <a:rPr dirty="0"/>
              <a:t>: Analyze scholarly sources on course topics</a:t>
            </a:r>
          </a:p>
          <a:p>
            <a:r>
              <a:rPr b="1" dirty="0"/>
              <a:t>Essay</a:t>
            </a:r>
            <a:r>
              <a:rPr dirty="0"/>
              <a:t>: 5-7 page research paper on a social issue and transcultural competence</a:t>
            </a:r>
          </a:p>
          <a:p>
            <a:r>
              <a:rPr b="1" dirty="0"/>
              <a:t>Scholar’s Porch Discussion Post</a:t>
            </a:r>
            <a:r>
              <a:rPr dirty="0"/>
              <a:t>: Online discussion on key course concepts</a:t>
            </a:r>
          </a:p>
          <a:p>
            <a:r>
              <a:rPr dirty="0"/>
              <a:t>Application of course concepts to real-world case studies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Course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Examines cultural and value differences among ethnic, racial, religious, and social groups</a:t>
            </a:r>
          </a:p>
          <a:p>
            <a:r>
              <a:rPr dirty="0"/>
              <a:t>Strengthens human relations skills in education, community, family, work, and leisure settings</a:t>
            </a:r>
          </a:p>
          <a:p>
            <a:r>
              <a:rPr dirty="0"/>
              <a:t>Develops understanding of intercultural competencies and leadership in diverse settings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Course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b="1" dirty="0"/>
              <a:t>Develop</a:t>
            </a:r>
            <a:r>
              <a:rPr dirty="0"/>
              <a:t> human relation skills for multicultural diversity and inclusion</a:t>
            </a:r>
          </a:p>
          <a:p>
            <a:r>
              <a:rPr dirty="0"/>
              <a:t>   - Understanding diversity as the presence of different cultural identities</a:t>
            </a:r>
          </a:p>
          <a:p>
            <a:r>
              <a:rPr b="1" dirty="0"/>
              <a:t>Compare</a:t>
            </a:r>
            <a:r>
              <a:rPr dirty="0"/>
              <a:t> transcultural competencies for working in diverse communities</a:t>
            </a:r>
          </a:p>
          <a:p>
            <a:r>
              <a:rPr dirty="0"/>
              <a:t>   - Competency in adapting to and respecting different cultures</a:t>
            </a:r>
          </a:p>
          <a:p>
            <a:r>
              <a:rPr b="1" dirty="0"/>
              <a:t>Apply</a:t>
            </a:r>
            <a:r>
              <a:rPr dirty="0"/>
              <a:t> </a:t>
            </a:r>
            <a:r>
              <a:rPr lang="en-US" dirty="0"/>
              <a:t>faith-based</a:t>
            </a:r>
            <a:r>
              <a:rPr dirty="0"/>
              <a:t> human relations skills</a:t>
            </a:r>
          </a:p>
          <a:p>
            <a:r>
              <a:rPr dirty="0"/>
              <a:t>   - Using Christian worldview principles to foster </a:t>
            </a:r>
            <a:r>
              <a:rPr lang="en-US" dirty="0"/>
              <a:t>belonging</a:t>
            </a:r>
            <a:endParaRPr dirty="0"/>
          </a:p>
          <a:p>
            <a:r>
              <a:rPr b="1" dirty="0"/>
              <a:t>Examine</a:t>
            </a:r>
            <a:r>
              <a:rPr dirty="0"/>
              <a:t> leadership skills in interdisciplinary cultural settings</a:t>
            </a:r>
          </a:p>
          <a:p>
            <a:r>
              <a:rPr dirty="0"/>
              <a:t>   - Utilizing social intelligence in diverse professional spaces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Key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b="1" dirty="0"/>
              <a:t>Culture</a:t>
            </a:r>
            <a:r>
              <a:rPr dirty="0"/>
              <a:t>: The shared values, beliefs, and norms of a social group</a:t>
            </a:r>
          </a:p>
          <a:p>
            <a:r>
              <a:rPr lang="en-US" b="1" dirty="0"/>
              <a:t>Pluralism:</a:t>
            </a:r>
            <a:r>
              <a:rPr lang="en-US" dirty="0"/>
              <a:t> social system in which diverse cultural, religious, ethnic, and social groups coexist while maintaining their unique identities.</a:t>
            </a:r>
          </a:p>
          <a:p>
            <a:r>
              <a:rPr b="1" dirty="0"/>
              <a:t>Cultural Identity</a:t>
            </a:r>
            <a:r>
              <a:rPr dirty="0"/>
              <a:t>: The identity or feeling of belonging to a group based on cultural elements</a:t>
            </a:r>
          </a:p>
          <a:p>
            <a:r>
              <a:rPr b="1" dirty="0"/>
              <a:t>Unconscious Bias</a:t>
            </a:r>
            <a:r>
              <a:rPr dirty="0"/>
              <a:t>: Implicit attitudes or stereotypes that affect our understanding and decisions</a:t>
            </a:r>
          </a:p>
          <a:p>
            <a:r>
              <a:rPr b="1" dirty="0"/>
              <a:t>Cultural </a:t>
            </a:r>
            <a:r>
              <a:rPr lang="en-US" b="1" dirty="0"/>
              <a:t>Competence</a:t>
            </a:r>
            <a:r>
              <a:rPr dirty="0"/>
              <a:t>: The capability to relate and work effectively in </a:t>
            </a:r>
            <a:r>
              <a:rPr lang="en-US" dirty="0"/>
              <a:t>c</a:t>
            </a:r>
            <a:r>
              <a:rPr dirty="0"/>
              <a:t>ulturally diverse situations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0F18F-6242-026F-6A0B-8A3C99F8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Pluralistic Society?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CE60B-47FB-C972-BAFC-B0D020269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Pluralism</a:t>
            </a:r>
            <a:r>
              <a:rPr lang="en-US" dirty="0"/>
              <a:t> is a social system in which diverse cultural, religious, ethnic, and social groups coexist while maintaining their unique identities.</a:t>
            </a:r>
          </a:p>
          <a:p>
            <a:r>
              <a:rPr lang="en-US" dirty="0"/>
              <a:t>Pluralistic societies are characterized by </a:t>
            </a:r>
            <a:r>
              <a:rPr lang="en-US" b="1" dirty="0"/>
              <a:t>mutual respect, open dialogue, and institutional frameworks</a:t>
            </a:r>
            <a:r>
              <a:rPr lang="en-US" dirty="0"/>
              <a:t> that promote belonging. </a:t>
            </a:r>
          </a:p>
          <a:p>
            <a:r>
              <a:rPr lang="en-US" dirty="0"/>
              <a:t>In a pluralistic society:</a:t>
            </a:r>
          </a:p>
          <a:p>
            <a:pPr lvl="1"/>
            <a:r>
              <a:rPr lang="en-US" dirty="0"/>
              <a:t>Different groups contribute to the social fabric without being forced to assimilate.</a:t>
            </a:r>
          </a:p>
          <a:p>
            <a:pPr lvl="1"/>
            <a:r>
              <a:rPr lang="en-US" dirty="0"/>
              <a:t>There is a legal and cultural commitment to tolerance, diversity, and equal rights.</a:t>
            </a:r>
          </a:p>
          <a:p>
            <a:pPr lvl="1"/>
            <a:r>
              <a:rPr lang="en-US" dirty="0"/>
              <a:t>Social and political institutions accommodate multiple perspectives and voices.</a:t>
            </a:r>
          </a:p>
          <a:p>
            <a:pPr lvl="1"/>
            <a:r>
              <a:rPr lang="en-US" dirty="0"/>
              <a:t>Conflict resolution is based on dialogue and democratic principles rather than forced uniformity.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59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BFCF-0F64-BEB8-5955-2807B5F9B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78" y="1300644"/>
            <a:ext cx="10803466" cy="830351"/>
          </a:xfrm>
        </p:spPr>
        <p:txBody>
          <a:bodyPr/>
          <a:lstStyle/>
          <a:p>
            <a:r>
              <a:rPr lang="en-US" dirty="0"/>
              <a:t>Pluralism vs. Monoculturalism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AB576CD-2832-B927-96D1-819D12374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596101"/>
              </p:ext>
            </p:extLst>
          </p:nvPr>
        </p:nvGraphicFramePr>
        <p:xfrm>
          <a:off x="668776" y="2130995"/>
          <a:ext cx="10323870" cy="4431728"/>
        </p:xfrm>
        <a:graphic>
          <a:graphicData uri="http://schemas.openxmlformats.org/drawingml/2006/table">
            <a:tbl>
              <a:tblPr/>
              <a:tblGrid>
                <a:gridCol w="2074424">
                  <a:extLst>
                    <a:ext uri="{9D8B030D-6E8A-4147-A177-3AD203B41FA5}">
                      <a16:colId xmlns:a16="http://schemas.microsoft.com/office/drawing/2014/main" val="2358159750"/>
                    </a:ext>
                  </a:extLst>
                </a:gridCol>
                <a:gridCol w="3765884">
                  <a:extLst>
                    <a:ext uri="{9D8B030D-6E8A-4147-A177-3AD203B41FA5}">
                      <a16:colId xmlns:a16="http://schemas.microsoft.com/office/drawing/2014/main" val="3863368725"/>
                    </a:ext>
                  </a:extLst>
                </a:gridCol>
                <a:gridCol w="4483562">
                  <a:extLst>
                    <a:ext uri="{9D8B030D-6E8A-4147-A177-3AD203B41FA5}">
                      <a16:colId xmlns:a16="http://schemas.microsoft.com/office/drawing/2014/main" val="3016686030"/>
                    </a:ext>
                  </a:extLst>
                </a:gridCol>
              </a:tblGrid>
              <a:tr h="27698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Feature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18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Pluralism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18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Monoculturalism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18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006805"/>
                  </a:ext>
                </a:extLst>
              </a:tr>
              <a:tr h="753008">
                <a:tc>
                  <a:txBody>
                    <a:bodyPr/>
                    <a:lstStyle/>
                    <a:p>
                      <a:r>
                        <a:rPr lang="en-US" sz="1600" b="1" dirty="0"/>
                        <a:t>Definition</a:t>
                      </a:r>
                      <a:endParaRPr lang="en-US" sz="1600" dirty="0"/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 society where multiple cultural, ethnic, and religious groups coexist while maintaining their distinct identities.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 society that promotes a single dominant culture, often expecting minorities to assimilate.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284217"/>
                  </a:ext>
                </a:extLst>
              </a:tr>
              <a:tr h="717164">
                <a:tc>
                  <a:txBody>
                    <a:bodyPr/>
                    <a:lstStyle/>
                    <a:p>
                      <a:r>
                        <a:rPr lang="en-US" sz="1600" b="1" dirty="0"/>
                        <a:t>Cultural Identity</a:t>
                      </a:r>
                      <a:endParaRPr lang="en-US" sz="1600" dirty="0"/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Encourages individuals to retain and express their cultural heritage.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Expects individuals to adopt the dominant culture’s values, traditions, and language.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607861"/>
                  </a:ext>
                </a:extLst>
              </a:tr>
              <a:tr h="497074">
                <a:tc>
                  <a:txBody>
                    <a:bodyPr/>
                    <a:lstStyle/>
                    <a:p>
                      <a:r>
                        <a:rPr lang="en-US" sz="1600" b="1"/>
                        <a:t>Social Integration</a:t>
                      </a:r>
                      <a:endParaRPr lang="en-US" sz="1600"/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Based on inclusivity, mutual respect, and coexistence.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Based on conformity to a uniform cultural norm.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780166"/>
                  </a:ext>
                </a:extLst>
              </a:tr>
              <a:tr h="717164">
                <a:tc>
                  <a:txBody>
                    <a:bodyPr/>
                    <a:lstStyle/>
                    <a:p>
                      <a:r>
                        <a:rPr lang="en-US" sz="1600" b="1" dirty="0"/>
                        <a:t>Institutional Policies</a:t>
                      </a:r>
                      <a:endParaRPr lang="en-US" sz="1600" dirty="0"/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Laws and policies support diversity, multicultural education, and equal representation.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Policies may prioritize the dominant culture, sometimes limiting minority representation.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2489378"/>
                  </a:ext>
                </a:extLst>
              </a:tr>
              <a:tr h="497074">
                <a:tc>
                  <a:txBody>
                    <a:bodyPr/>
                    <a:lstStyle/>
                    <a:p>
                      <a:r>
                        <a:rPr lang="en-US" sz="1600" b="1"/>
                        <a:t>Conflict Resolution</a:t>
                      </a:r>
                      <a:endParaRPr lang="en-US" sz="1600"/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Dialogue and democratic principles ensure peaceful coexistence.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Differences may be suppressed or ignored, leading to marginalization.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165178"/>
                  </a:ext>
                </a:extLst>
              </a:tr>
              <a:tr h="717164">
                <a:tc>
                  <a:txBody>
                    <a:bodyPr/>
                    <a:lstStyle/>
                    <a:p>
                      <a:r>
                        <a:rPr lang="en-US" sz="1600" b="1"/>
                        <a:t>Examples</a:t>
                      </a:r>
                      <a:endParaRPr lang="en-US" sz="1600"/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United States, Canada, India (promoting multiculturalism and religious freedom).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North Korea, historical European nation-states enforcing cultural homogeneity.</a:t>
                      </a:r>
                    </a:p>
                  </a:txBody>
                  <a:tcPr marL="63032" marR="63032" marT="31516" marB="315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155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148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E7A8A-8D98-3D1E-EB46-545E888D8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Relations Skills in a Pluralistic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2D0E8-F9CA-C1D0-41CA-0629A3596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Human relations skills are essential in a pluralistic society because they enable individuals to navigate cultural differences, foster mutual respect, and build inclusive communities. Key reasons include:</a:t>
            </a:r>
          </a:p>
          <a:p>
            <a:r>
              <a:rPr lang="en-US" dirty="0"/>
              <a:t>Promoting Effective Communication</a:t>
            </a:r>
          </a:p>
          <a:p>
            <a:r>
              <a:rPr lang="en-US" dirty="0"/>
              <a:t>Reducing Conflict and Misunderstanding</a:t>
            </a:r>
          </a:p>
          <a:p>
            <a:r>
              <a:rPr lang="en-US" dirty="0"/>
              <a:t>Encouraging Collaboration and Teamwork</a:t>
            </a:r>
          </a:p>
          <a:p>
            <a:r>
              <a:rPr lang="en-US" dirty="0"/>
              <a:t>Fostering Social Cohesion</a:t>
            </a:r>
          </a:p>
          <a:p>
            <a:r>
              <a:rPr lang="en-US" dirty="0"/>
              <a:t>Enhancing Adaptability and Cultural Competence.</a:t>
            </a:r>
          </a:p>
        </p:txBody>
      </p:sp>
    </p:spTree>
    <p:extLst>
      <p:ext uri="{BB962C8B-B14F-4D97-AF65-F5344CB8AC3E}">
        <p14:creationId xmlns:p14="http://schemas.microsoft.com/office/powerpoint/2010/main" val="264578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D821B-91E2-D6CF-1653-3D20BBC7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Pluralism and Religious Freedom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579BF-30C0-3716-6289-A5520B4CC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Christian perspective can affirm </a:t>
            </a:r>
            <a:r>
              <a:rPr lang="en-US" b="1" dirty="0"/>
              <a:t>religious freedom </a:t>
            </a:r>
            <a:r>
              <a:rPr lang="en-US" dirty="0"/>
              <a:t>as a God-given right, rooted in the dignity of human beings created in God's image (Genesis 1:26-27). </a:t>
            </a:r>
          </a:p>
          <a:p>
            <a:r>
              <a:rPr lang="en-US" dirty="0"/>
              <a:t>A pluralistic society allows different religious traditions to coexist while </a:t>
            </a:r>
            <a:r>
              <a:rPr lang="en-US" b="1" dirty="0"/>
              <a:t>providing space for Christians to live out their faith</a:t>
            </a:r>
            <a:r>
              <a:rPr lang="en-US" dirty="0"/>
              <a:t>.</a:t>
            </a:r>
          </a:p>
          <a:p>
            <a:r>
              <a:rPr lang="en-US" dirty="0"/>
              <a:t>Christians can </a:t>
            </a:r>
            <a:r>
              <a:rPr lang="en-US" b="1" dirty="0"/>
              <a:t>engage in society </a:t>
            </a:r>
            <a:r>
              <a:rPr lang="en-US" dirty="0"/>
              <a:t>with love, truth, and a commitment to justice for all.</a:t>
            </a:r>
          </a:p>
        </p:txBody>
      </p:sp>
    </p:spTree>
    <p:extLst>
      <p:ext uri="{BB962C8B-B14F-4D97-AF65-F5344CB8AC3E}">
        <p14:creationId xmlns:p14="http://schemas.microsoft.com/office/powerpoint/2010/main" val="2476084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298" y="1332270"/>
            <a:ext cx="3840367" cy="2384323"/>
          </a:xfrm>
        </p:spPr>
        <p:txBody>
          <a:bodyPr anchor="b">
            <a:normAutofit/>
          </a:bodyPr>
          <a:lstStyle/>
          <a:p>
            <a:r>
              <a:rPr sz="4400" dirty="0"/>
              <a:t>Cultural Differences - 4 Step Process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F0910499-9E71-7DB8-36E9-7DBE4BCCCC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329221"/>
              </p:ext>
            </p:extLst>
          </p:nvPr>
        </p:nvGraphicFramePr>
        <p:xfrm>
          <a:off x="4898053" y="1439709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GS PowerPoint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GS PowerPoint Theme" id="{9C7F8304-96DB-471A-814B-EA726AA1DEA6}" vid="{06F4C501-36CF-4A61-84DF-73EFB192FC3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OGS PowerPoint Theme</Template>
  <TotalTime>29</TotalTime>
  <Words>864</Words>
  <Application>Microsoft Office PowerPoint</Application>
  <PresentationFormat>Widescreen</PresentationFormat>
  <Paragraphs>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OGS PowerPoint Theme</vt:lpstr>
      <vt:lpstr>OL 704: Human Relations in a Pluralistic Society</vt:lpstr>
      <vt:lpstr>Course Overview</vt:lpstr>
      <vt:lpstr>Course Outcomes</vt:lpstr>
      <vt:lpstr>Key Definitions</vt:lpstr>
      <vt:lpstr>What is a Pluralistic Society?</vt:lpstr>
      <vt:lpstr>Pluralism vs. Monoculturalism</vt:lpstr>
      <vt:lpstr>Human Relations Skills in a Pluralistic Society</vt:lpstr>
      <vt:lpstr>Pluralism and Religious Freedom</vt:lpstr>
      <vt:lpstr>Cultural Differences - 4 Step Process</vt:lpstr>
      <vt:lpstr>Six Sources Influencing Human Relations</vt:lpstr>
      <vt:lpstr>Case Study: Workplace Cultural Competency</vt:lpstr>
      <vt:lpstr>Case Study: Community Integration &amp; Multiculturalism</vt:lpstr>
      <vt:lpstr>Course Assignments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Joshua Reichard</dc:creator>
  <cp:keywords/>
  <dc:description>generated using python-pptx</dc:description>
  <cp:lastModifiedBy>Joshua Reichard</cp:lastModifiedBy>
  <cp:revision>2</cp:revision>
  <dcterms:created xsi:type="dcterms:W3CDTF">2013-01-27T09:14:16Z</dcterms:created>
  <dcterms:modified xsi:type="dcterms:W3CDTF">2025-01-29T20:58:23Z</dcterms:modified>
  <cp:category/>
</cp:coreProperties>
</file>