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69" r:id="rId2"/>
    <p:sldId id="277" r:id="rId3"/>
    <p:sldId id="278" r:id="rId4"/>
    <p:sldId id="279" r:id="rId5"/>
    <p:sldId id="270" r:id="rId6"/>
    <p:sldId id="280" r:id="rId7"/>
    <p:sldId id="281" r:id="rId8"/>
    <p:sldId id="271" r:id="rId9"/>
    <p:sldId id="273" r:id="rId10"/>
    <p:sldId id="283" r:id="rId11"/>
    <p:sldId id="284" r:id="rId12"/>
    <p:sldId id="274" r:id="rId13"/>
    <p:sldId id="282" r:id="rId14"/>
    <p:sldId id="285" r:id="rId15"/>
    <p:sldId id="286" r:id="rId16"/>
    <p:sldId id="287" r:id="rId17"/>
    <p:sldId id="288" r:id="rId18"/>
    <p:sldId id="290" r:id="rId19"/>
    <p:sldId id="289"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989" autoAdjust="0"/>
    <p:restoredTop sz="94660"/>
  </p:normalViewPr>
  <p:slideViewPr>
    <p:cSldViewPr snapToGrid="0">
      <p:cViewPr varScale="1">
        <p:scale>
          <a:sx n="89" d="100"/>
          <a:sy n="89" d="100"/>
        </p:scale>
        <p:origin x="856" y="4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4E0E21-BA6A-4939-9E3A-D591D04EA0F1}" type="datetimeFigureOut">
              <a:rPr lang="en-US" smtClean="0"/>
              <a:t>2/17/25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13436F-4D74-4271-971B-3BA10229C243}"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744D16D-5641-46CF-A085-2A6A7CB7AD6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2BB603C-28BE-46D6-BC6D-D9E67A02434B}" type="datetimeFigureOut">
              <a:rPr lang="en-US" smtClean="0"/>
              <a:t>2/17/25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2E64A3-630C-4127-BA1C-30538735F2C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2BB603C-28BE-46D6-BC6D-D9E67A02434B}" type="datetimeFigureOut">
              <a:rPr lang="en-US" smtClean="0"/>
              <a:t>2/17/25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2E64A3-630C-4127-BA1C-30538735F2C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2BB603C-28BE-46D6-BC6D-D9E67A02434B}" type="datetimeFigureOut">
              <a:rPr lang="en-US" smtClean="0"/>
              <a:t>2/17/25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2E64A3-630C-4127-BA1C-30538735F2C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2BB603C-28BE-46D6-BC6D-D9E67A02434B}" type="datetimeFigureOut">
              <a:rPr lang="en-US" smtClean="0"/>
              <a:t>2/17/25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2E64A3-630C-4127-BA1C-30538735F2C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49"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49" y="4589465"/>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2BB603C-28BE-46D6-BC6D-D9E67A02434B}" type="datetimeFigureOut">
              <a:rPr lang="en-US" smtClean="0"/>
              <a:t>2/17/25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2E64A3-630C-4127-BA1C-30538735F2C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2BB603C-28BE-46D6-BC6D-D9E67A02434B}" type="datetimeFigureOut">
              <a:rPr lang="en-US" smtClean="0"/>
              <a:t>2/17/25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2E64A3-630C-4127-BA1C-30538735F2C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2BB603C-28BE-46D6-BC6D-D9E67A02434B}" type="datetimeFigureOut">
              <a:rPr lang="en-US" smtClean="0"/>
              <a:t>2/17/25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2E64A3-630C-4127-BA1C-30538735F2C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2BB603C-28BE-46D6-BC6D-D9E67A02434B}" type="datetimeFigureOut">
              <a:rPr lang="en-US" smtClean="0"/>
              <a:t>2/17/25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2E64A3-630C-4127-BA1C-30538735F2C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BB603C-28BE-46D6-BC6D-D9E67A02434B}" type="datetimeFigureOut">
              <a:rPr lang="en-US" smtClean="0"/>
              <a:t>2/17/25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2E64A3-630C-4127-BA1C-30538735F2C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2BB603C-28BE-46D6-BC6D-D9E67A02434B}" type="datetimeFigureOut">
              <a:rPr lang="en-US" smtClean="0"/>
              <a:t>2/17/25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2E64A3-630C-4127-BA1C-30538735F2C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6"/>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2BB603C-28BE-46D6-BC6D-D9E67A02434B}" type="datetimeFigureOut">
              <a:rPr lang="en-US" smtClean="0"/>
              <a:t>2/17/25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2E64A3-630C-4127-BA1C-30538735F2C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3"/>
          <a:stretch>
            <a:fillRect/>
          </a:stretch>
        </p:blipFill>
        <p:spPr>
          <a:xfrm>
            <a:off x="0" y="0"/>
            <a:ext cx="12192000" cy="6858000"/>
          </a:xfrm>
          <a:prstGeom prst="rect">
            <a:avLst/>
          </a:prstGeom>
        </p:spPr>
      </p:pic>
      <p:sp>
        <p:nvSpPr>
          <p:cNvPr id="2" name="Title Placeholder 1"/>
          <p:cNvSpPr>
            <a:spLocks noGrp="1"/>
          </p:cNvSpPr>
          <p:nvPr>
            <p:ph type="title"/>
          </p:nvPr>
        </p:nvSpPr>
        <p:spPr>
          <a:xfrm>
            <a:off x="428977" y="1502038"/>
            <a:ext cx="10803467" cy="830351"/>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28977" y="2332389"/>
            <a:ext cx="10803467" cy="384457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BB603C-28BE-46D6-BC6D-D9E67A02434B}" type="datetimeFigureOut">
              <a:rPr lang="en-US" smtClean="0"/>
              <a:t>2/17/25</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2E64A3-630C-4127-BA1C-30538735F2C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377" rtl="0" eaLnBrk="1" latinLnBrk="0" hangingPunct="1">
        <a:lnSpc>
          <a:spcPct val="90000"/>
        </a:lnSpc>
        <a:spcBef>
          <a:spcPct val="0"/>
        </a:spcBef>
        <a:buNone/>
        <a:defRPr sz="4400" b="1" kern="1200">
          <a:solidFill>
            <a:srgbClr val="00214A"/>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38866" y="5184001"/>
            <a:ext cx="9714271" cy="1159625"/>
          </a:xfrm>
        </p:spPr>
        <p:txBody>
          <a:bodyPr>
            <a:normAutofit/>
          </a:bodyPr>
          <a:lstStyle/>
          <a:p>
            <a:r>
              <a:rPr lang="en-US" sz="3600" b="1" dirty="0"/>
              <a:t>Russ Bergeman</a:t>
            </a:r>
          </a:p>
          <a:p>
            <a:endParaRPr lang="en-US" sz="1100" b="1" dirty="0"/>
          </a:p>
          <a:p>
            <a:pPr algn="r"/>
            <a:endParaRPr lang="en-US" sz="1100" b="1" dirty="0"/>
          </a:p>
        </p:txBody>
      </p:sp>
      <p:sp>
        <p:nvSpPr>
          <p:cNvPr id="5" name="Title 4">
            <a:extLst>
              <a:ext uri="{FF2B5EF4-FFF2-40B4-BE49-F238E27FC236}">
                <a16:creationId xmlns:a16="http://schemas.microsoft.com/office/drawing/2014/main" id="{A606240B-07A4-D18A-AC9E-98EF8D4C3490}"/>
              </a:ext>
            </a:extLst>
          </p:cNvPr>
          <p:cNvSpPr>
            <a:spLocks noGrp="1"/>
          </p:cNvSpPr>
          <p:nvPr>
            <p:ph type="ctrTitle"/>
          </p:nvPr>
        </p:nvSpPr>
        <p:spPr>
          <a:xfrm>
            <a:off x="953729" y="2585456"/>
            <a:ext cx="9999408" cy="1929393"/>
          </a:xfrm>
        </p:spPr>
        <p:txBody>
          <a:bodyPr>
            <a:normAutofit fontScale="90000"/>
          </a:bodyPr>
          <a:lstStyle/>
          <a:p>
            <a:r>
              <a:rPr lang="en-US" sz="4400" dirty="0">
                <a:latin typeface="+mn-lt"/>
                <a:ea typeface="Arial" panose="020B0604020202020204" pitchFamily="34" charset="0"/>
              </a:rPr>
              <a:t>Action</a:t>
            </a:r>
            <a:r>
              <a:rPr lang="en-US" sz="4400" spc="-65" dirty="0">
                <a:latin typeface="+mn-lt"/>
                <a:ea typeface="Arial" panose="020B0604020202020204" pitchFamily="34" charset="0"/>
              </a:rPr>
              <a:t> </a:t>
            </a:r>
            <a:r>
              <a:rPr lang="en-US" sz="4400" dirty="0">
                <a:latin typeface="+mn-lt"/>
                <a:ea typeface="Arial" panose="020B0604020202020204" pitchFamily="34" charset="0"/>
              </a:rPr>
              <a:t>Research Project Defense</a:t>
            </a:r>
            <a:br>
              <a:rPr lang="en-US" sz="4400" dirty="0">
                <a:latin typeface="+mn-lt"/>
                <a:ea typeface="Arial" panose="020B0604020202020204" pitchFamily="34" charset="0"/>
              </a:rPr>
            </a:br>
            <a:br>
              <a:rPr lang="en-US" sz="4400" dirty="0">
                <a:latin typeface="+mn-lt"/>
                <a:ea typeface="Arial" panose="020B0604020202020204" pitchFamily="34" charset="0"/>
              </a:rPr>
            </a:br>
            <a:r>
              <a:rPr lang="en-US" sz="3600" b="1" dirty="0">
                <a:solidFill>
                  <a:srgbClr val="000000"/>
                </a:solidFill>
                <a:effectLst/>
                <a:latin typeface="+mn-lt"/>
                <a:ea typeface="Times New Roman" panose="02020603050405020304" pitchFamily="18" charset="0"/>
              </a:rPr>
              <a:t>A Retrospective Autoethnographic Examination of Therapeutic Psychedelics</a:t>
            </a:r>
            <a:endParaRPr lang="en-US" sz="4400" dirty="0">
              <a:latin typeface="+mn-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220B5-E93D-6D12-4E5C-B17683BB286F}"/>
              </a:ext>
            </a:extLst>
          </p:cNvPr>
          <p:cNvSpPr>
            <a:spLocks noGrp="1"/>
          </p:cNvSpPr>
          <p:nvPr>
            <p:ph type="title"/>
          </p:nvPr>
        </p:nvSpPr>
        <p:spPr/>
        <p:txBody>
          <a:bodyPr/>
          <a:lstStyle/>
          <a:p>
            <a:r>
              <a:rPr lang="en-US" dirty="0"/>
              <a:t>Therapist</a:t>
            </a:r>
          </a:p>
        </p:txBody>
      </p:sp>
      <p:sp>
        <p:nvSpPr>
          <p:cNvPr id="3" name="Content Placeholder 2">
            <a:extLst>
              <a:ext uri="{FF2B5EF4-FFF2-40B4-BE49-F238E27FC236}">
                <a16:creationId xmlns:a16="http://schemas.microsoft.com/office/drawing/2014/main" id="{95BA4977-CCC9-203E-23A6-6E840C7D79B0}"/>
              </a:ext>
            </a:extLst>
          </p:cNvPr>
          <p:cNvSpPr>
            <a:spLocks noGrp="1"/>
          </p:cNvSpPr>
          <p:nvPr>
            <p:ph idx="1"/>
          </p:nvPr>
        </p:nvSpPr>
        <p:spPr/>
        <p:txBody>
          <a:bodyPr>
            <a:normAutofit lnSpcReduction="10000"/>
          </a:bodyPr>
          <a:lstStyle/>
          <a:p>
            <a:r>
              <a:rPr lang="en-US" dirty="0"/>
              <a:t>Experienced with PAT</a:t>
            </a:r>
          </a:p>
          <a:p>
            <a:pPr lvl="1"/>
            <a:r>
              <a:rPr lang="en-US" dirty="0"/>
              <a:t>Qualified to guide psilocybin, ketamine, and ayahuasca therapy</a:t>
            </a:r>
          </a:p>
          <a:p>
            <a:r>
              <a:rPr lang="en-US" dirty="0"/>
              <a:t>Detailed preparation – Set, Setting, and Intent</a:t>
            </a:r>
          </a:p>
          <a:p>
            <a:pPr lvl="1"/>
            <a:r>
              <a:rPr lang="en-US" dirty="0"/>
              <a:t>Two weeks of prep</a:t>
            </a:r>
          </a:p>
          <a:p>
            <a:pPr lvl="1"/>
            <a:r>
              <a:rPr lang="en-US" dirty="0"/>
              <a:t>Focused on intent</a:t>
            </a:r>
          </a:p>
          <a:p>
            <a:pPr lvl="1"/>
            <a:r>
              <a:rPr lang="en-US" dirty="0"/>
              <a:t>Focused on spirituality</a:t>
            </a:r>
          </a:p>
          <a:p>
            <a:pPr lvl="1"/>
            <a:r>
              <a:rPr lang="en-US" dirty="0"/>
              <a:t>Established expectations</a:t>
            </a:r>
          </a:p>
          <a:p>
            <a:r>
              <a:rPr lang="en-US" dirty="0"/>
              <a:t>PAT Integration – 12-weeks</a:t>
            </a:r>
          </a:p>
          <a:p>
            <a:pPr lvl="1"/>
            <a:r>
              <a:rPr lang="en-US" dirty="0"/>
              <a:t>Weekly therapy sessions</a:t>
            </a:r>
          </a:p>
        </p:txBody>
      </p:sp>
    </p:spTree>
    <p:extLst>
      <p:ext uri="{BB962C8B-B14F-4D97-AF65-F5344CB8AC3E}">
        <p14:creationId xmlns:p14="http://schemas.microsoft.com/office/powerpoint/2010/main" val="25900496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64C02-ED2B-502A-BDC9-D506A88B3623}"/>
              </a:ext>
            </a:extLst>
          </p:cNvPr>
          <p:cNvSpPr>
            <a:spLocks noGrp="1"/>
          </p:cNvSpPr>
          <p:nvPr>
            <p:ph type="title"/>
          </p:nvPr>
        </p:nvSpPr>
        <p:spPr/>
        <p:txBody>
          <a:bodyPr/>
          <a:lstStyle/>
          <a:p>
            <a:r>
              <a:rPr lang="en-US" dirty="0"/>
              <a:t>Psychedelic Medicine	</a:t>
            </a:r>
          </a:p>
        </p:txBody>
      </p:sp>
      <p:sp>
        <p:nvSpPr>
          <p:cNvPr id="3" name="Content Placeholder 2">
            <a:extLst>
              <a:ext uri="{FF2B5EF4-FFF2-40B4-BE49-F238E27FC236}">
                <a16:creationId xmlns:a16="http://schemas.microsoft.com/office/drawing/2014/main" id="{00CA906B-3AFD-6A07-11EA-8E450962440F}"/>
              </a:ext>
            </a:extLst>
          </p:cNvPr>
          <p:cNvSpPr>
            <a:spLocks noGrp="1"/>
          </p:cNvSpPr>
          <p:nvPr>
            <p:ph idx="1"/>
          </p:nvPr>
        </p:nvSpPr>
        <p:spPr/>
        <p:txBody>
          <a:bodyPr>
            <a:normAutofit lnSpcReduction="10000"/>
          </a:bodyPr>
          <a:lstStyle/>
          <a:p>
            <a:r>
              <a:rPr lang="en-US" dirty="0"/>
              <a:t>Classic Psychedelics</a:t>
            </a:r>
          </a:p>
          <a:p>
            <a:pPr lvl="1"/>
            <a:r>
              <a:rPr lang="en-US" dirty="0"/>
              <a:t>Psilocybin (Magic Mushrooms)</a:t>
            </a:r>
          </a:p>
          <a:p>
            <a:pPr lvl="1"/>
            <a:r>
              <a:rPr lang="en-US" dirty="0"/>
              <a:t>LSD – Lysergic Acid Diethylamide</a:t>
            </a:r>
          </a:p>
          <a:p>
            <a:pPr lvl="1"/>
            <a:r>
              <a:rPr lang="en-US" dirty="0"/>
              <a:t>Ayahuasca</a:t>
            </a:r>
          </a:p>
          <a:p>
            <a:pPr lvl="1"/>
            <a:r>
              <a:rPr lang="en-US" dirty="0"/>
              <a:t>DMT - Dimethyltryptamine</a:t>
            </a:r>
          </a:p>
          <a:p>
            <a:r>
              <a:rPr lang="en-US" dirty="0"/>
              <a:t>Psilocybin</a:t>
            </a:r>
          </a:p>
          <a:p>
            <a:pPr lvl="1"/>
            <a:r>
              <a:rPr lang="en-US" dirty="0"/>
              <a:t>Nontoxic</a:t>
            </a:r>
          </a:p>
          <a:p>
            <a:pPr lvl="1"/>
            <a:r>
              <a:rPr lang="en-US" dirty="0"/>
              <a:t>Nonaddictive</a:t>
            </a:r>
          </a:p>
          <a:p>
            <a:pPr lvl="1"/>
            <a:r>
              <a:rPr lang="en-US" dirty="0"/>
              <a:t>Naturally occurring</a:t>
            </a:r>
          </a:p>
          <a:p>
            <a:pPr lvl="1"/>
            <a:r>
              <a:rPr lang="en-US" dirty="0"/>
              <a:t>Readily available and easily attainable</a:t>
            </a:r>
            <a:endParaRPr lang="en-US" sz="2800" dirty="0"/>
          </a:p>
        </p:txBody>
      </p:sp>
    </p:spTree>
    <p:extLst>
      <p:ext uri="{BB962C8B-B14F-4D97-AF65-F5344CB8AC3E}">
        <p14:creationId xmlns:p14="http://schemas.microsoft.com/office/powerpoint/2010/main" val="692951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977" y="1275902"/>
            <a:ext cx="10803467" cy="830351"/>
          </a:xfrm>
        </p:spPr>
        <p:txBody>
          <a:bodyPr>
            <a:normAutofit/>
          </a:bodyPr>
          <a:lstStyle/>
          <a:p>
            <a:r>
              <a:rPr lang="en-US" dirty="0"/>
              <a:t>Ethical Considerations</a:t>
            </a:r>
          </a:p>
        </p:txBody>
      </p:sp>
      <p:sp>
        <p:nvSpPr>
          <p:cNvPr id="3" name="Content Placeholder 2"/>
          <p:cNvSpPr>
            <a:spLocks noGrp="1"/>
          </p:cNvSpPr>
          <p:nvPr>
            <p:ph idx="1"/>
          </p:nvPr>
        </p:nvSpPr>
        <p:spPr>
          <a:xfrm>
            <a:off x="429262" y="1936955"/>
            <a:ext cx="10803255" cy="4921045"/>
          </a:xfrm>
        </p:spPr>
        <p:txBody>
          <a:bodyPr>
            <a:normAutofit fontScale="70000" lnSpcReduction="20000"/>
          </a:bodyPr>
          <a:lstStyle/>
          <a:p>
            <a:r>
              <a:rPr lang="en-US" dirty="0"/>
              <a:t>Adherence to Professional Ethics	</a:t>
            </a:r>
          </a:p>
          <a:p>
            <a:pPr lvl="1"/>
            <a:r>
              <a:rPr lang="en-US" dirty="0"/>
              <a:t>Professional ethics will be followed and strictly adhered to.</a:t>
            </a:r>
          </a:p>
          <a:p>
            <a:pPr lvl="1"/>
            <a:r>
              <a:rPr lang="en-US" dirty="0"/>
              <a:t>MOU</a:t>
            </a:r>
          </a:p>
          <a:p>
            <a:r>
              <a:rPr lang="en-US" dirty="0"/>
              <a:t>Confidentiality and Privacy</a:t>
            </a:r>
          </a:p>
          <a:p>
            <a:pPr lvl="1"/>
            <a:r>
              <a:rPr lang="en-US" dirty="0"/>
              <a:t>Personal medical history and mental health issues will be voluntarily shared.</a:t>
            </a:r>
          </a:p>
          <a:p>
            <a:r>
              <a:rPr lang="en-US" dirty="0"/>
              <a:t>Avoiding Harm</a:t>
            </a:r>
          </a:p>
          <a:p>
            <a:pPr lvl="1"/>
            <a:r>
              <a:rPr lang="en-US" dirty="0"/>
              <a:t>Ingestion of psychedelic medicine</a:t>
            </a:r>
          </a:p>
          <a:p>
            <a:pPr lvl="1"/>
            <a:r>
              <a:rPr lang="en-US" dirty="0"/>
              <a:t>Spiritual protection</a:t>
            </a:r>
          </a:p>
          <a:p>
            <a:r>
              <a:rPr lang="en-US" dirty="0"/>
              <a:t>Cultural Sensitivity</a:t>
            </a:r>
          </a:p>
          <a:p>
            <a:pPr lvl="1"/>
            <a:r>
              <a:rPr lang="en-US" dirty="0"/>
              <a:t>Sensitivity to Catholic/Christian scandal</a:t>
            </a:r>
          </a:p>
          <a:p>
            <a:r>
              <a:rPr lang="en-US" dirty="0"/>
              <a:t>Addressing and Disclosing Bias</a:t>
            </a:r>
          </a:p>
          <a:p>
            <a:pPr lvl="1"/>
            <a:r>
              <a:rPr lang="en-US" dirty="0"/>
              <a:t>Challenges associated with autoethnography</a:t>
            </a:r>
          </a:p>
          <a:p>
            <a:pPr lvl="1"/>
            <a:r>
              <a:rPr lang="en-US" dirty="0"/>
              <a:t>Expectancy</a:t>
            </a:r>
          </a:p>
          <a:p>
            <a:r>
              <a:rPr lang="en-US" dirty="0"/>
              <a:t>Transparency and Accountability</a:t>
            </a:r>
          </a:p>
          <a:p>
            <a:pPr lvl="1"/>
            <a:r>
              <a:rPr lang="en-US" dirty="0"/>
              <a:t>A field journal will be maintained throughout the intervention and post-intervention analysis. </a:t>
            </a:r>
          </a:p>
          <a:p>
            <a:r>
              <a:rPr lang="en-US" dirty="0"/>
              <a:t>Site Permissions</a:t>
            </a:r>
          </a:p>
          <a:p>
            <a:pPr lvl="1"/>
            <a:r>
              <a:rPr lang="en-US" dirty="0"/>
              <a:t>None required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35BC9-643E-A05A-5D89-F02A985681FC}"/>
              </a:ext>
            </a:extLst>
          </p:cNvPr>
          <p:cNvSpPr>
            <a:spLocks noGrp="1"/>
          </p:cNvSpPr>
          <p:nvPr>
            <p:ph type="title"/>
          </p:nvPr>
        </p:nvSpPr>
        <p:spPr/>
        <p:txBody>
          <a:bodyPr/>
          <a:lstStyle/>
          <a:p>
            <a:r>
              <a:rPr lang="en-US" dirty="0"/>
              <a:t>Evaluation Plan</a:t>
            </a:r>
          </a:p>
        </p:txBody>
      </p:sp>
      <p:sp>
        <p:nvSpPr>
          <p:cNvPr id="3" name="Content Placeholder 2">
            <a:extLst>
              <a:ext uri="{FF2B5EF4-FFF2-40B4-BE49-F238E27FC236}">
                <a16:creationId xmlns:a16="http://schemas.microsoft.com/office/drawing/2014/main" id="{A3709D5A-7EB3-0AB8-AB76-165B0F064CEC}"/>
              </a:ext>
            </a:extLst>
          </p:cNvPr>
          <p:cNvSpPr>
            <a:spLocks noGrp="1"/>
          </p:cNvSpPr>
          <p:nvPr>
            <p:ph idx="1"/>
          </p:nvPr>
        </p:nvSpPr>
        <p:spPr/>
        <p:txBody>
          <a:bodyPr/>
          <a:lstStyle/>
          <a:p>
            <a:r>
              <a:rPr lang="en-US" dirty="0"/>
              <a:t>Four Questionnaires</a:t>
            </a:r>
          </a:p>
          <a:p>
            <a:pPr lvl="1"/>
            <a:r>
              <a:rPr lang="en-US" dirty="0"/>
              <a:t>MEQ-30 – Mystical Experience Questionnaire</a:t>
            </a:r>
          </a:p>
          <a:p>
            <a:pPr lvl="1"/>
            <a:r>
              <a:rPr lang="en-US" dirty="0"/>
              <a:t>EDI – Ego Dissolution Inventory</a:t>
            </a:r>
          </a:p>
          <a:p>
            <a:pPr lvl="1"/>
            <a:r>
              <a:rPr lang="en-US" dirty="0"/>
              <a:t>PHQ-9 – Depression Assessment Instrument</a:t>
            </a:r>
          </a:p>
          <a:p>
            <a:pPr lvl="1"/>
            <a:r>
              <a:rPr lang="en-US" dirty="0"/>
              <a:t>GAD-7 – Anxiety Assessment Instrument</a:t>
            </a:r>
          </a:p>
          <a:p>
            <a:r>
              <a:rPr lang="en-US" dirty="0"/>
              <a:t>Personal Reflection</a:t>
            </a:r>
          </a:p>
          <a:p>
            <a:pPr lvl="1"/>
            <a:r>
              <a:rPr lang="en-US" dirty="0"/>
              <a:t>Capture the full experience</a:t>
            </a:r>
          </a:p>
          <a:p>
            <a:pPr lvl="1"/>
            <a:r>
              <a:rPr lang="en-US" dirty="0"/>
              <a:t>Examine, from a personal perspective, the question of psychedelic ingestion as a sin</a:t>
            </a:r>
          </a:p>
        </p:txBody>
      </p:sp>
    </p:spTree>
    <p:extLst>
      <p:ext uri="{BB962C8B-B14F-4D97-AF65-F5344CB8AC3E}">
        <p14:creationId xmlns:p14="http://schemas.microsoft.com/office/powerpoint/2010/main" val="26540130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88F17-715A-C8EF-C08E-870116272393}"/>
              </a:ext>
            </a:extLst>
          </p:cNvPr>
          <p:cNvSpPr>
            <a:spLocks noGrp="1"/>
          </p:cNvSpPr>
          <p:nvPr>
            <p:ph type="title"/>
          </p:nvPr>
        </p:nvSpPr>
        <p:spPr/>
        <p:txBody>
          <a:bodyPr/>
          <a:lstStyle/>
          <a:p>
            <a:r>
              <a:rPr lang="en-US"/>
              <a:t>Intervention</a:t>
            </a:r>
          </a:p>
        </p:txBody>
      </p:sp>
      <p:sp>
        <p:nvSpPr>
          <p:cNvPr id="3" name="Content Placeholder 2">
            <a:extLst>
              <a:ext uri="{FF2B5EF4-FFF2-40B4-BE49-F238E27FC236}">
                <a16:creationId xmlns:a16="http://schemas.microsoft.com/office/drawing/2014/main" id="{92C4727E-BEBA-FE6C-C89C-B08E9D0E7990}"/>
              </a:ext>
            </a:extLst>
          </p:cNvPr>
          <p:cNvSpPr>
            <a:spLocks noGrp="1"/>
          </p:cNvSpPr>
          <p:nvPr>
            <p:ph sz="half" idx="1"/>
          </p:nvPr>
        </p:nvSpPr>
        <p:spPr>
          <a:xfrm>
            <a:off x="838200" y="2332389"/>
            <a:ext cx="5181600" cy="4168424"/>
          </a:xfrm>
        </p:spPr>
        <p:txBody>
          <a:bodyPr>
            <a:normAutofit fontScale="92500" lnSpcReduction="10000"/>
          </a:bodyPr>
          <a:lstStyle/>
          <a:p>
            <a:r>
              <a:rPr lang="en-US" dirty="0"/>
              <a:t>Phase 1 – Began in December</a:t>
            </a:r>
          </a:p>
          <a:p>
            <a:pPr lvl="1"/>
            <a:r>
              <a:rPr lang="en-US" dirty="0"/>
              <a:t>Chose the therapist and psychedelic medication</a:t>
            </a:r>
          </a:p>
          <a:p>
            <a:r>
              <a:rPr lang="en-US" dirty="0"/>
              <a:t>Phase 2 – Set, Setting, and Intention</a:t>
            </a:r>
          </a:p>
          <a:p>
            <a:pPr lvl="1"/>
            <a:r>
              <a:rPr lang="en-US" dirty="0"/>
              <a:t>Three formal therapy sessions</a:t>
            </a:r>
          </a:p>
          <a:p>
            <a:r>
              <a:rPr lang="en-US" dirty="0"/>
              <a:t>Phase 3 – Medicine Day</a:t>
            </a:r>
          </a:p>
          <a:p>
            <a:pPr lvl="1"/>
            <a:r>
              <a:rPr lang="en-US" dirty="0"/>
              <a:t>4 grams of magic mushrooms</a:t>
            </a:r>
          </a:p>
          <a:p>
            <a:pPr lvl="1"/>
            <a:r>
              <a:rPr lang="en-US" dirty="0"/>
              <a:t>6-hour psychedelic experience</a:t>
            </a:r>
          </a:p>
          <a:p>
            <a:pPr lvl="1"/>
            <a:r>
              <a:rPr lang="en-US" dirty="0"/>
              <a:t>Detailed journaling before, during, and after</a:t>
            </a:r>
          </a:p>
          <a:p>
            <a:pPr lvl="1"/>
            <a:r>
              <a:rPr lang="en-US" dirty="0"/>
              <a:t>No negative impacts</a:t>
            </a:r>
          </a:p>
          <a:p>
            <a:endParaRPr lang="en-US" dirty="0"/>
          </a:p>
        </p:txBody>
      </p:sp>
      <p:sp>
        <p:nvSpPr>
          <p:cNvPr id="4" name="Content Placeholder 3">
            <a:extLst>
              <a:ext uri="{FF2B5EF4-FFF2-40B4-BE49-F238E27FC236}">
                <a16:creationId xmlns:a16="http://schemas.microsoft.com/office/drawing/2014/main" id="{FEFF99C4-D7AE-DECD-82B5-703C1403354D}"/>
              </a:ext>
            </a:extLst>
          </p:cNvPr>
          <p:cNvSpPr>
            <a:spLocks noGrp="1"/>
          </p:cNvSpPr>
          <p:nvPr>
            <p:ph sz="half" idx="2"/>
          </p:nvPr>
        </p:nvSpPr>
        <p:spPr>
          <a:xfrm>
            <a:off x="6172200" y="2332389"/>
            <a:ext cx="5181600" cy="3844574"/>
          </a:xfrm>
        </p:spPr>
        <p:txBody>
          <a:bodyPr>
            <a:normAutofit fontScale="92500" lnSpcReduction="10000"/>
          </a:bodyPr>
          <a:lstStyle/>
          <a:p>
            <a:r>
              <a:rPr lang="en-US" dirty="0"/>
              <a:t>Phase 4 – Integration</a:t>
            </a:r>
          </a:p>
          <a:p>
            <a:pPr lvl="1"/>
            <a:r>
              <a:rPr lang="en-US" dirty="0"/>
              <a:t>Began the day after Medicine Day</a:t>
            </a:r>
          </a:p>
          <a:p>
            <a:pPr lvl="1"/>
            <a:r>
              <a:rPr lang="en-US" dirty="0"/>
              <a:t>Continues…</a:t>
            </a:r>
          </a:p>
          <a:p>
            <a:r>
              <a:rPr lang="en-US" dirty="0"/>
              <a:t>Phase 5 – Reflection/Conclusions</a:t>
            </a:r>
          </a:p>
          <a:p>
            <a:pPr lvl="1"/>
            <a:r>
              <a:rPr lang="en-US" dirty="0"/>
              <a:t>Overall positive experience</a:t>
            </a:r>
          </a:p>
          <a:p>
            <a:pPr lvl="1"/>
            <a:r>
              <a:rPr lang="en-US" dirty="0"/>
              <a:t>Optimistic</a:t>
            </a:r>
          </a:p>
          <a:p>
            <a:pPr lvl="1"/>
            <a:r>
              <a:rPr lang="en-US" dirty="0"/>
              <a:t>Not what I expected</a:t>
            </a:r>
          </a:p>
        </p:txBody>
      </p:sp>
    </p:spTree>
    <p:extLst>
      <p:ext uri="{BB962C8B-B14F-4D97-AF65-F5344CB8AC3E}">
        <p14:creationId xmlns:p14="http://schemas.microsoft.com/office/powerpoint/2010/main" val="22075024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BC20A9A-78B1-D968-11BB-DFF45B935F19}"/>
              </a:ext>
            </a:extLst>
          </p:cNvPr>
          <p:cNvSpPr>
            <a:spLocks noGrp="1"/>
          </p:cNvSpPr>
          <p:nvPr>
            <p:ph type="title"/>
          </p:nvPr>
        </p:nvSpPr>
        <p:spPr/>
        <p:txBody>
          <a:bodyPr/>
          <a:lstStyle/>
          <a:p>
            <a:r>
              <a:rPr lang="en-US" dirty="0"/>
              <a:t>Evaluation of Results</a:t>
            </a:r>
          </a:p>
        </p:txBody>
      </p:sp>
      <p:sp>
        <p:nvSpPr>
          <p:cNvPr id="6" name="Content Placeholder 5">
            <a:extLst>
              <a:ext uri="{FF2B5EF4-FFF2-40B4-BE49-F238E27FC236}">
                <a16:creationId xmlns:a16="http://schemas.microsoft.com/office/drawing/2014/main" id="{EC719DA8-083F-B985-806D-CEADE08C04D9}"/>
              </a:ext>
            </a:extLst>
          </p:cNvPr>
          <p:cNvSpPr>
            <a:spLocks noGrp="1"/>
          </p:cNvSpPr>
          <p:nvPr>
            <p:ph idx="1"/>
          </p:nvPr>
        </p:nvSpPr>
        <p:spPr/>
        <p:txBody>
          <a:bodyPr>
            <a:normAutofit fontScale="92500" lnSpcReduction="20000"/>
          </a:bodyPr>
          <a:lstStyle/>
          <a:p>
            <a:r>
              <a:rPr lang="en-US" dirty="0"/>
              <a:t>PHQ-9 and GAD-7 assessment comparison</a:t>
            </a:r>
          </a:p>
          <a:p>
            <a:pPr lvl="1"/>
            <a:r>
              <a:rPr lang="en-US" dirty="0"/>
              <a:t>Reduced scores by more than 50%</a:t>
            </a:r>
          </a:p>
          <a:p>
            <a:pPr lvl="1"/>
            <a:r>
              <a:rPr lang="en-US" dirty="0"/>
              <a:t>Subjectively feeling much better </a:t>
            </a:r>
          </a:p>
          <a:p>
            <a:pPr lvl="2"/>
            <a:r>
              <a:rPr lang="en-US" dirty="0"/>
              <a:t>Less anxiety</a:t>
            </a:r>
          </a:p>
          <a:p>
            <a:pPr lvl="2"/>
            <a:r>
              <a:rPr lang="en-US" dirty="0"/>
              <a:t>More empathetic</a:t>
            </a:r>
          </a:p>
          <a:p>
            <a:pPr lvl="2"/>
            <a:r>
              <a:rPr lang="en-US" dirty="0"/>
              <a:t>More emotionally connected</a:t>
            </a:r>
          </a:p>
          <a:p>
            <a:r>
              <a:rPr lang="en-US" dirty="0"/>
              <a:t>MEQ30</a:t>
            </a:r>
          </a:p>
          <a:p>
            <a:pPr lvl="1"/>
            <a:r>
              <a:rPr lang="en-US" dirty="0"/>
              <a:t>Scores indicate significant mystical experience</a:t>
            </a:r>
          </a:p>
          <a:p>
            <a:r>
              <a:rPr lang="en-US" dirty="0"/>
              <a:t>EDI</a:t>
            </a:r>
          </a:p>
          <a:p>
            <a:pPr lvl="1"/>
            <a:r>
              <a:rPr lang="en-US" dirty="0"/>
              <a:t>Scores indicate significant dissolution of ego</a:t>
            </a:r>
          </a:p>
          <a:p>
            <a:pPr lvl="1"/>
            <a:r>
              <a:rPr lang="en-US" dirty="0"/>
              <a:t>Humility and empathy</a:t>
            </a:r>
          </a:p>
          <a:p>
            <a:pPr lvl="1"/>
            <a:r>
              <a:rPr lang="en-US" dirty="0"/>
              <a:t>Learning to love myself</a:t>
            </a:r>
          </a:p>
        </p:txBody>
      </p:sp>
    </p:spTree>
    <p:extLst>
      <p:ext uri="{BB962C8B-B14F-4D97-AF65-F5344CB8AC3E}">
        <p14:creationId xmlns:p14="http://schemas.microsoft.com/office/powerpoint/2010/main" val="6714806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4BF564-159D-BC11-77A2-C61740FFCBD9}"/>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3E9C1943-BED6-BA56-222E-2071F7723AF5}"/>
              </a:ext>
            </a:extLst>
          </p:cNvPr>
          <p:cNvSpPr>
            <a:spLocks noGrp="1"/>
          </p:cNvSpPr>
          <p:nvPr>
            <p:ph type="title"/>
          </p:nvPr>
        </p:nvSpPr>
        <p:spPr/>
        <p:txBody>
          <a:bodyPr/>
          <a:lstStyle/>
          <a:p>
            <a:r>
              <a:rPr lang="en-US" dirty="0"/>
              <a:t>Evaluation of Results</a:t>
            </a:r>
          </a:p>
        </p:txBody>
      </p:sp>
      <p:sp>
        <p:nvSpPr>
          <p:cNvPr id="6" name="Content Placeholder 5">
            <a:extLst>
              <a:ext uri="{FF2B5EF4-FFF2-40B4-BE49-F238E27FC236}">
                <a16:creationId xmlns:a16="http://schemas.microsoft.com/office/drawing/2014/main" id="{1BE7A8C9-43F9-48FB-6CB6-B3D308BCD52F}"/>
              </a:ext>
            </a:extLst>
          </p:cNvPr>
          <p:cNvSpPr>
            <a:spLocks noGrp="1"/>
          </p:cNvSpPr>
          <p:nvPr>
            <p:ph idx="1"/>
          </p:nvPr>
        </p:nvSpPr>
        <p:spPr/>
        <p:txBody>
          <a:bodyPr>
            <a:normAutofit/>
          </a:bodyPr>
          <a:lstStyle/>
          <a:p>
            <a:r>
              <a:rPr lang="en-US" dirty="0"/>
              <a:t>A subjective determination is that ingesting psilocybin is not a sin, especially when done with the right intention.</a:t>
            </a:r>
          </a:p>
          <a:p>
            <a:r>
              <a:rPr lang="en-US" dirty="0"/>
              <a:t>Implementing Christian practices and iconography can be a positive addition to PAT and can become an integral part of the establishment of the set and setting.</a:t>
            </a:r>
          </a:p>
          <a:p>
            <a:endParaRPr lang="en-US" dirty="0"/>
          </a:p>
        </p:txBody>
      </p:sp>
    </p:spTree>
    <p:extLst>
      <p:ext uri="{BB962C8B-B14F-4D97-AF65-F5344CB8AC3E}">
        <p14:creationId xmlns:p14="http://schemas.microsoft.com/office/powerpoint/2010/main" val="278366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77613-536C-7E5A-634E-0EBFB333C349}"/>
              </a:ext>
            </a:extLst>
          </p:cNvPr>
          <p:cNvSpPr>
            <a:spLocks noGrp="1"/>
          </p:cNvSpPr>
          <p:nvPr>
            <p:ph type="title"/>
          </p:nvPr>
        </p:nvSpPr>
        <p:spPr/>
        <p:txBody>
          <a:bodyPr/>
          <a:lstStyle/>
          <a:p>
            <a:r>
              <a:rPr lang="en-US" dirty="0"/>
              <a:t>Reflection</a:t>
            </a:r>
          </a:p>
        </p:txBody>
      </p:sp>
      <p:sp>
        <p:nvSpPr>
          <p:cNvPr id="3" name="Content Placeholder 2">
            <a:extLst>
              <a:ext uri="{FF2B5EF4-FFF2-40B4-BE49-F238E27FC236}">
                <a16:creationId xmlns:a16="http://schemas.microsoft.com/office/drawing/2014/main" id="{C3C930F5-38DF-767F-9304-0448F9BFF40B}"/>
              </a:ext>
            </a:extLst>
          </p:cNvPr>
          <p:cNvSpPr>
            <a:spLocks noGrp="1"/>
          </p:cNvSpPr>
          <p:nvPr>
            <p:ph idx="1"/>
          </p:nvPr>
        </p:nvSpPr>
        <p:spPr/>
        <p:txBody>
          <a:bodyPr>
            <a:normAutofit/>
          </a:bodyPr>
          <a:lstStyle/>
          <a:p>
            <a:r>
              <a:rPr lang="en-US" dirty="0"/>
              <a:t>A psychedelic villain was a social construct in response to antiestablishment protests of the 1960s.</a:t>
            </a:r>
          </a:p>
          <a:p>
            <a:pPr lvl="1"/>
            <a:r>
              <a:rPr lang="en-US" dirty="0"/>
              <a:t>The “villain” perception is alive and well in 2025.</a:t>
            </a:r>
          </a:p>
          <a:p>
            <a:pPr lvl="1"/>
            <a:r>
              <a:rPr lang="en-US" dirty="0"/>
              <a:t>The villain is institutionalized in Government, religion, academia, etc.</a:t>
            </a:r>
          </a:p>
          <a:p>
            <a:r>
              <a:rPr lang="en-US" dirty="0"/>
              <a:t>I had to realign my views of psychedelics in order to complete this project.</a:t>
            </a:r>
          </a:p>
          <a:p>
            <a:pPr lvl="1"/>
            <a:r>
              <a:rPr lang="en-US" dirty="0"/>
              <a:t>“I am ingesting this substance to connect with God, not to defy God.”</a:t>
            </a:r>
          </a:p>
        </p:txBody>
      </p:sp>
    </p:spTree>
    <p:extLst>
      <p:ext uri="{BB962C8B-B14F-4D97-AF65-F5344CB8AC3E}">
        <p14:creationId xmlns:p14="http://schemas.microsoft.com/office/powerpoint/2010/main" val="13661188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041CE8-2710-A0AC-8AF9-8087AEB3C9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DD238B-4BF2-26FD-D70A-3034D60090F0}"/>
              </a:ext>
            </a:extLst>
          </p:cNvPr>
          <p:cNvSpPr>
            <a:spLocks noGrp="1"/>
          </p:cNvSpPr>
          <p:nvPr>
            <p:ph type="title"/>
          </p:nvPr>
        </p:nvSpPr>
        <p:spPr/>
        <p:txBody>
          <a:bodyPr/>
          <a:lstStyle/>
          <a:p>
            <a:r>
              <a:rPr lang="en-US" dirty="0"/>
              <a:t>Reflection</a:t>
            </a:r>
          </a:p>
        </p:txBody>
      </p:sp>
      <p:sp>
        <p:nvSpPr>
          <p:cNvPr id="3" name="Content Placeholder 2">
            <a:extLst>
              <a:ext uri="{FF2B5EF4-FFF2-40B4-BE49-F238E27FC236}">
                <a16:creationId xmlns:a16="http://schemas.microsoft.com/office/drawing/2014/main" id="{EA35F32A-35B3-9114-6D3C-BD4E59704BE7}"/>
              </a:ext>
            </a:extLst>
          </p:cNvPr>
          <p:cNvSpPr>
            <a:spLocks noGrp="1"/>
          </p:cNvSpPr>
          <p:nvPr>
            <p:ph idx="1"/>
          </p:nvPr>
        </p:nvSpPr>
        <p:spPr/>
        <p:txBody>
          <a:bodyPr>
            <a:normAutofit/>
          </a:bodyPr>
          <a:lstStyle/>
          <a:p>
            <a:r>
              <a:rPr lang="en-US" dirty="0"/>
              <a:t>The experience possessed a noetic quality and was ineffable:</a:t>
            </a:r>
          </a:p>
          <a:p>
            <a:pPr lvl="1"/>
            <a:r>
              <a:rPr lang="en-US" dirty="0"/>
              <a:t>Noetic – Truth revealing</a:t>
            </a:r>
          </a:p>
          <a:p>
            <a:pPr lvl="1"/>
            <a:r>
              <a:rPr lang="en-US" dirty="0"/>
              <a:t>Ineffable – Impossible to describe in normal/traditional language</a:t>
            </a:r>
          </a:p>
          <a:p>
            <a:pPr lvl="1"/>
            <a:r>
              <a:rPr lang="en-US" dirty="0"/>
              <a:t>“</a:t>
            </a:r>
            <a:r>
              <a:rPr lang="en-US" dirty="0" err="1"/>
              <a:t>i</a:t>
            </a:r>
            <a:r>
              <a:rPr lang="en-US" dirty="0"/>
              <a:t> am OK because of I AM”</a:t>
            </a:r>
          </a:p>
          <a:p>
            <a:r>
              <a:rPr lang="en-US" dirty="0"/>
              <a:t>Nothing demonic or evil – before, during, or after the experience.</a:t>
            </a:r>
          </a:p>
        </p:txBody>
      </p:sp>
    </p:spTree>
    <p:extLst>
      <p:ext uri="{BB962C8B-B14F-4D97-AF65-F5344CB8AC3E}">
        <p14:creationId xmlns:p14="http://schemas.microsoft.com/office/powerpoint/2010/main" val="3109003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765C2-9ED6-7611-C70F-75077AA259A1}"/>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63B06DA5-3E9E-08EA-43D8-57108CDE9EB0}"/>
              </a:ext>
            </a:extLst>
          </p:cNvPr>
          <p:cNvSpPr>
            <a:spLocks noGrp="1"/>
          </p:cNvSpPr>
          <p:nvPr>
            <p:ph idx="1"/>
          </p:nvPr>
        </p:nvSpPr>
        <p:spPr>
          <a:xfrm>
            <a:off x="428977" y="2332389"/>
            <a:ext cx="10803467" cy="4354161"/>
          </a:xfrm>
        </p:spPr>
        <p:txBody>
          <a:bodyPr>
            <a:normAutofit lnSpcReduction="10000"/>
          </a:bodyPr>
          <a:lstStyle/>
          <a:p>
            <a:r>
              <a:rPr lang="en-US" dirty="0"/>
              <a:t>Psychedelics are not necessarily sinful and can be ethically used by Christians given the right intent and purpose.</a:t>
            </a:r>
          </a:p>
          <a:p>
            <a:r>
              <a:rPr lang="en-US" dirty="0"/>
              <a:t>There is promising evidence that PAT is efficacious in the treatment of mental health disorders.</a:t>
            </a:r>
          </a:p>
          <a:p>
            <a:r>
              <a:rPr lang="en-US" dirty="0"/>
              <a:t>A mystical experience is a necessary element of the efficacy of PAT.</a:t>
            </a:r>
          </a:p>
          <a:p>
            <a:r>
              <a:rPr lang="en-US" dirty="0"/>
              <a:t>The villain is alive and well but founded on personal anecdotes and false information.</a:t>
            </a:r>
          </a:p>
          <a:p>
            <a:r>
              <a:rPr lang="en-US" dirty="0"/>
              <a:t>If the Christian Church doesn’t find its voice in this arena, society will leave it behind and create its own “truth,” which will likely not be founded on the solid grounds of God’s love and His salvific message.</a:t>
            </a:r>
          </a:p>
        </p:txBody>
      </p:sp>
    </p:spTree>
    <p:extLst>
      <p:ext uri="{BB962C8B-B14F-4D97-AF65-F5344CB8AC3E}">
        <p14:creationId xmlns:p14="http://schemas.microsoft.com/office/powerpoint/2010/main" val="2439905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977" y="1266063"/>
            <a:ext cx="10803467" cy="830351"/>
          </a:xfrm>
        </p:spPr>
        <p:txBody>
          <a:bodyPr/>
          <a:lstStyle/>
          <a:p>
            <a:r>
              <a:rPr lang="en-US" dirty="0"/>
              <a:t>Introduction</a:t>
            </a:r>
          </a:p>
        </p:txBody>
      </p:sp>
      <p:sp>
        <p:nvSpPr>
          <p:cNvPr id="3" name="Content Placeholder 2"/>
          <p:cNvSpPr>
            <a:spLocks noGrp="1"/>
          </p:cNvSpPr>
          <p:nvPr>
            <p:ph idx="1"/>
          </p:nvPr>
        </p:nvSpPr>
        <p:spPr>
          <a:xfrm>
            <a:off x="428977" y="1995949"/>
            <a:ext cx="10803467" cy="4862052"/>
          </a:xfrm>
        </p:spPr>
        <p:txBody>
          <a:bodyPr>
            <a:normAutofit/>
          </a:bodyPr>
          <a:lstStyle/>
          <a:p>
            <a:r>
              <a:rPr lang="en-US" dirty="0"/>
              <a:t>Objectives and Scope</a:t>
            </a:r>
          </a:p>
          <a:p>
            <a:pPr lvl="1"/>
            <a:r>
              <a:rPr lang="en-US" sz="2000" dirty="0"/>
              <a:t>Objective – </a:t>
            </a:r>
            <a:r>
              <a:rPr lang="en-US" sz="2000" dirty="0">
                <a:solidFill>
                  <a:srgbClr val="000000"/>
                </a:solidFill>
                <a:ea typeface="Times New Roman" panose="02020603050405020304" pitchFamily="18" charset="0"/>
              </a:rPr>
              <a:t>A retrospective autoethnographic exploration of my journey to seek a non-traditional mental health intervention for the treatment of my anxiety and depression. </a:t>
            </a:r>
            <a:r>
              <a:rPr lang="en-US" sz="2000" dirty="0"/>
              <a:t>.</a:t>
            </a:r>
          </a:p>
          <a:p>
            <a:pPr marL="914377" lvl="1">
              <a:lnSpc>
                <a:spcPct val="120000"/>
              </a:lnSpc>
              <a:spcBef>
                <a:spcPts val="0"/>
              </a:spcBef>
            </a:pPr>
            <a:r>
              <a:rPr lang="en-US" sz="2000" dirty="0">
                <a:solidFill>
                  <a:srgbClr val="000000"/>
                </a:solidFill>
                <a:ea typeface="Times New Roman" panose="02020603050405020304" pitchFamily="18" charset="0"/>
              </a:rPr>
              <a:t>Is PAT an acceptable and efficacious non-traditional mental health intervention for General Anxiety Disorder and Depression for a practicing Roman Catholic Christian?</a:t>
            </a:r>
            <a:endParaRPr lang="en-US" sz="2000" dirty="0">
              <a:ea typeface="Times New Roman" panose="02020603050405020304" pitchFamily="18" charset="0"/>
            </a:endParaRPr>
          </a:p>
          <a:p>
            <a:pPr marL="914377" lvl="1">
              <a:lnSpc>
                <a:spcPct val="120000"/>
              </a:lnSpc>
              <a:spcBef>
                <a:spcPts val="0"/>
              </a:spcBef>
            </a:pPr>
            <a:r>
              <a:rPr lang="en-US" sz="2000" dirty="0">
                <a:solidFill>
                  <a:srgbClr val="000000"/>
                </a:solidFill>
                <a:ea typeface="Times New Roman" panose="02020603050405020304" pitchFamily="18" charset="0"/>
              </a:rPr>
              <a:t>Can a morally acceptable, Christian-focused Psychedelic Assisted Therapy (PAT) process be developed in the current social and legal environment?</a:t>
            </a:r>
            <a:endParaRPr lang="en-US" sz="2000" dirty="0">
              <a:ea typeface="Times New Roman" panose="02020603050405020304" pitchFamily="18" charset="0"/>
            </a:endParaRPr>
          </a:p>
          <a:p>
            <a:pPr lvl="1"/>
            <a:r>
              <a:rPr lang="en-US" sz="2000" dirty="0"/>
              <a:t>Scope:</a:t>
            </a:r>
          </a:p>
          <a:p>
            <a:pPr marL="914377" lvl="1">
              <a:lnSpc>
                <a:spcPct val="120000"/>
              </a:lnSpc>
              <a:spcBef>
                <a:spcPts val="0"/>
              </a:spcBef>
            </a:pPr>
            <a:r>
              <a:rPr lang="en-US" sz="2000" dirty="0">
                <a:solidFill>
                  <a:srgbClr val="000000"/>
                </a:solidFill>
              </a:rPr>
              <a:t>Autoethnographically recorded and assessed personal journey preparing for and undergoing PA</a:t>
            </a:r>
          </a:p>
          <a:p>
            <a:pPr marL="228594" lvl="1">
              <a:spcBef>
                <a:spcPts val="1000"/>
              </a:spcBef>
            </a:pPr>
            <a:r>
              <a:rPr lang="en-US" sz="2800" dirty="0"/>
              <a:t>Sociological Theory</a:t>
            </a:r>
          </a:p>
          <a:p>
            <a:pPr lvl="1"/>
            <a:r>
              <a:rPr lang="en-US" sz="2000" dirty="0">
                <a:solidFill>
                  <a:srgbClr val="000000"/>
                </a:solidFill>
              </a:rPr>
              <a:t>Social Constructionism – A</a:t>
            </a:r>
            <a:r>
              <a:rPr lang="en-US" sz="2000" dirty="0">
                <a:solidFill>
                  <a:srgbClr val="000000"/>
                </a:solidFill>
                <a:ea typeface="Times New Roman" panose="02020603050405020304" pitchFamily="18" charset="0"/>
              </a:rPr>
              <a:t> sociological theory that posits human beings and their understanding of reality as products of social processes, interactions, and cultural contexts. </a:t>
            </a:r>
            <a:endParaRPr lang="en-US" sz="2000" dirty="0">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Statement of the Problem</a:t>
            </a:r>
          </a:p>
        </p:txBody>
      </p:sp>
      <p:sp>
        <p:nvSpPr>
          <p:cNvPr id="3" name="Content Placeholder 2"/>
          <p:cNvSpPr>
            <a:spLocks noGrp="1"/>
          </p:cNvSpPr>
          <p:nvPr>
            <p:ph idx="1"/>
          </p:nvPr>
        </p:nvSpPr>
        <p:spPr/>
        <p:txBody>
          <a:bodyPr>
            <a:normAutofit/>
          </a:bodyPr>
          <a:lstStyle/>
          <a:p>
            <a:r>
              <a:rPr lang="en-US" dirty="0">
                <a:solidFill>
                  <a:srgbClr val="000000"/>
                </a:solidFill>
                <a:ea typeface="Times New Roman" panose="02020603050405020304" pitchFamily="18" charset="0"/>
              </a:rPr>
              <a:t>Traditional treatments for General Anxiety Disorder and Depression (GAD/D), primarily pharmacological interventions such as selective serotonin reuptake inhibitors (SSRIs) and psychotherapy, have long been the cornerstone of mental health care. </a:t>
            </a:r>
            <a:r>
              <a:rPr lang="en-US" dirty="0"/>
              <a:t> </a:t>
            </a:r>
          </a:p>
          <a:p>
            <a:r>
              <a:rPr lang="en-US" dirty="0">
                <a:solidFill>
                  <a:srgbClr val="000000"/>
                </a:solidFill>
              </a:rPr>
              <a:t>Traditional approaches to mental health care have significant failure rates and adverse effects. </a:t>
            </a:r>
          </a:p>
          <a:p>
            <a:r>
              <a:rPr lang="en-US" dirty="0">
                <a:solidFill>
                  <a:srgbClr val="000000"/>
                </a:solidFill>
              </a:rPr>
              <a:t>Common antidepressants, especially SSRIs, are often associated with side effects that can worsen a patient's overall condition.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of the Problem</a:t>
            </a:r>
          </a:p>
        </p:txBody>
      </p:sp>
      <p:sp>
        <p:nvSpPr>
          <p:cNvPr id="3" name="Content Placeholder 2"/>
          <p:cNvSpPr>
            <a:spLocks noGrp="1"/>
          </p:cNvSpPr>
          <p:nvPr>
            <p:ph idx="1"/>
          </p:nvPr>
        </p:nvSpPr>
        <p:spPr/>
        <p:txBody>
          <a:bodyPr>
            <a:normAutofit lnSpcReduction="10000"/>
          </a:bodyPr>
          <a:lstStyle/>
          <a:p>
            <a:pPr>
              <a:lnSpc>
                <a:spcPct val="110000"/>
              </a:lnSpc>
            </a:pPr>
            <a:r>
              <a:rPr lang="en-US" dirty="0"/>
              <a:t>Problem Overview</a:t>
            </a:r>
          </a:p>
          <a:p>
            <a:pPr lvl="1">
              <a:lnSpc>
                <a:spcPct val="110000"/>
              </a:lnSpc>
            </a:pPr>
            <a:r>
              <a:rPr lang="en-US" dirty="0"/>
              <a:t>Autoethnography - I am currently diagnosed with GAD/D and prescribed medication, which does seem to help. I have taken for the last three years the antidepressant Lexapro. </a:t>
            </a:r>
          </a:p>
          <a:p>
            <a:pPr lvl="1">
              <a:lnSpc>
                <a:spcPct val="110000"/>
              </a:lnSpc>
            </a:pPr>
            <a:r>
              <a:rPr lang="en-US" dirty="0"/>
              <a:t>I am still experiencing issues with and symptoms of GAD/D</a:t>
            </a:r>
          </a:p>
          <a:p>
            <a:pPr lvl="1">
              <a:lnSpc>
                <a:spcPct val="110000"/>
              </a:lnSpc>
            </a:pPr>
            <a:r>
              <a:rPr lang="en-US" dirty="0"/>
              <a:t>This medication has been taken with a prescription from and under the care of a medical professional.</a:t>
            </a:r>
          </a:p>
          <a:p>
            <a:pPr lvl="1">
              <a:lnSpc>
                <a:spcPct val="110000"/>
              </a:lnSpc>
            </a:pPr>
            <a:r>
              <a:rPr lang="en-US" dirty="0"/>
              <a:t>I am seeking healthier, more natural, alternatives to healing all aspects of my body, including my mental health issues.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Sociological Theory</a:t>
            </a:r>
          </a:p>
        </p:txBody>
      </p:sp>
      <p:sp>
        <p:nvSpPr>
          <p:cNvPr id="3" name="Content Placeholder 2"/>
          <p:cNvSpPr>
            <a:spLocks noGrp="1"/>
          </p:cNvSpPr>
          <p:nvPr>
            <p:ph idx="1"/>
          </p:nvPr>
        </p:nvSpPr>
        <p:spPr/>
        <p:txBody>
          <a:bodyPr>
            <a:normAutofit/>
          </a:bodyPr>
          <a:lstStyle/>
          <a:p>
            <a:r>
              <a:rPr lang="en-US" dirty="0">
                <a:solidFill>
                  <a:srgbClr val="000000"/>
                </a:solidFill>
                <a:ea typeface="Times New Roman" panose="02020603050405020304" pitchFamily="18" charset="0"/>
              </a:rPr>
              <a:t>Social constructionism </a:t>
            </a:r>
          </a:p>
          <a:p>
            <a:pPr lvl="1"/>
            <a:r>
              <a:rPr lang="en-US" dirty="0">
                <a:solidFill>
                  <a:srgbClr val="000000"/>
                </a:solidFill>
                <a:ea typeface="Times New Roman" panose="02020603050405020304" pitchFamily="18" charset="0"/>
              </a:rPr>
              <a:t>A sociological theory that posits human beings and their understanding of reality as products of social processes, interactions, and cultural contexts. </a:t>
            </a:r>
          </a:p>
          <a:p>
            <a:r>
              <a:rPr lang="en-US" dirty="0">
                <a:solidFill>
                  <a:srgbClr val="000000"/>
                </a:solidFill>
              </a:rPr>
              <a:t>Social Construction of a Psychedelic Villain</a:t>
            </a:r>
          </a:p>
          <a:p>
            <a:pPr lvl="1"/>
            <a:r>
              <a:rPr lang="en-US" dirty="0"/>
              <a:t>1960s-1970’s anti-war / anti-government / anti-establishment movement</a:t>
            </a:r>
          </a:p>
          <a:p>
            <a:pPr lvl="1"/>
            <a:r>
              <a:rPr lang="en-US" dirty="0"/>
              <a:t>Tune in, Turn on, Drop out</a:t>
            </a:r>
          </a:p>
          <a:p>
            <a:pPr lvl="1"/>
            <a:r>
              <a:rPr lang="en-US" dirty="0"/>
              <a:t>Manson murders</a:t>
            </a:r>
          </a:p>
          <a:p>
            <a:pPr lvl="1"/>
            <a:r>
              <a:rPr lang="en-US" dirty="0"/>
              <a:t>Nixon’s War on Drugs</a:t>
            </a:r>
          </a:p>
          <a:p>
            <a:pPr lvl="1"/>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Theological Theory</a:t>
            </a:r>
          </a:p>
        </p:txBody>
      </p:sp>
      <p:sp>
        <p:nvSpPr>
          <p:cNvPr id="3" name="Content Placeholder 2"/>
          <p:cNvSpPr>
            <a:spLocks noGrp="1"/>
          </p:cNvSpPr>
          <p:nvPr>
            <p:ph idx="1"/>
          </p:nvPr>
        </p:nvSpPr>
        <p:spPr/>
        <p:txBody>
          <a:bodyPr>
            <a:normAutofit/>
          </a:bodyPr>
          <a:lstStyle/>
          <a:p>
            <a:r>
              <a:rPr lang="en-US" dirty="0">
                <a:solidFill>
                  <a:srgbClr val="000000"/>
                </a:solidFill>
                <a:ea typeface="Times New Roman" panose="02020603050405020304" pitchFamily="18" charset="0"/>
              </a:rPr>
              <a:t>NT Wright’s 7 Signposts</a:t>
            </a:r>
          </a:p>
          <a:p>
            <a:pPr lvl="1"/>
            <a:r>
              <a:rPr lang="en-US" dirty="0">
                <a:solidFill>
                  <a:srgbClr val="000000"/>
                </a:solidFill>
                <a:ea typeface="Times New Roman" panose="02020603050405020304" pitchFamily="18" charset="0"/>
              </a:rPr>
              <a:t>Truth </a:t>
            </a:r>
          </a:p>
          <a:p>
            <a:pPr lvl="1"/>
            <a:r>
              <a:rPr lang="en-US" dirty="0">
                <a:solidFill>
                  <a:srgbClr val="000000"/>
                </a:solidFill>
                <a:ea typeface="Times New Roman" panose="02020603050405020304" pitchFamily="18" charset="0"/>
              </a:rPr>
              <a:t>Love</a:t>
            </a:r>
          </a:p>
          <a:p>
            <a:pPr lvl="1"/>
            <a:r>
              <a:rPr lang="en-US" dirty="0">
                <a:solidFill>
                  <a:srgbClr val="000000"/>
                </a:solidFill>
                <a:ea typeface="Times New Roman" panose="02020603050405020304" pitchFamily="18" charset="0"/>
              </a:rPr>
              <a:t>Noetic</a:t>
            </a:r>
          </a:p>
          <a:p>
            <a:pPr lvl="1"/>
            <a:r>
              <a:rPr lang="en-US" dirty="0">
                <a:solidFill>
                  <a:srgbClr val="000000"/>
                </a:solidFill>
                <a:ea typeface="Times New Roman" panose="02020603050405020304" pitchFamily="18" charset="0"/>
              </a:rPr>
              <a:t>Imago Dei</a:t>
            </a:r>
          </a:p>
          <a:p>
            <a:pPr lvl="1"/>
            <a:endParaRPr lang="en-US" dirty="0"/>
          </a:p>
        </p:txBody>
      </p:sp>
    </p:spTree>
    <p:extLst>
      <p:ext uri="{BB962C8B-B14F-4D97-AF65-F5344CB8AC3E}">
        <p14:creationId xmlns:p14="http://schemas.microsoft.com/office/powerpoint/2010/main" val="21027391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Research Methodology</a:t>
            </a:r>
          </a:p>
        </p:txBody>
      </p:sp>
      <p:sp>
        <p:nvSpPr>
          <p:cNvPr id="3" name="Content Placeholder 2"/>
          <p:cNvSpPr>
            <a:spLocks noGrp="1"/>
          </p:cNvSpPr>
          <p:nvPr>
            <p:ph idx="1"/>
          </p:nvPr>
        </p:nvSpPr>
        <p:spPr/>
        <p:txBody>
          <a:bodyPr>
            <a:normAutofit/>
          </a:bodyPr>
          <a:lstStyle/>
          <a:p>
            <a:r>
              <a:rPr lang="en-US" dirty="0">
                <a:solidFill>
                  <a:srgbClr val="000000"/>
                </a:solidFill>
                <a:ea typeface="Times New Roman" panose="02020603050405020304" pitchFamily="18" charset="0"/>
              </a:rPr>
              <a:t>Autoethnography</a:t>
            </a:r>
          </a:p>
          <a:p>
            <a:pPr lvl="1"/>
            <a:r>
              <a:rPr lang="en-US" dirty="0"/>
              <a:t>Self-reflexive</a:t>
            </a:r>
          </a:p>
          <a:p>
            <a:pPr lvl="1"/>
            <a:r>
              <a:rPr lang="en-US" dirty="0"/>
              <a:t>Personal intersection with a phenomenon</a:t>
            </a:r>
          </a:p>
          <a:p>
            <a:pPr lvl="1"/>
            <a:r>
              <a:rPr lang="en-US" dirty="0"/>
              <a:t>Storytelling</a:t>
            </a:r>
          </a:p>
          <a:p>
            <a:pPr lvl="1"/>
            <a:r>
              <a:rPr lang="en-US" dirty="0"/>
              <a:t>Personal and academic understanding of a complex phenomenon</a:t>
            </a:r>
          </a:p>
        </p:txBody>
      </p:sp>
    </p:spTree>
    <p:extLst>
      <p:ext uri="{BB962C8B-B14F-4D97-AF65-F5344CB8AC3E}">
        <p14:creationId xmlns:p14="http://schemas.microsoft.com/office/powerpoint/2010/main" val="23703589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977" y="1502038"/>
            <a:ext cx="10803467" cy="1250495"/>
          </a:xfrm>
        </p:spPr>
        <p:txBody>
          <a:bodyPr>
            <a:normAutofit/>
          </a:bodyPr>
          <a:lstStyle/>
          <a:p>
            <a:r>
              <a:rPr lang="en-US" dirty="0"/>
              <a:t>Research Questions</a:t>
            </a:r>
          </a:p>
        </p:txBody>
      </p:sp>
      <p:sp>
        <p:nvSpPr>
          <p:cNvPr id="3" name="Content Placeholder 2"/>
          <p:cNvSpPr>
            <a:spLocks noGrp="1"/>
          </p:cNvSpPr>
          <p:nvPr>
            <p:ph idx="1"/>
          </p:nvPr>
        </p:nvSpPr>
        <p:spPr>
          <a:xfrm>
            <a:off x="428977" y="2690727"/>
            <a:ext cx="10803467" cy="3555060"/>
          </a:xfrm>
        </p:spPr>
        <p:txBody>
          <a:bodyPr>
            <a:normAutofit/>
          </a:bodyPr>
          <a:lstStyle/>
          <a:p>
            <a:r>
              <a:rPr lang="en-US" dirty="0"/>
              <a:t>Can Psychedelic Assisted Therapy (PAT) provide relief from General Anxiety Disorder and Depression?</a:t>
            </a:r>
          </a:p>
          <a:p>
            <a:r>
              <a:rPr lang="en-US" dirty="0"/>
              <a:t>Is PAT a sin because it requires ingesting a psychedelic substance?</a:t>
            </a:r>
          </a:p>
          <a:p>
            <a:r>
              <a:rPr lang="en-US" dirty="0"/>
              <a:t>Can a foundation for a Christian-focused PAT be developed that is socially, theologically, and/or ethically acceptable?</a:t>
            </a:r>
          </a:p>
          <a:p>
            <a:r>
              <a:rPr lang="en-US" dirty="0"/>
              <a:t>How is this intervention viewed through the lens of Social Constructionism?</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Intervention Plan</a:t>
            </a:r>
          </a:p>
        </p:txBody>
      </p:sp>
      <p:sp>
        <p:nvSpPr>
          <p:cNvPr id="3" name="Content Placeholder 2"/>
          <p:cNvSpPr>
            <a:spLocks noGrp="1"/>
          </p:cNvSpPr>
          <p:nvPr>
            <p:ph idx="1"/>
          </p:nvPr>
        </p:nvSpPr>
        <p:spPr>
          <a:xfrm>
            <a:off x="428977" y="2332387"/>
            <a:ext cx="10803467" cy="4224531"/>
          </a:xfrm>
        </p:spPr>
        <p:txBody>
          <a:bodyPr>
            <a:noAutofit/>
          </a:bodyPr>
          <a:lstStyle/>
          <a:p>
            <a:pPr marL="342891" indent="-342891">
              <a:lnSpc>
                <a:spcPct val="100000"/>
              </a:lnSpc>
              <a:spcBef>
                <a:spcPts val="0"/>
              </a:spcBef>
              <a:buFont typeface="Symbol" pitchFamily="2" charset="2"/>
              <a:buChar char=""/>
            </a:pPr>
            <a:r>
              <a:rPr lang="en-US" dirty="0">
                <a:solidFill>
                  <a:srgbClr val="000000"/>
                </a:solidFill>
              </a:rPr>
              <a:t>This project followed a five-phase intervention.</a:t>
            </a:r>
          </a:p>
          <a:p>
            <a:pPr marL="800080" lvl="1" indent="-342891">
              <a:lnSpc>
                <a:spcPct val="100000"/>
              </a:lnSpc>
              <a:spcBef>
                <a:spcPts val="0"/>
              </a:spcBef>
              <a:buFont typeface="Symbol" pitchFamily="2" charset="2"/>
              <a:buChar char=""/>
            </a:pPr>
            <a:r>
              <a:rPr lang="en-US" sz="1800" dirty="0">
                <a:solidFill>
                  <a:srgbClr val="000000"/>
                </a:solidFill>
              </a:rPr>
              <a:t>Retrospective autoethnographic methodology.</a:t>
            </a:r>
          </a:p>
          <a:p>
            <a:pPr marL="342891" indent="-342891">
              <a:lnSpc>
                <a:spcPct val="100000"/>
              </a:lnSpc>
              <a:spcBef>
                <a:spcPts val="0"/>
              </a:spcBef>
              <a:buFont typeface="Symbol" pitchFamily="2" charset="2"/>
              <a:buChar char=""/>
            </a:pPr>
            <a:r>
              <a:rPr lang="en-US" dirty="0">
                <a:solidFill>
                  <a:srgbClr val="000000"/>
                </a:solidFill>
              </a:rPr>
              <a:t>Phase 1</a:t>
            </a:r>
          </a:p>
          <a:p>
            <a:pPr marL="800080" lvl="1" indent="-342891">
              <a:lnSpc>
                <a:spcPct val="100000"/>
              </a:lnSpc>
              <a:spcBef>
                <a:spcPts val="0"/>
              </a:spcBef>
              <a:buFont typeface="Symbol" pitchFamily="2" charset="2"/>
              <a:buChar char=""/>
            </a:pPr>
            <a:r>
              <a:rPr lang="en-US" sz="1800" dirty="0">
                <a:solidFill>
                  <a:srgbClr val="000000"/>
                </a:solidFill>
              </a:rPr>
              <a:t>Selection of Medicine and Therapist</a:t>
            </a:r>
            <a:endParaRPr lang="en-US" sz="2800" dirty="0">
              <a:solidFill>
                <a:srgbClr val="000000"/>
              </a:solidFill>
            </a:endParaRPr>
          </a:p>
          <a:p>
            <a:pPr marL="342891" indent="-342891">
              <a:lnSpc>
                <a:spcPct val="100000"/>
              </a:lnSpc>
              <a:spcBef>
                <a:spcPts val="0"/>
              </a:spcBef>
              <a:buFont typeface="Symbol" pitchFamily="2" charset="2"/>
              <a:buChar char=""/>
            </a:pPr>
            <a:r>
              <a:rPr lang="en-US" dirty="0">
                <a:solidFill>
                  <a:srgbClr val="000000"/>
                </a:solidFill>
              </a:rPr>
              <a:t>Phase 2 </a:t>
            </a:r>
          </a:p>
          <a:p>
            <a:pPr marL="800080" lvl="1" indent="-342891">
              <a:lnSpc>
                <a:spcPct val="100000"/>
              </a:lnSpc>
              <a:spcBef>
                <a:spcPts val="0"/>
              </a:spcBef>
              <a:buFont typeface="Symbol" pitchFamily="2" charset="2"/>
              <a:buChar char=""/>
            </a:pPr>
            <a:r>
              <a:rPr lang="en-US" sz="1800" dirty="0">
                <a:solidFill>
                  <a:srgbClr val="000000"/>
                </a:solidFill>
              </a:rPr>
              <a:t>Preparation (Set, Setting, and Intent) </a:t>
            </a:r>
            <a:endParaRPr lang="en-US" sz="2800" dirty="0">
              <a:solidFill>
                <a:srgbClr val="000000"/>
              </a:solidFill>
            </a:endParaRPr>
          </a:p>
          <a:p>
            <a:pPr marL="342891" indent="-342891">
              <a:lnSpc>
                <a:spcPct val="100000"/>
              </a:lnSpc>
              <a:spcBef>
                <a:spcPts val="0"/>
              </a:spcBef>
              <a:buFont typeface="Symbol" pitchFamily="2" charset="2"/>
              <a:buChar char=""/>
            </a:pPr>
            <a:r>
              <a:rPr lang="en-US" dirty="0">
                <a:solidFill>
                  <a:srgbClr val="000000"/>
                </a:solidFill>
              </a:rPr>
              <a:t>Phase 3 </a:t>
            </a:r>
          </a:p>
          <a:p>
            <a:pPr marL="800080" lvl="1" indent="-342891">
              <a:lnSpc>
                <a:spcPct val="100000"/>
              </a:lnSpc>
              <a:spcBef>
                <a:spcPts val="0"/>
              </a:spcBef>
              <a:buFont typeface="Symbol" pitchFamily="2" charset="2"/>
              <a:buChar char=""/>
            </a:pPr>
            <a:r>
              <a:rPr lang="en-US" sz="1800" dirty="0">
                <a:solidFill>
                  <a:srgbClr val="000000"/>
                </a:solidFill>
              </a:rPr>
              <a:t>Intervention (Medicine Day)</a:t>
            </a:r>
            <a:endParaRPr lang="en-US" sz="2800" dirty="0">
              <a:solidFill>
                <a:srgbClr val="000000"/>
              </a:solidFill>
            </a:endParaRPr>
          </a:p>
          <a:p>
            <a:pPr marL="342891" indent="-342891">
              <a:lnSpc>
                <a:spcPct val="100000"/>
              </a:lnSpc>
              <a:spcBef>
                <a:spcPts val="0"/>
              </a:spcBef>
              <a:buFont typeface="Symbol" pitchFamily="2" charset="2"/>
              <a:buChar char=""/>
            </a:pPr>
            <a:r>
              <a:rPr lang="en-US" dirty="0">
                <a:solidFill>
                  <a:srgbClr val="000000"/>
                </a:solidFill>
              </a:rPr>
              <a:t>Phase 4 </a:t>
            </a:r>
          </a:p>
          <a:p>
            <a:pPr marL="800080" lvl="1" indent="-342891">
              <a:lnSpc>
                <a:spcPct val="100000"/>
              </a:lnSpc>
              <a:spcBef>
                <a:spcPts val="0"/>
              </a:spcBef>
              <a:buFont typeface="Symbol" pitchFamily="2" charset="2"/>
              <a:buChar char=""/>
            </a:pPr>
            <a:r>
              <a:rPr lang="en-US" sz="1800" dirty="0">
                <a:solidFill>
                  <a:srgbClr val="000000"/>
                </a:solidFill>
              </a:rPr>
              <a:t>Integration Begins </a:t>
            </a:r>
            <a:endParaRPr lang="en-US" sz="2800" dirty="0">
              <a:solidFill>
                <a:srgbClr val="000000"/>
              </a:solidFill>
            </a:endParaRPr>
          </a:p>
          <a:p>
            <a:pPr marL="342891" indent="-342891">
              <a:lnSpc>
                <a:spcPct val="100000"/>
              </a:lnSpc>
              <a:spcBef>
                <a:spcPts val="0"/>
              </a:spcBef>
              <a:buFont typeface="Symbol" pitchFamily="2" charset="2"/>
              <a:buChar char=""/>
            </a:pPr>
            <a:r>
              <a:rPr lang="en-US" dirty="0">
                <a:solidFill>
                  <a:srgbClr val="000000"/>
                </a:solidFill>
              </a:rPr>
              <a:t>Phase 5 </a:t>
            </a:r>
          </a:p>
          <a:p>
            <a:pPr marL="800080" lvl="1" indent="-342891">
              <a:lnSpc>
                <a:spcPct val="100000"/>
              </a:lnSpc>
              <a:spcBef>
                <a:spcPts val="0"/>
              </a:spcBef>
              <a:buFont typeface="Symbol" pitchFamily="2" charset="2"/>
              <a:buChar char=""/>
            </a:pPr>
            <a:r>
              <a:rPr lang="en-US" sz="1800" dirty="0">
                <a:solidFill>
                  <a:srgbClr val="000000"/>
                </a:solidFill>
              </a:rPr>
              <a:t>Conclusion/Reflection	</a:t>
            </a:r>
          </a:p>
        </p:txBody>
      </p:sp>
    </p:spTree>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481</TotalTime>
  <Words>1089</Words>
  <Application>Microsoft Macintosh PowerPoint</Application>
  <PresentationFormat>Widescreen</PresentationFormat>
  <Paragraphs>159</Paragraphs>
  <Slides>19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Symbol</vt:lpstr>
      <vt:lpstr>Times New Roman</vt:lpstr>
      <vt:lpstr>1_Office Theme</vt:lpstr>
      <vt:lpstr>Action Research Project Defense  A Retrospective Autoethnographic Examination of Therapeutic Psychedelics</vt:lpstr>
      <vt:lpstr>Introduction</vt:lpstr>
      <vt:lpstr>Statement of the Problem</vt:lpstr>
      <vt:lpstr>Background of the Problem</vt:lpstr>
      <vt:lpstr>Sociological Theory</vt:lpstr>
      <vt:lpstr>Theological Theory</vt:lpstr>
      <vt:lpstr>Research Methodology</vt:lpstr>
      <vt:lpstr>Research Questions</vt:lpstr>
      <vt:lpstr>Intervention Plan</vt:lpstr>
      <vt:lpstr>Therapist</vt:lpstr>
      <vt:lpstr>Psychedelic Medicine </vt:lpstr>
      <vt:lpstr>Ethical Considerations</vt:lpstr>
      <vt:lpstr>Evaluation Plan</vt:lpstr>
      <vt:lpstr>Intervention</vt:lpstr>
      <vt:lpstr>Evaluation of Results</vt:lpstr>
      <vt:lpstr>Evaluation of Results</vt:lpstr>
      <vt:lpstr>Reflection</vt:lpstr>
      <vt:lpstr>Reflection</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Action Research Project SR 920-DSL proposal</dc:title>
  <dc:creator>Kenneth Schmidt</dc:creator>
  <cp:lastModifiedBy>Lucas Bergeman</cp:lastModifiedBy>
  <cp:revision>17</cp:revision>
  <dcterms:created xsi:type="dcterms:W3CDTF">2023-03-06T16:11:00Z</dcterms:created>
  <dcterms:modified xsi:type="dcterms:W3CDTF">2025-02-18T00:14:36Z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FEC10549C74B4CD59293D1F7748FB72C</vt:lpwstr>
  </property>
  <property fmtid="{D5CDD505-2E9C-101B-9397-08002B2CF9AE}" pid="3" name="KSOProductBuildVer">
    <vt:lpwstr>1033-11.2.0.11537</vt:lpwstr>
  </property>
</Properties>
</file>