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4"/>
  </p:notesMasterIdLst>
  <p:sldIdLst>
    <p:sldId id="256" r:id="rId2"/>
    <p:sldId id="287" r:id="rId3"/>
    <p:sldId id="282" r:id="rId4"/>
    <p:sldId id="257" r:id="rId5"/>
    <p:sldId id="277" r:id="rId6"/>
    <p:sldId id="278" r:id="rId7"/>
    <p:sldId id="258" r:id="rId8"/>
    <p:sldId id="271" r:id="rId9"/>
    <p:sldId id="259" r:id="rId10"/>
    <p:sldId id="260" r:id="rId11"/>
    <p:sldId id="279" r:id="rId12"/>
    <p:sldId id="280" r:id="rId13"/>
    <p:sldId id="281" r:id="rId14"/>
    <p:sldId id="269" r:id="rId15"/>
    <p:sldId id="270" r:id="rId16"/>
    <p:sldId id="289" r:id="rId17"/>
    <p:sldId id="283" r:id="rId18"/>
    <p:sldId id="290" r:id="rId19"/>
    <p:sldId id="276" r:id="rId20"/>
    <p:sldId id="284" r:id="rId21"/>
    <p:sldId id="285" r:id="rId22"/>
    <p:sldId id="261" r:id="rId23"/>
    <p:sldId id="272" r:id="rId24"/>
    <p:sldId id="273" r:id="rId25"/>
    <p:sldId id="274" r:id="rId26"/>
    <p:sldId id="275" r:id="rId27"/>
    <p:sldId id="264" r:id="rId28"/>
    <p:sldId id="266" r:id="rId29"/>
    <p:sldId id="267" r:id="rId30"/>
    <p:sldId id="286" r:id="rId31"/>
    <p:sldId id="288" r:id="rId32"/>
    <p:sldId id="268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31842"/>
    <a:srgbClr val="00214A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3DCEDCC-8CA7-40FB-95F2-ABF3A79DDB8B}" v="3" dt="2024-08-17T16:32:57.37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5" d="100"/>
          <a:sy n="105" d="100"/>
        </p:scale>
        <p:origin x="798" y="28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6/11/relationships/changesInfo" Target="changesInfos/changesInfo1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40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shua Reichard" userId="76f347af913f6f16" providerId="LiveId" clId="{63DCEDCC-8CA7-40FB-95F2-ABF3A79DDB8B}"/>
    <pc:docChg chg="modSld">
      <pc:chgData name="Joshua Reichard" userId="76f347af913f6f16" providerId="LiveId" clId="{63DCEDCC-8CA7-40FB-95F2-ABF3A79DDB8B}" dt="2024-08-17T16:33:15.044" v="12" actId="404"/>
      <pc:docMkLst>
        <pc:docMk/>
      </pc:docMkLst>
      <pc:sldChg chg="modSp mod">
        <pc:chgData name="Joshua Reichard" userId="76f347af913f6f16" providerId="LiveId" clId="{63DCEDCC-8CA7-40FB-95F2-ABF3A79DDB8B}" dt="2024-08-17T16:33:15.044" v="12" actId="404"/>
        <pc:sldMkLst>
          <pc:docMk/>
          <pc:sldMk cId="487525240" sldId="289"/>
        </pc:sldMkLst>
        <pc:graphicFrameChg chg="mod modGraphic">
          <ac:chgData name="Joshua Reichard" userId="76f347af913f6f16" providerId="LiveId" clId="{63DCEDCC-8CA7-40FB-95F2-ABF3A79DDB8B}" dt="2024-08-17T16:33:15.044" v="12" actId="404"/>
          <ac:graphicFrameMkLst>
            <pc:docMk/>
            <pc:sldMk cId="487525240" sldId="289"/>
            <ac:graphicFrameMk id="4" creationId="{0782F0A5-8D98-F704-5417-CDA60FD6BD48}"/>
          </ac:graphicFrameMkLst>
        </pc:graphicFrameChg>
      </pc:sldChg>
    </pc:docChg>
  </pc:docChgLst>
  <pc:docChgLst>
    <pc:chgData name="Joshua Reichard" userId="76f347af913f6f16" providerId="LiveId" clId="{92C882EC-1E10-4104-BFE2-1F0D3176A6EC}"/>
    <pc:docChg chg="addSld modSld sldOrd">
      <pc:chgData name="Joshua Reichard" userId="76f347af913f6f16" providerId="LiveId" clId="{92C882EC-1E10-4104-BFE2-1F0D3176A6EC}" dt="2024-02-01T16:39:30.644" v="2"/>
      <pc:docMkLst>
        <pc:docMk/>
      </pc:docMkLst>
      <pc:sldChg chg="add">
        <pc:chgData name="Joshua Reichard" userId="76f347af913f6f16" providerId="LiveId" clId="{92C882EC-1E10-4104-BFE2-1F0D3176A6EC}" dt="2024-02-01T16:39:30.644" v="2"/>
        <pc:sldMkLst>
          <pc:docMk/>
          <pc:sldMk cId="333248808" sldId="270"/>
        </pc:sldMkLst>
      </pc:sldChg>
      <pc:sldChg chg="ord">
        <pc:chgData name="Joshua Reichard" userId="76f347af913f6f16" providerId="LiveId" clId="{92C882EC-1E10-4104-BFE2-1F0D3176A6EC}" dt="2024-02-01T16:16:00.156" v="1"/>
        <pc:sldMkLst>
          <pc:docMk/>
          <pc:sldMk cId="487525240" sldId="289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A8694B0-5B9C-422F-930D-B9B23D556A03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AEF13CCC-A5F0-4EFA-8E77-1D1130C2F7C1}">
      <dgm:prSet phldrT="[Text]"/>
      <dgm:spPr>
        <a:solidFill>
          <a:srgbClr val="00214A"/>
        </a:solidFill>
      </dgm:spPr>
      <dgm:t>
        <a:bodyPr/>
        <a:lstStyle/>
        <a:p>
          <a:r>
            <a:rPr lang="en-US" dirty="0"/>
            <a:t>Problem Identification/Diagnosis</a:t>
          </a:r>
        </a:p>
      </dgm:t>
    </dgm:pt>
    <dgm:pt modelId="{A6D8982D-F93F-44E5-90EA-6E0EA6282D64}" type="parTrans" cxnId="{317D8FAA-B327-4B0C-A440-8861BC88BB9E}">
      <dgm:prSet/>
      <dgm:spPr/>
      <dgm:t>
        <a:bodyPr/>
        <a:lstStyle/>
        <a:p>
          <a:endParaRPr lang="en-US"/>
        </a:p>
      </dgm:t>
    </dgm:pt>
    <dgm:pt modelId="{967F567E-12CA-454B-A931-0EE4DFE9B4A7}" type="sibTrans" cxnId="{317D8FAA-B327-4B0C-A440-8861BC88BB9E}">
      <dgm:prSet/>
      <dgm:spPr/>
      <dgm:t>
        <a:bodyPr/>
        <a:lstStyle/>
        <a:p>
          <a:endParaRPr lang="en-US"/>
        </a:p>
      </dgm:t>
    </dgm:pt>
    <dgm:pt modelId="{2A73A459-4309-4274-BE65-B342400B594A}">
      <dgm:prSet phldrT="[Text]"/>
      <dgm:spPr>
        <a:solidFill>
          <a:srgbClr val="00214A"/>
        </a:solidFill>
      </dgm:spPr>
      <dgm:t>
        <a:bodyPr/>
        <a:lstStyle/>
        <a:p>
          <a:r>
            <a:rPr lang="en-US" dirty="0"/>
            <a:t>Intervention Design</a:t>
          </a:r>
        </a:p>
      </dgm:t>
    </dgm:pt>
    <dgm:pt modelId="{863BD77D-1EF4-40AF-88BD-3163F0E79C31}" type="parTrans" cxnId="{1377689E-7E07-4170-9AA6-22DC12AE659A}">
      <dgm:prSet/>
      <dgm:spPr/>
      <dgm:t>
        <a:bodyPr/>
        <a:lstStyle/>
        <a:p>
          <a:endParaRPr lang="en-US"/>
        </a:p>
      </dgm:t>
    </dgm:pt>
    <dgm:pt modelId="{805A8118-D3F4-484F-B11D-50F3801381A0}" type="sibTrans" cxnId="{1377689E-7E07-4170-9AA6-22DC12AE659A}">
      <dgm:prSet/>
      <dgm:spPr/>
      <dgm:t>
        <a:bodyPr/>
        <a:lstStyle/>
        <a:p>
          <a:endParaRPr lang="en-US"/>
        </a:p>
      </dgm:t>
    </dgm:pt>
    <dgm:pt modelId="{F6044643-1A84-462A-90A4-888B56E2746E}">
      <dgm:prSet phldrT="[Text]"/>
      <dgm:spPr>
        <a:solidFill>
          <a:srgbClr val="00214A"/>
        </a:solidFill>
      </dgm:spPr>
      <dgm:t>
        <a:bodyPr/>
        <a:lstStyle/>
        <a:p>
          <a:r>
            <a:rPr lang="en-US" dirty="0"/>
            <a:t>Delivery</a:t>
          </a:r>
        </a:p>
      </dgm:t>
    </dgm:pt>
    <dgm:pt modelId="{B52FDB08-529F-4667-985E-C4E516508E65}" type="parTrans" cxnId="{B30BC186-427D-4F48-BAD0-5AF2C197E023}">
      <dgm:prSet/>
      <dgm:spPr/>
      <dgm:t>
        <a:bodyPr/>
        <a:lstStyle/>
        <a:p>
          <a:endParaRPr lang="en-US"/>
        </a:p>
      </dgm:t>
    </dgm:pt>
    <dgm:pt modelId="{CCAF6E06-DAC5-4E84-92C0-8EDB52D8C1F1}" type="sibTrans" cxnId="{B30BC186-427D-4F48-BAD0-5AF2C197E023}">
      <dgm:prSet/>
      <dgm:spPr/>
      <dgm:t>
        <a:bodyPr/>
        <a:lstStyle/>
        <a:p>
          <a:endParaRPr lang="en-US"/>
        </a:p>
      </dgm:t>
    </dgm:pt>
    <dgm:pt modelId="{32DD2D1D-3F26-4AD2-9E1E-606617EF8AF8}">
      <dgm:prSet phldrT="[Text]"/>
      <dgm:spPr>
        <a:solidFill>
          <a:srgbClr val="00214A"/>
        </a:solidFill>
      </dgm:spPr>
      <dgm:t>
        <a:bodyPr/>
        <a:lstStyle/>
        <a:p>
          <a:r>
            <a:rPr lang="en-US" dirty="0"/>
            <a:t>Evaluation</a:t>
          </a:r>
        </a:p>
      </dgm:t>
    </dgm:pt>
    <dgm:pt modelId="{55EE15E9-5447-4C4C-B9B5-C770F30D4920}" type="parTrans" cxnId="{6701566F-D224-4BA9-8A1D-8ADD6FE1F625}">
      <dgm:prSet/>
      <dgm:spPr/>
      <dgm:t>
        <a:bodyPr/>
        <a:lstStyle/>
        <a:p>
          <a:endParaRPr lang="en-US"/>
        </a:p>
      </dgm:t>
    </dgm:pt>
    <dgm:pt modelId="{64564C23-8DCA-4D85-8093-67C0A5935420}" type="sibTrans" cxnId="{6701566F-D224-4BA9-8A1D-8ADD6FE1F625}">
      <dgm:prSet/>
      <dgm:spPr/>
      <dgm:t>
        <a:bodyPr/>
        <a:lstStyle/>
        <a:p>
          <a:endParaRPr lang="en-US"/>
        </a:p>
      </dgm:t>
    </dgm:pt>
    <dgm:pt modelId="{A2913B98-D427-4785-9C08-C3283A8E5DE6}" type="pres">
      <dgm:prSet presAssocID="{8A8694B0-5B9C-422F-930D-B9B23D556A03}" presName="CompostProcess" presStyleCnt="0">
        <dgm:presLayoutVars>
          <dgm:dir/>
          <dgm:resizeHandles val="exact"/>
        </dgm:presLayoutVars>
      </dgm:prSet>
      <dgm:spPr/>
    </dgm:pt>
    <dgm:pt modelId="{FA80802F-4C1E-4CA1-95A2-ACF5BAC54457}" type="pres">
      <dgm:prSet presAssocID="{8A8694B0-5B9C-422F-930D-B9B23D556A03}" presName="arrow" presStyleLbl="bgShp" presStyleIdx="0" presStyleCnt="1"/>
      <dgm:spPr/>
    </dgm:pt>
    <dgm:pt modelId="{2117B3D6-4D82-459F-9EB3-FDD6AD7C83D4}" type="pres">
      <dgm:prSet presAssocID="{8A8694B0-5B9C-422F-930D-B9B23D556A03}" presName="linearProcess" presStyleCnt="0"/>
      <dgm:spPr/>
    </dgm:pt>
    <dgm:pt modelId="{DD42927B-8C4D-4277-BFB3-3B134F6FE3F8}" type="pres">
      <dgm:prSet presAssocID="{AEF13CCC-A5F0-4EFA-8E77-1D1130C2F7C1}" presName="textNode" presStyleLbl="node1" presStyleIdx="0" presStyleCnt="4">
        <dgm:presLayoutVars>
          <dgm:bulletEnabled val="1"/>
        </dgm:presLayoutVars>
      </dgm:prSet>
      <dgm:spPr/>
    </dgm:pt>
    <dgm:pt modelId="{A3D12C01-9FB9-45BE-8D6A-8CD200B054FB}" type="pres">
      <dgm:prSet presAssocID="{967F567E-12CA-454B-A931-0EE4DFE9B4A7}" presName="sibTrans" presStyleCnt="0"/>
      <dgm:spPr/>
    </dgm:pt>
    <dgm:pt modelId="{F0E006D5-9D66-44D5-9090-13D8A2831BBF}" type="pres">
      <dgm:prSet presAssocID="{2A73A459-4309-4274-BE65-B342400B594A}" presName="textNode" presStyleLbl="node1" presStyleIdx="1" presStyleCnt="4">
        <dgm:presLayoutVars>
          <dgm:bulletEnabled val="1"/>
        </dgm:presLayoutVars>
      </dgm:prSet>
      <dgm:spPr/>
    </dgm:pt>
    <dgm:pt modelId="{E9024A8C-343E-4916-9F94-D1C5995B60F1}" type="pres">
      <dgm:prSet presAssocID="{805A8118-D3F4-484F-B11D-50F3801381A0}" presName="sibTrans" presStyleCnt="0"/>
      <dgm:spPr/>
    </dgm:pt>
    <dgm:pt modelId="{9198241B-68EC-4BA3-AF05-ED9D10E93413}" type="pres">
      <dgm:prSet presAssocID="{F6044643-1A84-462A-90A4-888B56E2746E}" presName="textNode" presStyleLbl="node1" presStyleIdx="2" presStyleCnt="4">
        <dgm:presLayoutVars>
          <dgm:bulletEnabled val="1"/>
        </dgm:presLayoutVars>
      </dgm:prSet>
      <dgm:spPr/>
    </dgm:pt>
    <dgm:pt modelId="{AA3A34E9-99A6-4FBB-A96A-1955F44F8C9D}" type="pres">
      <dgm:prSet presAssocID="{CCAF6E06-DAC5-4E84-92C0-8EDB52D8C1F1}" presName="sibTrans" presStyleCnt="0"/>
      <dgm:spPr/>
    </dgm:pt>
    <dgm:pt modelId="{2595D1A2-0D85-4409-9E1C-92693A4FA3E9}" type="pres">
      <dgm:prSet presAssocID="{32DD2D1D-3F26-4AD2-9E1E-606617EF8AF8}" presName="textNode" presStyleLbl="node1" presStyleIdx="3" presStyleCnt="4">
        <dgm:presLayoutVars>
          <dgm:bulletEnabled val="1"/>
        </dgm:presLayoutVars>
      </dgm:prSet>
      <dgm:spPr/>
    </dgm:pt>
  </dgm:ptLst>
  <dgm:cxnLst>
    <dgm:cxn modelId="{6D979C04-05AE-418C-B213-023883E8D628}" type="presOf" srcId="{32DD2D1D-3F26-4AD2-9E1E-606617EF8AF8}" destId="{2595D1A2-0D85-4409-9E1C-92693A4FA3E9}" srcOrd="0" destOrd="0" presId="urn:microsoft.com/office/officeart/2005/8/layout/hProcess9"/>
    <dgm:cxn modelId="{001B4B09-0BCD-45E8-B49C-81FD1DDA8561}" type="presOf" srcId="{8A8694B0-5B9C-422F-930D-B9B23D556A03}" destId="{A2913B98-D427-4785-9C08-C3283A8E5DE6}" srcOrd="0" destOrd="0" presId="urn:microsoft.com/office/officeart/2005/8/layout/hProcess9"/>
    <dgm:cxn modelId="{217ED80C-77C2-4531-873D-1A65FFDC8E0D}" type="presOf" srcId="{AEF13CCC-A5F0-4EFA-8E77-1D1130C2F7C1}" destId="{DD42927B-8C4D-4277-BFB3-3B134F6FE3F8}" srcOrd="0" destOrd="0" presId="urn:microsoft.com/office/officeart/2005/8/layout/hProcess9"/>
    <dgm:cxn modelId="{B822C826-09D7-4872-8F79-B36CA8233F59}" type="presOf" srcId="{F6044643-1A84-462A-90A4-888B56E2746E}" destId="{9198241B-68EC-4BA3-AF05-ED9D10E93413}" srcOrd="0" destOrd="0" presId="urn:microsoft.com/office/officeart/2005/8/layout/hProcess9"/>
    <dgm:cxn modelId="{6701566F-D224-4BA9-8A1D-8ADD6FE1F625}" srcId="{8A8694B0-5B9C-422F-930D-B9B23D556A03}" destId="{32DD2D1D-3F26-4AD2-9E1E-606617EF8AF8}" srcOrd="3" destOrd="0" parTransId="{55EE15E9-5447-4C4C-B9B5-C770F30D4920}" sibTransId="{64564C23-8DCA-4D85-8093-67C0A5935420}"/>
    <dgm:cxn modelId="{63778D84-4248-4095-B259-5C5A9E9A5A93}" type="presOf" srcId="{2A73A459-4309-4274-BE65-B342400B594A}" destId="{F0E006D5-9D66-44D5-9090-13D8A2831BBF}" srcOrd="0" destOrd="0" presId="urn:microsoft.com/office/officeart/2005/8/layout/hProcess9"/>
    <dgm:cxn modelId="{B30BC186-427D-4F48-BAD0-5AF2C197E023}" srcId="{8A8694B0-5B9C-422F-930D-B9B23D556A03}" destId="{F6044643-1A84-462A-90A4-888B56E2746E}" srcOrd="2" destOrd="0" parTransId="{B52FDB08-529F-4667-985E-C4E516508E65}" sibTransId="{CCAF6E06-DAC5-4E84-92C0-8EDB52D8C1F1}"/>
    <dgm:cxn modelId="{1377689E-7E07-4170-9AA6-22DC12AE659A}" srcId="{8A8694B0-5B9C-422F-930D-B9B23D556A03}" destId="{2A73A459-4309-4274-BE65-B342400B594A}" srcOrd="1" destOrd="0" parTransId="{863BD77D-1EF4-40AF-88BD-3163F0E79C31}" sibTransId="{805A8118-D3F4-484F-B11D-50F3801381A0}"/>
    <dgm:cxn modelId="{317D8FAA-B327-4B0C-A440-8861BC88BB9E}" srcId="{8A8694B0-5B9C-422F-930D-B9B23D556A03}" destId="{AEF13CCC-A5F0-4EFA-8E77-1D1130C2F7C1}" srcOrd="0" destOrd="0" parTransId="{A6D8982D-F93F-44E5-90EA-6E0EA6282D64}" sibTransId="{967F567E-12CA-454B-A931-0EE4DFE9B4A7}"/>
    <dgm:cxn modelId="{264EB60C-CA41-4AA7-B4F1-EC989518D56F}" type="presParOf" srcId="{A2913B98-D427-4785-9C08-C3283A8E5DE6}" destId="{FA80802F-4C1E-4CA1-95A2-ACF5BAC54457}" srcOrd="0" destOrd="0" presId="urn:microsoft.com/office/officeart/2005/8/layout/hProcess9"/>
    <dgm:cxn modelId="{2CB8BC0E-D4FF-4277-937C-5E6A833B7907}" type="presParOf" srcId="{A2913B98-D427-4785-9C08-C3283A8E5DE6}" destId="{2117B3D6-4D82-459F-9EB3-FDD6AD7C83D4}" srcOrd="1" destOrd="0" presId="urn:microsoft.com/office/officeart/2005/8/layout/hProcess9"/>
    <dgm:cxn modelId="{6A02B491-8476-4FC2-A0C8-EE172D9D3EEA}" type="presParOf" srcId="{2117B3D6-4D82-459F-9EB3-FDD6AD7C83D4}" destId="{DD42927B-8C4D-4277-BFB3-3B134F6FE3F8}" srcOrd="0" destOrd="0" presId="urn:microsoft.com/office/officeart/2005/8/layout/hProcess9"/>
    <dgm:cxn modelId="{7673B80C-DCD0-42C3-A02B-3D7BBE2E3F55}" type="presParOf" srcId="{2117B3D6-4D82-459F-9EB3-FDD6AD7C83D4}" destId="{A3D12C01-9FB9-45BE-8D6A-8CD200B054FB}" srcOrd="1" destOrd="0" presId="urn:microsoft.com/office/officeart/2005/8/layout/hProcess9"/>
    <dgm:cxn modelId="{9181CCED-698D-4ACE-A640-3B14C269DBCB}" type="presParOf" srcId="{2117B3D6-4D82-459F-9EB3-FDD6AD7C83D4}" destId="{F0E006D5-9D66-44D5-9090-13D8A2831BBF}" srcOrd="2" destOrd="0" presId="urn:microsoft.com/office/officeart/2005/8/layout/hProcess9"/>
    <dgm:cxn modelId="{720F31C8-D671-4CC3-B55F-D5A718CDE27F}" type="presParOf" srcId="{2117B3D6-4D82-459F-9EB3-FDD6AD7C83D4}" destId="{E9024A8C-343E-4916-9F94-D1C5995B60F1}" srcOrd="3" destOrd="0" presId="urn:microsoft.com/office/officeart/2005/8/layout/hProcess9"/>
    <dgm:cxn modelId="{85F1E4E0-879A-4838-90C4-060B4663581E}" type="presParOf" srcId="{2117B3D6-4D82-459F-9EB3-FDD6AD7C83D4}" destId="{9198241B-68EC-4BA3-AF05-ED9D10E93413}" srcOrd="4" destOrd="0" presId="urn:microsoft.com/office/officeart/2005/8/layout/hProcess9"/>
    <dgm:cxn modelId="{019BED03-12E0-4817-B894-F3BBD66E05A5}" type="presParOf" srcId="{2117B3D6-4D82-459F-9EB3-FDD6AD7C83D4}" destId="{AA3A34E9-99A6-4FBB-A96A-1955F44F8C9D}" srcOrd="5" destOrd="0" presId="urn:microsoft.com/office/officeart/2005/8/layout/hProcess9"/>
    <dgm:cxn modelId="{BBC4B321-6607-43B4-AAF9-60AD79BED726}" type="presParOf" srcId="{2117B3D6-4D82-459F-9EB3-FDD6AD7C83D4}" destId="{2595D1A2-0D85-4409-9E1C-92693A4FA3E9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B7C0850-1AD6-439C-93C6-E24796EEC401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C3AB97E7-451B-4F3A-A914-8C6288002EFC}">
      <dgm:prSet phldrT="[Text]" custT="1"/>
      <dgm:spPr/>
      <dgm:t>
        <a:bodyPr/>
        <a:lstStyle/>
        <a:p>
          <a:pPr algn="ctr"/>
          <a:r>
            <a:rPr lang="en-US" sz="2800" b="1" dirty="0"/>
            <a:t>Prescribing what “ought” to be in society</a:t>
          </a:r>
        </a:p>
      </dgm:t>
    </dgm:pt>
    <dgm:pt modelId="{1476E2DF-2054-41D8-8C59-51346AE3A6DF}" type="parTrans" cxnId="{95B3E73E-E716-4601-B096-75A2B09323F7}">
      <dgm:prSet/>
      <dgm:spPr/>
      <dgm:t>
        <a:bodyPr/>
        <a:lstStyle/>
        <a:p>
          <a:endParaRPr lang="en-US"/>
        </a:p>
      </dgm:t>
    </dgm:pt>
    <dgm:pt modelId="{EE45B2A2-2260-49B8-B518-72168626227A}" type="sibTrans" cxnId="{95B3E73E-E716-4601-B096-75A2B09323F7}">
      <dgm:prSet/>
      <dgm:spPr/>
      <dgm:t>
        <a:bodyPr/>
        <a:lstStyle/>
        <a:p>
          <a:endParaRPr lang="en-US"/>
        </a:p>
      </dgm:t>
    </dgm:pt>
    <dgm:pt modelId="{52D929E0-EDD5-43F5-9E17-F0DB1A00209E}">
      <dgm:prSet phldrT="[Text]" custT="1"/>
      <dgm:spPr/>
      <dgm:t>
        <a:bodyPr/>
        <a:lstStyle/>
        <a:p>
          <a:pPr algn="l"/>
          <a:r>
            <a:rPr lang="en-US" sz="1600" b="1" dirty="0"/>
            <a:t>Structural-Functionalism</a:t>
          </a:r>
          <a:r>
            <a:rPr lang="en-US" sz="1600" dirty="0"/>
            <a:t> (social stability)</a:t>
          </a:r>
        </a:p>
      </dgm:t>
    </dgm:pt>
    <dgm:pt modelId="{109D84B8-6A70-4C72-A06D-05BCB18A6606}" type="parTrans" cxnId="{79F4087C-5C4E-4264-9D69-F0183FEA8328}">
      <dgm:prSet/>
      <dgm:spPr/>
      <dgm:t>
        <a:bodyPr/>
        <a:lstStyle/>
        <a:p>
          <a:endParaRPr lang="en-US"/>
        </a:p>
      </dgm:t>
    </dgm:pt>
    <dgm:pt modelId="{C0900506-03DD-48C2-A909-A6BFFEC8AB61}" type="sibTrans" cxnId="{79F4087C-5C4E-4264-9D69-F0183FEA8328}">
      <dgm:prSet/>
      <dgm:spPr/>
      <dgm:t>
        <a:bodyPr/>
        <a:lstStyle/>
        <a:p>
          <a:endParaRPr lang="en-US"/>
        </a:p>
      </dgm:t>
    </dgm:pt>
    <dgm:pt modelId="{FB5B2D4C-79DA-4C47-B534-8040CB0D4598}">
      <dgm:prSet phldrT="[Text]" custT="1"/>
      <dgm:spPr/>
      <dgm:t>
        <a:bodyPr/>
        <a:lstStyle/>
        <a:p>
          <a:pPr algn="l"/>
          <a:r>
            <a:rPr lang="en-US" sz="1600" b="1" dirty="0"/>
            <a:t>Conflict/Critical</a:t>
          </a:r>
          <a:r>
            <a:rPr lang="en-US" sz="1600" dirty="0"/>
            <a:t> (social justice)</a:t>
          </a:r>
        </a:p>
      </dgm:t>
    </dgm:pt>
    <dgm:pt modelId="{0369D19B-F947-4C10-83C0-380715732672}" type="sibTrans" cxnId="{429FACC8-8E87-4C10-980E-DF6E1BC4AFA6}">
      <dgm:prSet/>
      <dgm:spPr/>
      <dgm:t>
        <a:bodyPr/>
        <a:lstStyle/>
        <a:p>
          <a:endParaRPr lang="en-US"/>
        </a:p>
      </dgm:t>
    </dgm:pt>
    <dgm:pt modelId="{0B6B33A4-12E8-450C-B48B-06964BCCA122}" type="parTrans" cxnId="{429FACC8-8E87-4C10-980E-DF6E1BC4AFA6}">
      <dgm:prSet/>
      <dgm:spPr/>
      <dgm:t>
        <a:bodyPr/>
        <a:lstStyle/>
        <a:p>
          <a:endParaRPr lang="en-US"/>
        </a:p>
      </dgm:t>
    </dgm:pt>
    <dgm:pt modelId="{A41F25B1-F661-4AC3-988E-F5E5303DDB04}">
      <dgm:prSet phldrT="[Text]" custT="1"/>
      <dgm:spPr/>
      <dgm:t>
        <a:bodyPr/>
        <a:lstStyle/>
        <a:p>
          <a:pPr algn="l"/>
          <a:r>
            <a:rPr lang="en-US" sz="1600" dirty="0"/>
            <a:t>Clinical Sociology</a:t>
          </a:r>
        </a:p>
      </dgm:t>
    </dgm:pt>
    <dgm:pt modelId="{62A65524-3F3F-4D83-8D04-EF5DCCD0C837}" type="parTrans" cxnId="{4EB3998F-1D52-44D5-B73C-3ADB3340174D}">
      <dgm:prSet/>
      <dgm:spPr/>
      <dgm:t>
        <a:bodyPr/>
        <a:lstStyle/>
        <a:p>
          <a:endParaRPr lang="en-US"/>
        </a:p>
      </dgm:t>
    </dgm:pt>
    <dgm:pt modelId="{BB929D95-09FE-4C01-9D90-4D8DD3BA103E}" type="sibTrans" cxnId="{4EB3998F-1D52-44D5-B73C-3ADB3340174D}">
      <dgm:prSet/>
      <dgm:spPr/>
      <dgm:t>
        <a:bodyPr/>
        <a:lstStyle/>
        <a:p>
          <a:endParaRPr lang="en-US"/>
        </a:p>
      </dgm:t>
    </dgm:pt>
    <dgm:pt modelId="{3A80B047-3377-4ABB-9A71-E727D0B60D9C}">
      <dgm:prSet phldrT="[Text]" custT="1"/>
      <dgm:spPr/>
      <dgm:t>
        <a:bodyPr/>
        <a:lstStyle/>
        <a:p>
          <a:pPr algn="ctr"/>
          <a:r>
            <a:rPr lang="en-US" sz="2800" b="1" dirty="0"/>
            <a:t>Understanding what “is” in society</a:t>
          </a:r>
        </a:p>
      </dgm:t>
    </dgm:pt>
    <dgm:pt modelId="{88C8F0C2-4C62-48E2-956B-6B4C0145377C}" type="parTrans" cxnId="{32B1AF61-14A4-4D45-B13B-C8D6F0FBDDF9}">
      <dgm:prSet/>
      <dgm:spPr/>
      <dgm:t>
        <a:bodyPr/>
        <a:lstStyle/>
        <a:p>
          <a:endParaRPr lang="en-US"/>
        </a:p>
      </dgm:t>
    </dgm:pt>
    <dgm:pt modelId="{C870AC31-A047-4C9F-BE77-C771F835E930}" type="sibTrans" cxnId="{32B1AF61-14A4-4D45-B13B-C8D6F0FBDDF9}">
      <dgm:prSet/>
      <dgm:spPr/>
      <dgm:t>
        <a:bodyPr/>
        <a:lstStyle/>
        <a:p>
          <a:endParaRPr lang="en-US"/>
        </a:p>
      </dgm:t>
    </dgm:pt>
    <dgm:pt modelId="{3877DD0B-45CB-4710-9B14-801DB4C55206}">
      <dgm:prSet phldrT="[Text]" custT="1"/>
      <dgm:spPr/>
      <dgm:t>
        <a:bodyPr/>
        <a:lstStyle/>
        <a:p>
          <a:r>
            <a:rPr lang="en-US" sz="1600" b="1" dirty="0"/>
            <a:t>Symbolic Interactionism</a:t>
          </a:r>
          <a:r>
            <a:rPr lang="en-US" sz="1600" dirty="0"/>
            <a:t> (focus on communication)</a:t>
          </a:r>
        </a:p>
      </dgm:t>
    </dgm:pt>
    <dgm:pt modelId="{DF0F6A15-69EC-4D46-8D4E-AE72A4D7C3F1}" type="parTrans" cxnId="{9AE13005-71CA-463F-AEA7-F6085E2B7C8C}">
      <dgm:prSet/>
      <dgm:spPr/>
      <dgm:t>
        <a:bodyPr/>
        <a:lstStyle/>
        <a:p>
          <a:endParaRPr lang="en-US"/>
        </a:p>
      </dgm:t>
    </dgm:pt>
    <dgm:pt modelId="{18D7977E-857B-4A44-850B-ADC7B960BD9E}" type="sibTrans" cxnId="{9AE13005-71CA-463F-AEA7-F6085E2B7C8C}">
      <dgm:prSet/>
      <dgm:spPr/>
      <dgm:t>
        <a:bodyPr/>
        <a:lstStyle/>
        <a:p>
          <a:endParaRPr lang="en-US"/>
        </a:p>
      </dgm:t>
    </dgm:pt>
    <dgm:pt modelId="{87B983AF-B023-46B2-9992-D0DBAC49CC32}">
      <dgm:prSet phldrT="[Text]" custT="1"/>
      <dgm:spPr/>
      <dgm:t>
        <a:bodyPr/>
        <a:lstStyle/>
        <a:p>
          <a:r>
            <a:rPr lang="en-US" sz="1600" b="1" dirty="0"/>
            <a:t>Social Constructionism</a:t>
          </a:r>
          <a:r>
            <a:rPr lang="en-US" sz="1600" dirty="0"/>
            <a:t> (focus on epistemology)</a:t>
          </a:r>
        </a:p>
      </dgm:t>
    </dgm:pt>
    <dgm:pt modelId="{09123AE5-0FA6-4122-8EA4-C160453CD54D}" type="parTrans" cxnId="{026F653D-633E-404A-9B6E-6E33718026FD}">
      <dgm:prSet/>
      <dgm:spPr/>
      <dgm:t>
        <a:bodyPr/>
        <a:lstStyle/>
        <a:p>
          <a:endParaRPr lang="en-US"/>
        </a:p>
      </dgm:t>
    </dgm:pt>
    <dgm:pt modelId="{A744E231-1B2A-4CC2-A809-05F1BF74663A}" type="sibTrans" cxnId="{026F653D-633E-404A-9B6E-6E33718026FD}">
      <dgm:prSet/>
      <dgm:spPr/>
      <dgm:t>
        <a:bodyPr/>
        <a:lstStyle/>
        <a:p>
          <a:endParaRPr lang="en-US"/>
        </a:p>
      </dgm:t>
    </dgm:pt>
    <dgm:pt modelId="{94C2094F-B030-4AD9-98ED-0766943EDCF5}">
      <dgm:prSet phldrT="[Text]" custT="1"/>
      <dgm:spPr/>
      <dgm:t>
        <a:bodyPr/>
        <a:lstStyle/>
        <a:p>
          <a:r>
            <a:rPr lang="en-US" sz="1600" dirty="0"/>
            <a:t>Applied Sociology</a:t>
          </a:r>
          <a:endParaRPr lang="en-US" sz="2800" dirty="0"/>
        </a:p>
      </dgm:t>
    </dgm:pt>
    <dgm:pt modelId="{F7CFA92C-0467-4CE2-955E-7DFF045AB899}" type="parTrans" cxnId="{DA4D2837-76A9-4C25-BA01-5718E035B19B}">
      <dgm:prSet/>
      <dgm:spPr/>
      <dgm:t>
        <a:bodyPr/>
        <a:lstStyle/>
        <a:p>
          <a:endParaRPr lang="en-US"/>
        </a:p>
      </dgm:t>
    </dgm:pt>
    <dgm:pt modelId="{3A1AFAD4-A738-4803-A8F0-154A2587FD3C}" type="sibTrans" cxnId="{DA4D2837-76A9-4C25-BA01-5718E035B19B}">
      <dgm:prSet/>
      <dgm:spPr/>
      <dgm:t>
        <a:bodyPr/>
        <a:lstStyle/>
        <a:p>
          <a:endParaRPr lang="en-US"/>
        </a:p>
      </dgm:t>
    </dgm:pt>
    <dgm:pt modelId="{29E95EA3-5CF0-4177-BD02-6463BBA345B4}" type="pres">
      <dgm:prSet presAssocID="{4B7C0850-1AD6-439C-93C6-E24796EEC401}" presName="compositeShape" presStyleCnt="0">
        <dgm:presLayoutVars>
          <dgm:chMax val="7"/>
          <dgm:dir/>
          <dgm:resizeHandles val="exact"/>
        </dgm:presLayoutVars>
      </dgm:prSet>
      <dgm:spPr/>
    </dgm:pt>
    <dgm:pt modelId="{3EF90480-A352-4DF2-B605-322D8107D5C0}" type="pres">
      <dgm:prSet presAssocID="{3A80B047-3377-4ABB-9A71-E727D0B60D9C}" presName="circ1" presStyleLbl="vennNode1" presStyleIdx="0" presStyleCnt="2"/>
      <dgm:spPr/>
    </dgm:pt>
    <dgm:pt modelId="{4177121E-A131-41AE-92B7-D6A6972062B8}" type="pres">
      <dgm:prSet presAssocID="{3A80B047-3377-4ABB-9A71-E727D0B60D9C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02968D92-B201-4BB9-9282-C07BC2E3365A}" type="pres">
      <dgm:prSet presAssocID="{C3AB97E7-451B-4F3A-A914-8C6288002EFC}" presName="circ2" presStyleLbl="vennNode1" presStyleIdx="1" presStyleCnt="2"/>
      <dgm:spPr/>
    </dgm:pt>
    <dgm:pt modelId="{8C291961-CD24-4F44-B47C-B41B9B1EFB14}" type="pres">
      <dgm:prSet presAssocID="{C3AB97E7-451B-4F3A-A914-8C6288002EFC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9AE13005-71CA-463F-AEA7-F6085E2B7C8C}" srcId="{3A80B047-3377-4ABB-9A71-E727D0B60D9C}" destId="{3877DD0B-45CB-4710-9B14-801DB4C55206}" srcOrd="0" destOrd="0" parTransId="{DF0F6A15-69EC-4D46-8D4E-AE72A4D7C3F1}" sibTransId="{18D7977E-857B-4A44-850B-ADC7B960BD9E}"/>
    <dgm:cxn modelId="{575ABD11-0DF0-457C-9C78-501BFE208AF9}" type="presOf" srcId="{C3AB97E7-451B-4F3A-A914-8C6288002EFC}" destId="{02968D92-B201-4BB9-9282-C07BC2E3365A}" srcOrd="0" destOrd="0" presId="urn:microsoft.com/office/officeart/2005/8/layout/venn1"/>
    <dgm:cxn modelId="{2F9F2025-ADF9-4731-BBD0-CBDE8BA345AB}" type="presOf" srcId="{FB5B2D4C-79DA-4C47-B534-8040CB0D4598}" destId="{8C291961-CD24-4F44-B47C-B41B9B1EFB14}" srcOrd="1" destOrd="2" presId="urn:microsoft.com/office/officeart/2005/8/layout/venn1"/>
    <dgm:cxn modelId="{0C6F2327-B2C7-420B-A646-86420367278A}" type="presOf" srcId="{87B983AF-B023-46B2-9992-D0DBAC49CC32}" destId="{4177121E-A131-41AE-92B7-D6A6972062B8}" srcOrd="1" destOrd="2" presId="urn:microsoft.com/office/officeart/2005/8/layout/venn1"/>
    <dgm:cxn modelId="{DA4D2837-76A9-4C25-BA01-5718E035B19B}" srcId="{3A80B047-3377-4ABB-9A71-E727D0B60D9C}" destId="{94C2094F-B030-4AD9-98ED-0766943EDCF5}" srcOrd="2" destOrd="0" parTransId="{F7CFA92C-0467-4CE2-955E-7DFF045AB899}" sibTransId="{3A1AFAD4-A738-4803-A8F0-154A2587FD3C}"/>
    <dgm:cxn modelId="{026F653D-633E-404A-9B6E-6E33718026FD}" srcId="{3A80B047-3377-4ABB-9A71-E727D0B60D9C}" destId="{87B983AF-B023-46B2-9992-D0DBAC49CC32}" srcOrd="1" destOrd="0" parTransId="{09123AE5-0FA6-4122-8EA4-C160453CD54D}" sibTransId="{A744E231-1B2A-4CC2-A809-05F1BF74663A}"/>
    <dgm:cxn modelId="{95B3E73E-E716-4601-B096-75A2B09323F7}" srcId="{4B7C0850-1AD6-439C-93C6-E24796EEC401}" destId="{C3AB97E7-451B-4F3A-A914-8C6288002EFC}" srcOrd="1" destOrd="0" parTransId="{1476E2DF-2054-41D8-8C59-51346AE3A6DF}" sibTransId="{EE45B2A2-2260-49B8-B518-72168626227A}"/>
    <dgm:cxn modelId="{6D328D40-A8F3-44DF-A97D-180285CD2BDF}" type="presOf" srcId="{52D929E0-EDD5-43F5-9E17-F0DB1A00209E}" destId="{8C291961-CD24-4F44-B47C-B41B9B1EFB14}" srcOrd="1" destOrd="1" presId="urn:microsoft.com/office/officeart/2005/8/layout/venn1"/>
    <dgm:cxn modelId="{16604B5C-91E6-462D-B28B-2904BC1D74A4}" type="presOf" srcId="{3877DD0B-45CB-4710-9B14-801DB4C55206}" destId="{3EF90480-A352-4DF2-B605-322D8107D5C0}" srcOrd="0" destOrd="1" presId="urn:microsoft.com/office/officeart/2005/8/layout/venn1"/>
    <dgm:cxn modelId="{32B1AF61-14A4-4D45-B13B-C8D6F0FBDDF9}" srcId="{4B7C0850-1AD6-439C-93C6-E24796EEC401}" destId="{3A80B047-3377-4ABB-9A71-E727D0B60D9C}" srcOrd="0" destOrd="0" parTransId="{88C8F0C2-4C62-48E2-956B-6B4C0145377C}" sibTransId="{C870AC31-A047-4C9F-BE77-C771F835E930}"/>
    <dgm:cxn modelId="{6E86F464-E4F9-4CE1-ACAD-8BDB918B49B7}" type="presOf" srcId="{3A80B047-3377-4ABB-9A71-E727D0B60D9C}" destId="{4177121E-A131-41AE-92B7-D6A6972062B8}" srcOrd="1" destOrd="0" presId="urn:microsoft.com/office/officeart/2005/8/layout/venn1"/>
    <dgm:cxn modelId="{F5C4BD49-FAE7-4B4E-A97C-5C72D3930181}" type="presOf" srcId="{94C2094F-B030-4AD9-98ED-0766943EDCF5}" destId="{3EF90480-A352-4DF2-B605-322D8107D5C0}" srcOrd="0" destOrd="3" presId="urn:microsoft.com/office/officeart/2005/8/layout/venn1"/>
    <dgm:cxn modelId="{FF121E70-CE02-4181-9B54-34BE838B2636}" type="presOf" srcId="{A41F25B1-F661-4AC3-988E-F5E5303DDB04}" destId="{8C291961-CD24-4F44-B47C-B41B9B1EFB14}" srcOrd="1" destOrd="3" presId="urn:microsoft.com/office/officeart/2005/8/layout/venn1"/>
    <dgm:cxn modelId="{04F3EA51-B80C-45FC-87BC-07AF6678C7C8}" type="presOf" srcId="{87B983AF-B023-46B2-9992-D0DBAC49CC32}" destId="{3EF90480-A352-4DF2-B605-322D8107D5C0}" srcOrd="0" destOrd="2" presId="urn:microsoft.com/office/officeart/2005/8/layout/venn1"/>
    <dgm:cxn modelId="{79F4087C-5C4E-4264-9D69-F0183FEA8328}" srcId="{C3AB97E7-451B-4F3A-A914-8C6288002EFC}" destId="{52D929E0-EDD5-43F5-9E17-F0DB1A00209E}" srcOrd="0" destOrd="0" parTransId="{109D84B8-6A70-4C72-A06D-05BCB18A6606}" sibTransId="{C0900506-03DD-48C2-A909-A6BFFEC8AB61}"/>
    <dgm:cxn modelId="{4EB3998F-1D52-44D5-B73C-3ADB3340174D}" srcId="{C3AB97E7-451B-4F3A-A914-8C6288002EFC}" destId="{A41F25B1-F661-4AC3-988E-F5E5303DDB04}" srcOrd="2" destOrd="0" parTransId="{62A65524-3F3F-4D83-8D04-EF5DCCD0C837}" sibTransId="{BB929D95-09FE-4C01-9D90-4D8DD3BA103E}"/>
    <dgm:cxn modelId="{10B4479C-212E-4756-A380-D4B77D2B9601}" type="presOf" srcId="{A41F25B1-F661-4AC3-988E-F5E5303DDB04}" destId="{02968D92-B201-4BB9-9282-C07BC2E3365A}" srcOrd="0" destOrd="3" presId="urn:microsoft.com/office/officeart/2005/8/layout/venn1"/>
    <dgm:cxn modelId="{FDC34BA0-3497-47BD-82FA-A8F20548C129}" type="presOf" srcId="{FB5B2D4C-79DA-4C47-B534-8040CB0D4598}" destId="{02968D92-B201-4BB9-9282-C07BC2E3365A}" srcOrd="0" destOrd="2" presId="urn:microsoft.com/office/officeart/2005/8/layout/venn1"/>
    <dgm:cxn modelId="{C6E6A4A2-21AB-479B-B44E-D22A94470860}" type="presOf" srcId="{52D929E0-EDD5-43F5-9E17-F0DB1A00209E}" destId="{02968D92-B201-4BB9-9282-C07BC2E3365A}" srcOrd="0" destOrd="1" presId="urn:microsoft.com/office/officeart/2005/8/layout/venn1"/>
    <dgm:cxn modelId="{D78044B2-B687-4F70-A5BC-9ED3557D6655}" type="presOf" srcId="{4B7C0850-1AD6-439C-93C6-E24796EEC401}" destId="{29E95EA3-5CF0-4177-BD02-6463BBA345B4}" srcOrd="0" destOrd="0" presId="urn:microsoft.com/office/officeart/2005/8/layout/venn1"/>
    <dgm:cxn modelId="{429FACC8-8E87-4C10-980E-DF6E1BC4AFA6}" srcId="{C3AB97E7-451B-4F3A-A914-8C6288002EFC}" destId="{FB5B2D4C-79DA-4C47-B534-8040CB0D4598}" srcOrd="1" destOrd="0" parTransId="{0B6B33A4-12E8-450C-B48B-06964BCCA122}" sibTransId="{0369D19B-F947-4C10-83C0-380715732672}"/>
    <dgm:cxn modelId="{3C3CEADC-59B3-4DD9-800D-B8286033B191}" type="presOf" srcId="{3A80B047-3377-4ABB-9A71-E727D0B60D9C}" destId="{3EF90480-A352-4DF2-B605-322D8107D5C0}" srcOrd="0" destOrd="0" presId="urn:microsoft.com/office/officeart/2005/8/layout/venn1"/>
    <dgm:cxn modelId="{BA401AE6-106A-401D-9297-F5C8D25456C6}" type="presOf" srcId="{C3AB97E7-451B-4F3A-A914-8C6288002EFC}" destId="{8C291961-CD24-4F44-B47C-B41B9B1EFB14}" srcOrd="1" destOrd="0" presId="urn:microsoft.com/office/officeart/2005/8/layout/venn1"/>
    <dgm:cxn modelId="{575C4BEE-2F00-41A5-A040-524BF0397655}" type="presOf" srcId="{3877DD0B-45CB-4710-9B14-801DB4C55206}" destId="{4177121E-A131-41AE-92B7-D6A6972062B8}" srcOrd="1" destOrd="1" presId="urn:microsoft.com/office/officeart/2005/8/layout/venn1"/>
    <dgm:cxn modelId="{2E2D54F4-7DEE-49A1-9882-FAAE5D01D960}" type="presOf" srcId="{94C2094F-B030-4AD9-98ED-0766943EDCF5}" destId="{4177121E-A131-41AE-92B7-D6A6972062B8}" srcOrd="1" destOrd="3" presId="urn:microsoft.com/office/officeart/2005/8/layout/venn1"/>
    <dgm:cxn modelId="{A4CA1EA5-F2A8-4622-8128-EEA1ECC70C9C}" type="presParOf" srcId="{29E95EA3-5CF0-4177-BD02-6463BBA345B4}" destId="{3EF90480-A352-4DF2-B605-322D8107D5C0}" srcOrd="0" destOrd="0" presId="urn:microsoft.com/office/officeart/2005/8/layout/venn1"/>
    <dgm:cxn modelId="{10A36D6B-1356-46DF-AD75-F2BBE1D63D5D}" type="presParOf" srcId="{29E95EA3-5CF0-4177-BD02-6463BBA345B4}" destId="{4177121E-A131-41AE-92B7-D6A6972062B8}" srcOrd="1" destOrd="0" presId="urn:microsoft.com/office/officeart/2005/8/layout/venn1"/>
    <dgm:cxn modelId="{77849867-E447-495B-A545-DE11F1F83B4D}" type="presParOf" srcId="{29E95EA3-5CF0-4177-BD02-6463BBA345B4}" destId="{02968D92-B201-4BB9-9282-C07BC2E3365A}" srcOrd="2" destOrd="0" presId="urn:microsoft.com/office/officeart/2005/8/layout/venn1"/>
    <dgm:cxn modelId="{5A3634AC-AD03-4453-8459-DDA02D51463C}" type="presParOf" srcId="{29E95EA3-5CF0-4177-BD02-6463BBA345B4}" destId="{8C291961-CD24-4F44-B47C-B41B9B1EFB14}" srcOrd="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3CBAE1B-0A47-49FD-BA2D-772E7FA1A10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B4796F2-2D07-4A11-A906-B380AAEC77B6}">
      <dgm:prSet/>
      <dgm:spPr>
        <a:solidFill>
          <a:srgbClr val="731842"/>
        </a:solidFill>
      </dgm:spPr>
      <dgm:t>
        <a:bodyPr/>
        <a:lstStyle/>
        <a:p>
          <a:r>
            <a:rPr lang="en-US" b="1" dirty="0"/>
            <a:t>Consequentialist Ethics</a:t>
          </a:r>
          <a:endParaRPr lang="en-US" dirty="0"/>
        </a:p>
      </dgm:t>
    </dgm:pt>
    <dgm:pt modelId="{069FAA02-09DD-4F05-B281-139794E3C22D}" type="parTrans" cxnId="{45224B15-2679-4CB3-8123-9F4E43A87EAE}">
      <dgm:prSet/>
      <dgm:spPr/>
      <dgm:t>
        <a:bodyPr/>
        <a:lstStyle/>
        <a:p>
          <a:endParaRPr lang="en-US"/>
        </a:p>
      </dgm:t>
    </dgm:pt>
    <dgm:pt modelId="{F9529D80-27AE-4452-9800-ED2D02E9AC99}" type="sibTrans" cxnId="{45224B15-2679-4CB3-8123-9F4E43A87EAE}">
      <dgm:prSet/>
      <dgm:spPr/>
      <dgm:t>
        <a:bodyPr/>
        <a:lstStyle/>
        <a:p>
          <a:endParaRPr lang="en-US"/>
        </a:p>
      </dgm:t>
    </dgm:pt>
    <dgm:pt modelId="{7B0C1C37-5F81-4638-8F33-59689B17652A}">
      <dgm:prSet custT="1"/>
      <dgm:spPr/>
      <dgm:t>
        <a:bodyPr/>
        <a:lstStyle/>
        <a:p>
          <a:r>
            <a:rPr lang="en-US" sz="2200" kern="1200" dirty="0"/>
            <a:t>Ethical theories that judge actions </a:t>
          </a:r>
          <a:r>
            <a:rPr lang="en-US" sz="2200" i="1" kern="1200" dirty="0"/>
            <a:t>by </a:t>
          </a:r>
          <a:r>
            <a:rPr lang="en-US" sz="2200" i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their</a:t>
          </a:r>
          <a:r>
            <a:rPr lang="en-US" sz="2200" b="1" i="1" kern="1200" dirty="0">
              <a:solidFill>
                <a:srgbClr val="731842"/>
              </a:solidFill>
            </a:rPr>
            <a:t> outcomes or results</a:t>
          </a:r>
          <a:r>
            <a:rPr lang="en-US" sz="2200" kern="1200" dirty="0"/>
            <a:t>.</a:t>
          </a:r>
        </a:p>
      </dgm:t>
    </dgm:pt>
    <dgm:pt modelId="{D49179AC-4B86-44D0-B210-E4F5472F1CF1}" type="parTrans" cxnId="{A6BF69F9-FF79-41C0-9291-F1D75E98E632}">
      <dgm:prSet/>
      <dgm:spPr/>
      <dgm:t>
        <a:bodyPr/>
        <a:lstStyle/>
        <a:p>
          <a:endParaRPr lang="en-US"/>
        </a:p>
      </dgm:t>
    </dgm:pt>
    <dgm:pt modelId="{BDCA2269-19D5-4BFC-B96A-E4131AE10915}" type="sibTrans" cxnId="{A6BF69F9-FF79-41C0-9291-F1D75E98E632}">
      <dgm:prSet/>
      <dgm:spPr/>
      <dgm:t>
        <a:bodyPr/>
        <a:lstStyle/>
        <a:p>
          <a:endParaRPr lang="en-US"/>
        </a:p>
      </dgm:t>
    </dgm:pt>
    <dgm:pt modelId="{E6C3911F-3359-4FF4-805D-4DB78E96DDB2}">
      <dgm:prSet custT="1"/>
      <dgm:spPr/>
      <dgm:t>
        <a:bodyPr/>
        <a:lstStyle/>
        <a:p>
          <a:r>
            <a:rPr lang="en-US" sz="2200" kern="1200" dirty="0"/>
            <a:t>Jeremy Bentham, John Stuart Mill (Utilitarianism)</a:t>
          </a:r>
        </a:p>
      </dgm:t>
    </dgm:pt>
    <dgm:pt modelId="{26100F35-3525-4B57-95F4-6B521A82A710}" type="parTrans" cxnId="{5C7AE5CE-A10A-4111-A058-E1DF888BF6AC}">
      <dgm:prSet/>
      <dgm:spPr/>
      <dgm:t>
        <a:bodyPr/>
        <a:lstStyle/>
        <a:p>
          <a:endParaRPr lang="en-US"/>
        </a:p>
      </dgm:t>
    </dgm:pt>
    <dgm:pt modelId="{7900FD72-9CCA-4D22-A8EE-7D39BF748256}" type="sibTrans" cxnId="{5C7AE5CE-A10A-4111-A058-E1DF888BF6AC}">
      <dgm:prSet/>
      <dgm:spPr/>
      <dgm:t>
        <a:bodyPr/>
        <a:lstStyle/>
        <a:p>
          <a:endParaRPr lang="en-US"/>
        </a:p>
      </dgm:t>
    </dgm:pt>
    <dgm:pt modelId="{D49CF314-15FC-4FCA-BB02-43E06F420A81}">
      <dgm:prSet/>
      <dgm:spPr>
        <a:solidFill>
          <a:srgbClr val="00214A"/>
        </a:solidFill>
      </dgm:spPr>
      <dgm:t>
        <a:bodyPr/>
        <a:lstStyle/>
        <a:p>
          <a:r>
            <a:rPr lang="en-US" b="1" dirty="0"/>
            <a:t>Non-Consequentialist Ethics</a:t>
          </a:r>
          <a:endParaRPr lang="en-US" dirty="0"/>
        </a:p>
      </dgm:t>
    </dgm:pt>
    <dgm:pt modelId="{31CDFBF5-8D4B-4F9E-BBDD-D46FEBE3E09F}" type="parTrans" cxnId="{8F587646-E240-4FD7-983F-ECCB02DBBFE1}">
      <dgm:prSet/>
      <dgm:spPr/>
      <dgm:t>
        <a:bodyPr/>
        <a:lstStyle/>
        <a:p>
          <a:endParaRPr lang="en-US"/>
        </a:p>
      </dgm:t>
    </dgm:pt>
    <dgm:pt modelId="{1C7AB852-E3C4-4246-B7AC-B52E2C025E02}" type="sibTrans" cxnId="{8F587646-E240-4FD7-983F-ECCB02DBBFE1}">
      <dgm:prSet/>
      <dgm:spPr/>
      <dgm:t>
        <a:bodyPr/>
        <a:lstStyle/>
        <a:p>
          <a:endParaRPr lang="en-US"/>
        </a:p>
      </dgm:t>
    </dgm:pt>
    <dgm:pt modelId="{4D8F255D-C717-4E67-8876-3E5A9240DD47}">
      <dgm:prSet custT="1"/>
      <dgm:spPr/>
      <dgm:t>
        <a:bodyPr/>
        <a:lstStyle/>
        <a:p>
          <a:r>
            <a:rPr lang="en-US" sz="2200" dirty="0"/>
            <a:t>Ethical theories that judge actions by inherent principles or duties, </a:t>
          </a:r>
          <a:r>
            <a:rPr lang="en-US" sz="2200" b="1" i="1" dirty="0">
              <a:solidFill>
                <a:srgbClr val="731842"/>
              </a:solidFill>
            </a:rPr>
            <a:t>regardless of the outcome</a:t>
          </a:r>
          <a:r>
            <a:rPr lang="en-US" sz="2200" dirty="0"/>
            <a:t>.</a:t>
          </a:r>
        </a:p>
      </dgm:t>
    </dgm:pt>
    <dgm:pt modelId="{78F1D121-639D-4955-BA5F-111C973D768A}" type="parTrans" cxnId="{63881BEF-40FD-4A42-B538-8A665F285BA1}">
      <dgm:prSet/>
      <dgm:spPr/>
      <dgm:t>
        <a:bodyPr/>
        <a:lstStyle/>
        <a:p>
          <a:endParaRPr lang="en-US"/>
        </a:p>
      </dgm:t>
    </dgm:pt>
    <dgm:pt modelId="{E8281A77-ED29-426C-9ED7-9E0CA2BAE48A}" type="sibTrans" cxnId="{63881BEF-40FD-4A42-B538-8A665F285BA1}">
      <dgm:prSet/>
      <dgm:spPr/>
      <dgm:t>
        <a:bodyPr/>
        <a:lstStyle/>
        <a:p>
          <a:endParaRPr lang="en-US"/>
        </a:p>
      </dgm:t>
    </dgm:pt>
    <dgm:pt modelId="{03E5260B-86A4-4C3D-8A6E-60FC81119E3E}">
      <dgm:prSet custT="1"/>
      <dgm:spPr/>
      <dgm:t>
        <a:bodyPr/>
        <a:lstStyle/>
        <a:p>
          <a:r>
            <a:rPr lang="en-US" sz="2200" dirty="0"/>
            <a:t>Immanuel Kant (Deontological Ethics, “Categorical Imperative”)</a:t>
          </a:r>
        </a:p>
      </dgm:t>
    </dgm:pt>
    <dgm:pt modelId="{B732999F-DF63-4FEA-B0F9-EF88981C1844}" type="parTrans" cxnId="{24CC401C-A34C-4AC7-8AFD-85DD717115D7}">
      <dgm:prSet/>
      <dgm:spPr/>
      <dgm:t>
        <a:bodyPr/>
        <a:lstStyle/>
        <a:p>
          <a:endParaRPr lang="en-US"/>
        </a:p>
      </dgm:t>
    </dgm:pt>
    <dgm:pt modelId="{88366EA8-672C-4478-BBB7-B3EDAAE56991}" type="sibTrans" cxnId="{24CC401C-A34C-4AC7-8AFD-85DD717115D7}">
      <dgm:prSet/>
      <dgm:spPr/>
      <dgm:t>
        <a:bodyPr/>
        <a:lstStyle/>
        <a:p>
          <a:endParaRPr lang="en-US"/>
        </a:p>
      </dgm:t>
    </dgm:pt>
    <dgm:pt modelId="{B8A392B7-EFE1-49BC-B81F-072C4315FA5E}">
      <dgm:prSet custT="1"/>
      <dgm:spPr/>
      <dgm:t>
        <a:bodyPr/>
        <a:lstStyle/>
        <a:p>
          <a:r>
            <a:rPr lang="en-US" sz="2200" kern="1200" dirty="0"/>
            <a:t>“Ends Justify the Means”</a:t>
          </a:r>
        </a:p>
      </dgm:t>
    </dgm:pt>
    <dgm:pt modelId="{947B8942-2451-477C-8082-E162DB98EA68}" type="parTrans" cxnId="{D201A15D-6DAB-4908-8541-551043254F09}">
      <dgm:prSet/>
      <dgm:spPr/>
      <dgm:t>
        <a:bodyPr/>
        <a:lstStyle/>
        <a:p>
          <a:endParaRPr lang="en-US"/>
        </a:p>
      </dgm:t>
    </dgm:pt>
    <dgm:pt modelId="{3A6899CC-594B-40BF-B4B9-A4F02B73F5CF}" type="sibTrans" cxnId="{D201A15D-6DAB-4908-8541-551043254F09}">
      <dgm:prSet/>
      <dgm:spPr/>
      <dgm:t>
        <a:bodyPr/>
        <a:lstStyle/>
        <a:p>
          <a:endParaRPr lang="en-US"/>
        </a:p>
      </dgm:t>
    </dgm:pt>
    <dgm:pt modelId="{39F45DB1-A012-436E-9921-176325A17885}">
      <dgm:prSet custT="1"/>
      <dgm:spPr/>
      <dgm:t>
        <a:bodyPr/>
        <a:lstStyle/>
        <a:p>
          <a:r>
            <a:rPr lang="en-US" sz="2200" dirty="0"/>
            <a:t>“Ends Never Justify the Means”</a:t>
          </a:r>
        </a:p>
      </dgm:t>
    </dgm:pt>
    <dgm:pt modelId="{ADCB9452-C773-4091-8DCE-587AC8A51506}" type="parTrans" cxnId="{D1E94CEA-3503-46A5-9E5F-27E3C08E9211}">
      <dgm:prSet/>
      <dgm:spPr/>
      <dgm:t>
        <a:bodyPr/>
        <a:lstStyle/>
        <a:p>
          <a:endParaRPr lang="en-US"/>
        </a:p>
      </dgm:t>
    </dgm:pt>
    <dgm:pt modelId="{EDE89956-A387-47B1-AC62-4D64A936CFB3}" type="sibTrans" cxnId="{D1E94CEA-3503-46A5-9E5F-27E3C08E9211}">
      <dgm:prSet/>
      <dgm:spPr/>
      <dgm:t>
        <a:bodyPr/>
        <a:lstStyle/>
        <a:p>
          <a:endParaRPr lang="en-US"/>
        </a:p>
      </dgm:t>
    </dgm:pt>
    <dgm:pt modelId="{0874C889-AD88-4EF1-86AA-096EEEF29F27}" type="pres">
      <dgm:prSet presAssocID="{73CBAE1B-0A47-49FD-BA2D-772E7FA1A100}" presName="linear" presStyleCnt="0">
        <dgm:presLayoutVars>
          <dgm:animLvl val="lvl"/>
          <dgm:resizeHandles val="exact"/>
        </dgm:presLayoutVars>
      </dgm:prSet>
      <dgm:spPr/>
    </dgm:pt>
    <dgm:pt modelId="{4E33AD52-4806-43F1-BE7B-D008AEE0119E}" type="pres">
      <dgm:prSet presAssocID="{9B4796F2-2D07-4A11-A906-B380AAEC77B6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95189F92-4FCF-48D5-A7A4-A23EE3E950F1}" type="pres">
      <dgm:prSet presAssocID="{9B4796F2-2D07-4A11-A906-B380AAEC77B6}" presName="childText" presStyleLbl="revTx" presStyleIdx="0" presStyleCnt="2">
        <dgm:presLayoutVars>
          <dgm:bulletEnabled val="1"/>
        </dgm:presLayoutVars>
      </dgm:prSet>
      <dgm:spPr/>
    </dgm:pt>
    <dgm:pt modelId="{FBE1BCA6-C70A-44CF-9A95-CA47F2ECAEFE}" type="pres">
      <dgm:prSet presAssocID="{D49CF314-15FC-4FCA-BB02-43E06F420A81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581BE75A-171A-47E6-8A30-89CBDDD0E8FA}" type="pres">
      <dgm:prSet presAssocID="{D49CF314-15FC-4FCA-BB02-43E06F420A81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45224B15-2679-4CB3-8123-9F4E43A87EAE}" srcId="{73CBAE1B-0A47-49FD-BA2D-772E7FA1A100}" destId="{9B4796F2-2D07-4A11-A906-B380AAEC77B6}" srcOrd="0" destOrd="0" parTransId="{069FAA02-09DD-4F05-B281-139794E3C22D}" sibTransId="{F9529D80-27AE-4452-9800-ED2D02E9AC99}"/>
    <dgm:cxn modelId="{24CC401C-A34C-4AC7-8AFD-85DD717115D7}" srcId="{D49CF314-15FC-4FCA-BB02-43E06F420A81}" destId="{03E5260B-86A4-4C3D-8A6E-60FC81119E3E}" srcOrd="1" destOrd="0" parTransId="{B732999F-DF63-4FEA-B0F9-EF88981C1844}" sibTransId="{88366EA8-672C-4478-BBB7-B3EDAAE56991}"/>
    <dgm:cxn modelId="{B2ADB12D-3E72-49D5-A552-18F489FFD628}" type="presOf" srcId="{B8A392B7-EFE1-49BC-B81F-072C4315FA5E}" destId="{95189F92-4FCF-48D5-A7A4-A23EE3E950F1}" srcOrd="0" destOrd="2" presId="urn:microsoft.com/office/officeart/2005/8/layout/vList2"/>
    <dgm:cxn modelId="{F6176E38-5393-4E72-B578-5B73965E911E}" type="presOf" srcId="{4D8F255D-C717-4E67-8876-3E5A9240DD47}" destId="{581BE75A-171A-47E6-8A30-89CBDDD0E8FA}" srcOrd="0" destOrd="0" presId="urn:microsoft.com/office/officeart/2005/8/layout/vList2"/>
    <dgm:cxn modelId="{053DCE5C-A627-4280-A7AB-798DBD0AD819}" type="presOf" srcId="{E6C3911F-3359-4FF4-805D-4DB78E96DDB2}" destId="{95189F92-4FCF-48D5-A7A4-A23EE3E950F1}" srcOrd="0" destOrd="1" presId="urn:microsoft.com/office/officeart/2005/8/layout/vList2"/>
    <dgm:cxn modelId="{D201A15D-6DAB-4908-8541-551043254F09}" srcId="{9B4796F2-2D07-4A11-A906-B380AAEC77B6}" destId="{B8A392B7-EFE1-49BC-B81F-072C4315FA5E}" srcOrd="2" destOrd="0" parTransId="{947B8942-2451-477C-8082-E162DB98EA68}" sibTransId="{3A6899CC-594B-40BF-B4B9-A4F02B73F5CF}"/>
    <dgm:cxn modelId="{1005A163-D857-4515-881D-7D81C7FA0379}" type="presOf" srcId="{39F45DB1-A012-436E-9921-176325A17885}" destId="{581BE75A-171A-47E6-8A30-89CBDDD0E8FA}" srcOrd="0" destOrd="2" presId="urn:microsoft.com/office/officeart/2005/8/layout/vList2"/>
    <dgm:cxn modelId="{8F587646-E240-4FD7-983F-ECCB02DBBFE1}" srcId="{73CBAE1B-0A47-49FD-BA2D-772E7FA1A100}" destId="{D49CF314-15FC-4FCA-BB02-43E06F420A81}" srcOrd="1" destOrd="0" parTransId="{31CDFBF5-8D4B-4F9E-BBDD-D46FEBE3E09F}" sibTransId="{1C7AB852-E3C4-4246-B7AC-B52E2C025E02}"/>
    <dgm:cxn modelId="{13095D4E-6C53-4D9E-B13B-732068C77014}" type="presOf" srcId="{9B4796F2-2D07-4A11-A906-B380AAEC77B6}" destId="{4E33AD52-4806-43F1-BE7B-D008AEE0119E}" srcOrd="0" destOrd="0" presId="urn:microsoft.com/office/officeart/2005/8/layout/vList2"/>
    <dgm:cxn modelId="{51937C55-5C9D-4A18-822C-7D5B3A846DCB}" type="presOf" srcId="{03E5260B-86A4-4C3D-8A6E-60FC81119E3E}" destId="{581BE75A-171A-47E6-8A30-89CBDDD0E8FA}" srcOrd="0" destOrd="1" presId="urn:microsoft.com/office/officeart/2005/8/layout/vList2"/>
    <dgm:cxn modelId="{08B42789-6C71-4BA7-9D4C-CA924DC37F27}" type="presOf" srcId="{D49CF314-15FC-4FCA-BB02-43E06F420A81}" destId="{FBE1BCA6-C70A-44CF-9A95-CA47F2ECAEFE}" srcOrd="0" destOrd="0" presId="urn:microsoft.com/office/officeart/2005/8/layout/vList2"/>
    <dgm:cxn modelId="{5C7AE5CE-A10A-4111-A058-E1DF888BF6AC}" srcId="{9B4796F2-2D07-4A11-A906-B380AAEC77B6}" destId="{E6C3911F-3359-4FF4-805D-4DB78E96DDB2}" srcOrd="1" destOrd="0" parTransId="{26100F35-3525-4B57-95F4-6B521A82A710}" sibTransId="{7900FD72-9CCA-4D22-A8EE-7D39BF748256}"/>
    <dgm:cxn modelId="{188357E3-4D28-4C67-A8F0-3D079D1B0332}" type="presOf" srcId="{73CBAE1B-0A47-49FD-BA2D-772E7FA1A100}" destId="{0874C889-AD88-4EF1-86AA-096EEEF29F27}" srcOrd="0" destOrd="0" presId="urn:microsoft.com/office/officeart/2005/8/layout/vList2"/>
    <dgm:cxn modelId="{D1E94CEA-3503-46A5-9E5F-27E3C08E9211}" srcId="{D49CF314-15FC-4FCA-BB02-43E06F420A81}" destId="{39F45DB1-A012-436E-9921-176325A17885}" srcOrd="2" destOrd="0" parTransId="{ADCB9452-C773-4091-8DCE-587AC8A51506}" sibTransId="{EDE89956-A387-47B1-AC62-4D64A936CFB3}"/>
    <dgm:cxn modelId="{B4FC1CEB-18C8-4FD1-909E-780D57C527C4}" type="presOf" srcId="{7B0C1C37-5F81-4638-8F33-59689B17652A}" destId="{95189F92-4FCF-48D5-A7A4-A23EE3E950F1}" srcOrd="0" destOrd="0" presId="urn:microsoft.com/office/officeart/2005/8/layout/vList2"/>
    <dgm:cxn modelId="{63881BEF-40FD-4A42-B538-8A665F285BA1}" srcId="{D49CF314-15FC-4FCA-BB02-43E06F420A81}" destId="{4D8F255D-C717-4E67-8876-3E5A9240DD47}" srcOrd="0" destOrd="0" parTransId="{78F1D121-639D-4955-BA5F-111C973D768A}" sibTransId="{E8281A77-ED29-426C-9ED7-9E0CA2BAE48A}"/>
    <dgm:cxn modelId="{A6BF69F9-FF79-41C0-9291-F1D75E98E632}" srcId="{9B4796F2-2D07-4A11-A906-B380AAEC77B6}" destId="{7B0C1C37-5F81-4638-8F33-59689B17652A}" srcOrd="0" destOrd="0" parTransId="{D49179AC-4B86-44D0-B210-E4F5472F1CF1}" sibTransId="{BDCA2269-19D5-4BFC-B96A-E4131AE10915}"/>
    <dgm:cxn modelId="{420CF7C9-5A29-48DF-9BB0-9847260DE595}" type="presParOf" srcId="{0874C889-AD88-4EF1-86AA-096EEEF29F27}" destId="{4E33AD52-4806-43F1-BE7B-D008AEE0119E}" srcOrd="0" destOrd="0" presId="urn:microsoft.com/office/officeart/2005/8/layout/vList2"/>
    <dgm:cxn modelId="{9BE83826-E20F-432E-9C89-19633B1C2BF2}" type="presParOf" srcId="{0874C889-AD88-4EF1-86AA-096EEEF29F27}" destId="{95189F92-4FCF-48D5-A7A4-A23EE3E950F1}" srcOrd="1" destOrd="0" presId="urn:microsoft.com/office/officeart/2005/8/layout/vList2"/>
    <dgm:cxn modelId="{EDAF3BC0-DEF9-4A22-AD3E-0136FF1E9D5D}" type="presParOf" srcId="{0874C889-AD88-4EF1-86AA-096EEEF29F27}" destId="{FBE1BCA6-C70A-44CF-9A95-CA47F2ECAEFE}" srcOrd="2" destOrd="0" presId="urn:microsoft.com/office/officeart/2005/8/layout/vList2"/>
    <dgm:cxn modelId="{36602D40-9CBF-4753-8163-B4F9741F22E4}" type="presParOf" srcId="{0874C889-AD88-4EF1-86AA-096EEEF29F27}" destId="{581BE75A-171A-47E6-8A30-89CBDDD0E8FA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80802F-4C1E-4CA1-95A2-ACF5BAC54457}">
      <dsp:nvSpPr>
        <dsp:cNvPr id="0" name=""/>
        <dsp:cNvSpPr/>
      </dsp:nvSpPr>
      <dsp:spPr>
        <a:xfrm>
          <a:off x="810339" y="0"/>
          <a:ext cx="9183846" cy="3844925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42927B-8C4D-4277-BFB3-3B134F6FE3F8}">
      <dsp:nvSpPr>
        <dsp:cNvPr id="0" name=""/>
        <dsp:cNvSpPr/>
      </dsp:nvSpPr>
      <dsp:spPr>
        <a:xfrm>
          <a:off x="5407" y="1153477"/>
          <a:ext cx="2600893" cy="1537970"/>
        </a:xfrm>
        <a:prstGeom prst="roundRect">
          <a:avLst/>
        </a:prstGeom>
        <a:solidFill>
          <a:srgbClr val="00214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Problem Identification/Diagnosis</a:t>
          </a:r>
        </a:p>
      </dsp:txBody>
      <dsp:txXfrm>
        <a:off x="80485" y="1228555"/>
        <a:ext cx="2450737" cy="1387814"/>
      </dsp:txXfrm>
    </dsp:sp>
    <dsp:sp modelId="{F0E006D5-9D66-44D5-9090-13D8A2831BBF}">
      <dsp:nvSpPr>
        <dsp:cNvPr id="0" name=""/>
        <dsp:cNvSpPr/>
      </dsp:nvSpPr>
      <dsp:spPr>
        <a:xfrm>
          <a:off x="2736346" y="1153477"/>
          <a:ext cx="2600893" cy="1537970"/>
        </a:xfrm>
        <a:prstGeom prst="roundRect">
          <a:avLst/>
        </a:prstGeom>
        <a:solidFill>
          <a:srgbClr val="00214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Intervention Design</a:t>
          </a:r>
        </a:p>
      </dsp:txBody>
      <dsp:txXfrm>
        <a:off x="2811424" y="1228555"/>
        <a:ext cx="2450737" cy="1387814"/>
      </dsp:txXfrm>
    </dsp:sp>
    <dsp:sp modelId="{9198241B-68EC-4BA3-AF05-ED9D10E93413}">
      <dsp:nvSpPr>
        <dsp:cNvPr id="0" name=""/>
        <dsp:cNvSpPr/>
      </dsp:nvSpPr>
      <dsp:spPr>
        <a:xfrm>
          <a:off x="5467284" y="1153477"/>
          <a:ext cx="2600893" cy="1537970"/>
        </a:xfrm>
        <a:prstGeom prst="roundRect">
          <a:avLst/>
        </a:prstGeom>
        <a:solidFill>
          <a:srgbClr val="00214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Delivery</a:t>
          </a:r>
        </a:p>
      </dsp:txBody>
      <dsp:txXfrm>
        <a:off x="5542362" y="1228555"/>
        <a:ext cx="2450737" cy="1387814"/>
      </dsp:txXfrm>
    </dsp:sp>
    <dsp:sp modelId="{2595D1A2-0D85-4409-9E1C-92693A4FA3E9}">
      <dsp:nvSpPr>
        <dsp:cNvPr id="0" name=""/>
        <dsp:cNvSpPr/>
      </dsp:nvSpPr>
      <dsp:spPr>
        <a:xfrm>
          <a:off x="8198223" y="1153477"/>
          <a:ext cx="2600893" cy="1537970"/>
        </a:xfrm>
        <a:prstGeom prst="roundRect">
          <a:avLst/>
        </a:prstGeom>
        <a:solidFill>
          <a:srgbClr val="00214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Evaluation</a:t>
          </a:r>
        </a:p>
      </dsp:txBody>
      <dsp:txXfrm>
        <a:off x="8273301" y="1228555"/>
        <a:ext cx="2450737" cy="138781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F90480-A352-4DF2-B605-322D8107D5C0}">
      <dsp:nvSpPr>
        <dsp:cNvPr id="0" name=""/>
        <dsp:cNvSpPr/>
      </dsp:nvSpPr>
      <dsp:spPr>
        <a:xfrm>
          <a:off x="2112237" y="10458"/>
          <a:ext cx="3824008" cy="382400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1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Understanding what “is” in society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1" kern="1200" dirty="0"/>
            <a:t>Symbolic Interactionism</a:t>
          </a:r>
          <a:r>
            <a:rPr lang="en-US" sz="1600" kern="1200" dirty="0"/>
            <a:t> (focus on communication)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1" kern="1200" dirty="0"/>
            <a:t>Social Constructionism</a:t>
          </a:r>
          <a:r>
            <a:rPr lang="en-US" sz="1600" kern="1200" dirty="0"/>
            <a:t> (focus on epistemology)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Applied Sociology</a:t>
          </a:r>
          <a:endParaRPr lang="en-US" sz="2800" kern="1200" dirty="0"/>
        </a:p>
      </dsp:txBody>
      <dsp:txXfrm>
        <a:off x="2646220" y="461391"/>
        <a:ext cx="2204833" cy="2922143"/>
      </dsp:txXfrm>
    </dsp:sp>
    <dsp:sp modelId="{02968D92-B201-4BB9-9282-C07BC2E3365A}">
      <dsp:nvSpPr>
        <dsp:cNvPr id="0" name=""/>
        <dsp:cNvSpPr/>
      </dsp:nvSpPr>
      <dsp:spPr>
        <a:xfrm>
          <a:off x="4868279" y="10458"/>
          <a:ext cx="3824008" cy="382400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1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Prescribing what “ought” to be in society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1" kern="1200" dirty="0"/>
            <a:t>Structural-Functionalism</a:t>
          </a:r>
          <a:r>
            <a:rPr lang="en-US" sz="1600" kern="1200" dirty="0"/>
            <a:t> (social stability)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1" kern="1200" dirty="0"/>
            <a:t>Conflict/Critical</a:t>
          </a:r>
          <a:r>
            <a:rPr lang="en-US" sz="1600" kern="1200" dirty="0"/>
            <a:t> (social justice)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Clinical Sociology</a:t>
          </a:r>
        </a:p>
      </dsp:txBody>
      <dsp:txXfrm>
        <a:off x="5953470" y="461391"/>
        <a:ext cx="2204833" cy="292214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33AD52-4806-43F1-BE7B-D008AEE0119E}">
      <dsp:nvSpPr>
        <dsp:cNvPr id="0" name=""/>
        <dsp:cNvSpPr/>
      </dsp:nvSpPr>
      <dsp:spPr>
        <a:xfrm>
          <a:off x="0" y="377"/>
          <a:ext cx="6003099" cy="695565"/>
        </a:xfrm>
        <a:prstGeom prst="roundRect">
          <a:avLst/>
        </a:prstGeom>
        <a:solidFill>
          <a:srgbClr val="73184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b="1" kern="1200" dirty="0"/>
            <a:t>Consequentialist Ethics</a:t>
          </a:r>
          <a:endParaRPr lang="en-US" sz="2900" kern="1200" dirty="0"/>
        </a:p>
      </dsp:txBody>
      <dsp:txXfrm>
        <a:off x="33955" y="34332"/>
        <a:ext cx="5935189" cy="627655"/>
      </dsp:txXfrm>
    </dsp:sp>
    <dsp:sp modelId="{95189F92-4FCF-48D5-A7A4-A23EE3E950F1}">
      <dsp:nvSpPr>
        <dsp:cNvPr id="0" name=""/>
        <dsp:cNvSpPr/>
      </dsp:nvSpPr>
      <dsp:spPr>
        <a:xfrm>
          <a:off x="0" y="695942"/>
          <a:ext cx="6003099" cy="17408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98" tIns="27940" rIns="156464" bIns="2794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200" kern="1200" dirty="0"/>
            <a:t>Ethical theories that judge actions </a:t>
          </a:r>
          <a:r>
            <a:rPr lang="en-US" sz="2200" i="1" kern="1200" dirty="0"/>
            <a:t>by </a:t>
          </a:r>
          <a:r>
            <a:rPr lang="en-US" sz="2200" i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their</a:t>
          </a:r>
          <a:r>
            <a:rPr lang="en-US" sz="2200" b="1" i="1" kern="1200" dirty="0">
              <a:solidFill>
                <a:srgbClr val="731842"/>
              </a:solidFill>
            </a:rPr>
            <a:t> outcomes or results</a:t>
          </a:r>
          <a:r>
            <a:rPr lang="en-US" sz="2200" kern="1200" dirty="0"/>
            <a:t>.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200" kern="1200" dirty="0"/>
            <a:t>Jeremy Bentham, John Stuart Mill (Utilitarianism)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200" kern="1200" dirty="0"/>
            <a:t>“Ends Justify the Means”</a:t>
          </a:r>
        </a:p>
      </dsp:txBody>
      <dsp:txXfrm>
        <a:off x="0" y="695942"/>
        <a:ext cx="6003099" cy="1740870"/>
      </dsp:txXfrm>
    </dsp:sp>
    <dsp:sp modelId="{FBE1BCA6-C70A-44CF-9A95-CA47F2ECAEFE}">
      <dsp:nvSpPr>
        <dsp:cNvPr id="0" name=""/>
        <dsp:cNvSpPr/>
      </dsp:nvSpPr>
      <dsp:spPr>
        <a:xfrm>
          <a:off x="0" y="2436812"/>
          <a:ext cx="6003099" cy="695565"/>
        </a:xfrm>
        <a:prstGeom prst="roundRect">
          <a:avLst/>
        </a:prstGeom>
        <a:solidFill>
          <a:srgbClr val="00214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b="1" kern="1200" dirty="0"/>
            <a:t>Non-Consequentialist Ethics</a:t>
          </a:r>
          <a:endParaRPr lang="en-US" sz="2900" kern="1200" dirty="0"/>
        </a:p>
      </dsp:txBody>
      <dsp:txXfrm>
        <a:off x="33955" y="2470767"/>
        <a:ext cx="5935189" cy="627655"/>
      </dsp:txXfrm>
    </dsp:sp>
    <dsp:sp modelId="{581BE75A-171A-47E6-8A30-89CBDDD0E8FA}">
      <dsp:nvSpPr>
        <dsp:cNvPr id="0" name=""/>
        <dsp:cNvSpPr/>
      </dsp:nvSpPr>
      <dsp:spPr>
        <a:xfrm>
          <a:off x="0" y="3132377"/>
          <a:ext cx="6003099" cy="17408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98" tIns="27940" rIns="156464" bIns="2794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200" kern="1200" dirty="0"/>
            <a:t>Ethical theories that judge actions by inherent principles or duties, </a:t>
          </a:r>
          <a:r>
            <a:rPr lang="en-US" sz="2200" b="1" i="1" kern="1200" dirty="0">
              <a:solidFill>
                <a:srgbClr val="731842"/>
              </a:solidFill>
            </a:rPr>
            <a:t>regardless of the outcome</a:t>
          </a:r>
          <a:r>
            <a:rPr lang="en-US" sz="2200" kern="1200" dirty="0"/>
            <a:t>.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200" kern="1200" dirty="0"/>
            <a:t>Immanuel Kant (Deontological Ethics, “Categorical Imperative”)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200" kern="1200" dirty="0"/>
            <a:t>“Ends Never Justify the Means”</a:t>
          </a:r>
        </a:p>
      </dsp:txBody>
      <dsp:txXfrm>
        <a:off x="0" y="3132377"/>
        <a:ext cx="6003099" cy="17408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4EF5DA-462C-4C29-A1D3-BB097A5D675E}" type="datetimeFigureOut">
              <a:rPr lang="en-US" smtClean="0"/>
              <a:t>8/17/2024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09CC8E-032F-4D6D-9A0A-8D5B4CD2B2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0596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0B7908-0CC9-4545-8150-3ECE3725BB5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9143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0E24BE-1363-4745-BCB6-58933D5A66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B8EE2F6-8A96-4D80-AEBE-2B5F5D480D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3CE2A3-5C93-408F-8FD0-298AFA37F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8/17/2024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8A9CF2-BD5B-4C19-AB21-4F11CB9D0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0789C2-BF5C-4061-B522-C7A4EE5A39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2566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388C89-6385-4A13-B6E0-8D7C8E601B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720FA69-6554-4758-AB65-3A8FB23683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6A2AB3-19F1-47CF-A6EC-D9F9D27A1E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8/17/2024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F77D7A-9AF3-46DA-9941-63FF2CB080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F33868-B173-467F-86B4-4FFC7A41F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9856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C6FDF22-25BC-4A00-8EDD-AA26A975D17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809815B-AE66-4E68-AE5C-E8ABA246F8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720B3F-1D5A-44ED-9FF5-5011E4256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8/17/2024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91A146-61D9-4FF8-8378-AB25F940A8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58FA19-3261-4D3B-8198-CE2C0F885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613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6765D7-6554-4AD2-BF21-9E52734EB0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C1B109-5EE0-4AC5-A8EF-66BEF02DBC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B389ED-C1A8-49B3-A1D3-86088E0385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8/17/2024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D99CFC-F123-43EB-81D0-9AA307688A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300E1E-3DFD-462A-9E22-65229AC1F5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909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9998F6-A1D9-49A5-B176-EBA46A82F0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8AEADC-2926-4B5D-828B-D398BA3434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27AA33-D521-4D8D-AC12-0AD1277613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8/17/2024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34BCA2-637C-4A3D-9030-9B72566E2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F47F3C-A6FC-4096-A6FE-B34092ACC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4221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EE4B55-CD85-4B7C-B18B-BA8B014A9F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60160A-550C-41C3-99CF-BCE8292E99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325778-05B0-4951-BF76-C8BB4F05E9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6041B1-5F81-4559-BE36-09749DAA1E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8/17/2024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4DCB00-8C48-4344-BE75-54D265FF64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AF69D1-1178-4A8A-A6AC-BF388C0D54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0904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CBE899-FED0-4D2C-8B87-06D5ADCC77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D57A3E-C9EB-4255-AB1E-CAA7331A14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322609-691C-4FAD-8696-61F763EF7A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2926450-1272-45A3-B5D8-E00D89DFEC1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8C3F8F3-1DFC-49A0-83FD-0432C356FF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8F9922E-F6E9-4655-B86C-85FA6F77AC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8/17/2024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4F6F81-7F6F-4152-A24D-139BF2925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4107CA6-93AA-4A50-8F25-FE2F5F62B7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4222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7EF490-5FA0-4D6B-AA6A-3963284241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67F81C7-93A6-4BC5-B504-1F9EDE5C90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8/17/2024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08A9F83-4C57-41DC-A0A2-AF84C3C272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E83E056-D1DE-4A7B-B1EB-7040E3C80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8912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2051DA6-7288-4856-8D62-8CBA247282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8/17/2024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1A34515-613B-4D61-ACCF-E8EC82FF93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BAB973-5E8D-445C-A33F-4A090DA92C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2215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98F460-C138-4F7A-84AA-E34BF11464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CAAEB2-4FC2-4A48-8164-5E7724D5E2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884631-3734-4F98-B635-CAB1948B48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622272-7B3A-415B-8A0E-CC6CF0D3FD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8/17/2024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9EAFB9-99C5-40A5-B0AB-C68C274DC3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B5A112-26FE-4153-B9C2-FE133EE263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5555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6304DC-974C-4877-B45E-5FF04656F1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2A9DFA8-308E-4ACA-80E4-913DDF6B34F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0F431B-2787-42C8-A805-9859376885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61DF95-CD14-4250-8B30-E2DEC3EAE0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8/17/2024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A82AB6-8ACB-46B4-BA4E-3F6A74F7AE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C789A8-960E-438D-B8E8-A7DAA2FBEE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1508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092B586-CA81-4378-837A-D7ACA1DE05F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4F53707-A52C-4545-B2D4-58E45BCB5F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978" y="1502036"/>
            <a:ext cx="10803466" cy="8303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94A6F8-B9E2-4FA7-8D2B-902B529087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8978" y="2332387"/>
            <a:ext cx="10803466" cy="38445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BE048E-1EE0-4D3A-9930-63771B8C26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8/17/2024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749D65-F95D-4973-8BA5-954485460F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D56DA1-D43C-4279-A565-884ED794A8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413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00214A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6177B6-C506-4BA5-906C-5085F804DB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49345" y="1572535"/>
            <a:ext cx="9718655" cy="1569017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rgbClr val="731842"/>
                </a:solidFill>
              </a:rPr>
              <a:t>Applied and Clinical Sociology</a:t>
            </a:r>
            <a:endParaRPr lang="en-US" dirty="0">
              <a:solidFill>
                <a:srgbClr val="731842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06510B8-73B8-4639-B307-1C3DB7D951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39880" y="3936980"/>
            <a:ext cx="9718655" cy="1838735"/>
          </a:xfrm>
        </p:spPr>
        <p:txBody>
          <a:bodyPr/>
          <a:lstStyle/>
          <a:p>
            <a:r>
              <a:rPr lang="en-US" b="1" dirty="0"/>
              <a:t>Joshua D. Reichard, PhD, </a:t>
            </a:r>
            <a:r>
              <a:rPr lang="en-US" b="1" dirty="0" err="1"/>
              <a:t>EdS</a:t>
            </a:r>
            <a:r>
              <a:rPr lang="en-US" b="1" dirty="0"/>
              <a:t>, CCS</a:t>
            </a:r>
          </a:p>
          <a:p>
            <a:r>
              <a:rPr lang="en-US" dirty="0"/>
              <a:t>President/CEO, Omega Graduate School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00EDC901-96B4-CB6C-D8B1-426D52A91D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40826" y="3936980"/>
            <a:ext cx="2308431" cy="2677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4230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143"/>
    </mc:Choice>
    <mc:Fallback xmlns="">
      <p:transition spd="slow" advTm="10143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Sociological Intervention Concept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797BA29C-135B-FE75-1F91-DA6FFE4CCB9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29415959"/>
              </p:ext>
            </p:extLst>
          </p:nvPr>
        </p:nvGraphicFramePr>
        <p:xfrm>
          <a:off x="428625" y="2332038"/>
          <a:ext cx="10804525" cy="38449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62C4FE-32FB-BA90-928F-D02609D952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Structural Functionalism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DE0A98-B204-620E-B716-9B395705AC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978" y="2332387"/>
            <a:ext cx="8281885" cy="3844575"/>
          </a:xfrm>
        </p:spPr>
        <p:txBody>
          <a:bodyPr>
            <a:norm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b="1" i="0" dirty="0">
                <a:effectLst/>
                <a:latin typeface="Söhne"/>
              </a:rPr>
              <a:t>Structural Functionalism</a:t>
            </a:r>
            <a:r>
              <a:rPr lang="en-US" i="0" dirty="0">
                <a:effectLst/>
                <a:latin typeface="Söhne"/>
              </a:rPr>
              <a:t> views society as a complex system whose parts work together to promote solidarity and stability (equilibrium). </a:t>
            </a:r>
          </a:p>
          <a:p>
            <a:r>
              <a:rPr lang="en-US" b="1" i="0" dirty="0">
                <a:effectLst/>
                <a:latin typeface="Söhne"/>
              </a:rPr>
              <a:t>Identifying Dysfunctional Elements</a:t>
            </a:r>
            <a:br>
              <a:rPr lang="en-US" b="1" i="0" dirty="0">
                <a:effectLst/>
                <a:latin typeface="Söhne"/>
              </a:rPr>
            </a:br>
            <a:r>
              <a:rPr lang="en-US" i="0" dirty="0">
                <a:effectLst/>
                <a:latin typeface="Söhne"/>
              </a:rPr>
              <a:t>Identifying elements within a society that are dysfunctional or disruptive.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1" i="0" dirty="0">
                <a:effectLst/>
                <a:latin typeface="Söhne"/>
              </a:rPr>
              <a:t>Understanding Social Stability</a:t>
            </a:r>
            <a:br>
              <a:rPr lang="en-US" b="1" i="0" dirty="0">
                <a:effectLst/>
                <a:latin typeface="Söhne"/>
              </a:rPr>
            </a:br>
            <a:r>
              <a:rPr lang="en-US" i="0" dirty="0">
                <a:effectLst/>
                <a:latin typeface="Söhne"/>
              </a:rPr>
              <a:t>Designing interventions that maintain social order.</a:t>
            </a:r>
          </a:p>
        </p:txBody>
      </p:sp>
      <p:pic>
        <p:nvPicPr>
          <p:cNvPr id="6150" name="Picture 6" descr="Émile Durkheim - Wikipedia">
            <a:extLst>
              <a:ext uri="{FF2B5EF4-FFF2-40B4-BE49-F238E27FC236}">
                <a16:creationId xmlns:a16="http://schemas.microsoft.com/office/drawing/2014/main" id="{45F92D7B-F87D-5A44-4579-98BE6B2F20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4379" y="2326846"/>
            <a:ext cx="2827364" cy="384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964E021-0D71-27EC-6460-7774AA3A9549}"/>
              </a:ext>
            </a:extLst>
          </p:cNvPr>
          <p:cNvSpPr txBox="1"/>
          <p:nvPr/>
        </p:nvSpPr>
        <p:spPr>
          <a:xfrm>
            <a:off x="9114379" y="6171421"/>
            <a:ext cx="22338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Durkheim</a:t>
            </a:r>
          </a:p>
        </p:txBody>
      </p:sp>
    </p:spTree>
    <p:extLst>
      <p:ext uri="{BB962C8B-B14F-4D97-AF65-F5344CB8AC3E}">
        <p14:creationId xmlns:p14="http://schemas.microsoft.com/office/powerpoint/2010/main" val="3625611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62C4FE-32FB-BA90-928F-D02609D952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Conflict/Critical Theory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DE0A98-B204-620E-B716-9B395705AC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979" y="2332387"/>
            <a:ext cx="7377110" cy="3844575"/>
          </a:xfrm>
        </p:spPr>
        <p:txBody>
          <a:bodyPr>
            <a:normAutofit fontScale="92500" lnSpcReduction="10000"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b="1" dirty="0">
                <a:latin typeface="Söhne"/>
              </a:rPr>
              <a:t>Conflict Theory focuses</a:t>
            </a:r>
            <a:r>
              <a:rPr lang="en-US" b="1" i="0" dirty="0">
                <a:effectLst/>
                <a:latin typeface="Söhne"/>
              </a:rPr>
              <a:t> </a:t>
            </a:r>
            <a:r>
              <a:rPr lang="en-US" i="0" dirty="0">
                <a:effectLst/>
                <a:latin typeface="Söhne"/>
              </a:rPr>
              <a:t>on the social struggles between different groups and the inequality in the distribution of resources and power.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1" i="0" dirty="0">
                <a:effectLst/>
                <a:latin typeface="Söhne"/>
              </a:rPr>
              <a:t>Exposing Inequalities</a:t>
            </a:r>
            <a:br>
              <a:rPr lang="en-US" b="1" i="0" dirty="0">
                <a:effectLst/>
                <a:latin typeface="Söhne"/>
              </a:rPr>
            </a:br>
            <a:r>
              <a:rPr lang="en-US" i="0" dirty="0">
                <a:effectLst/>
                <a:latin typeface="Söhne"/>
              </a:rPr>
              <a:t>Identifying areas where social change is necessary to address injustices and imbalances.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1" i="0" dirty="0">
                <a:effectLst/>
                <a:latin typeface="Söhne"/>
              </a:rPr>
              <a:t>Empowering Disadvantaged Groups</a:t>
            </a:r>
            <a:br>
              <a:rPr lang="en-US" i="0" dirty="0">
                <a:effectLst/>
                <a:latin typeface="Söhne"/>
              </a:rPr>
            </a:br>
            <a:r>
              <a:rPr lang="en-US" i="0" dirty="0">
                <a:effectLst/>
                <a:latin typeface="Söhne"/>
              </a:rPr>
              <a:t>Developing clinical interventions that aim to empower disadvantaged or marginalized groups, challenging existing power structures and advocating for social justice.</a:t>
            </a:r>
          </a:p>
        </p:txBody>
      </p:sp>
      <p:pic>
        <p:nvPicPr>
          <p:cNvPr id="7170" name="Picture 2" descr="Karl Marx: Biography, The Communist Manifesto, Quotes &amp; Facts">
            <a:extLst>
              <a:ext uri="{FF2B5EF4-FFF2-40B4-BE49-F238E27FC236}">
                <a16:creationId xmlns:a16="http://schemas.microsoft.com/office/drawing/2014/main" id="{61B51C6C-7AAB-958B-1331-4899D5231A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7425" y="2332387"/>
            <a:ext cx="3844575" cy="384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3BFD538-01AF-7F9A-4A4D-0343B054D014}"/>
              </a:ext>
            </a:extLst>
          </p:cNvPr>
          <p:cNvSpPr txBox="1"/>
          <p:nvPr/>
        </p:nvSpPr>
        <p:spPr>
          <a:xfrm>
            <a:off x="9114379" y="6171421"/>
            <a:ext cx="22338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Marx</a:t>
            </a:r>
          </a:p>
        </p:txBody>
      </p:sp>
    </p:spTree>
    <p:extLst>
      <p:ext uri="{BB962C8B-B14F-4D97-AF65-F5344CB8AC3E}">
        <p14:creationId xmlns:p14="http://schemas.microsoft.com/office/powerpoint/2010/main" val="24743425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62C4FE-32FB-BA90-928F-D02609D952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Symbolic Interactionism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DE0A98-B204-620E-B716-9B395705AC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978" y="2332387"/>
            <a:ext cx="8164449" cy="3844575"/>
          </a:xfrm>
        </p:spPr>
        <p:txBody>
          <a:bodyPr>
            <a:normAutofit fontScale="92500"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b="1" dirty="0">
                <a:latin typeface="Söhne"/>
              </a:rPr>
              <a:t>Symbolic Interactionism </a:t>
            </a:r>
            <a:r>
              <a:rPr lang="en-US" dirty="0">
                <a:latin typeface="Söhne"/>
              </a:rPr>
              <a:t>emphasizes the role of symbols and language as core elements of all human interaction.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1" dirty="0">
                <a:latin typeface="Söhne"/>
              </a:rPr>
              <a:t>Interpreting Social Interactions</a:t>
            </a:r>
            <a:br>
              <a:rPr lang="en-US" dirty="0">
                <a:latin typeface="Söhne"/>
              </a:rPr>
            </a:br>
            <a:r>
              <a:rPr lang="en-US" dirty="0">
                <a:latin typeface="Söhne"/>
              </a:rPr>
              <a:t>Understanding individual and group behaviors and perceptions.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1" dirty="0">
                <a:latin typeface="Söhne"/>
              </a:rPr>
              <a:t>Tailoring Interventions</a:t>
            </a:r>
            <a:br>
              <a:rPr lang="en-US" b="1" dirty="0">
                <a:latin typeface="Söhne"/>
              </a:rPr>
            </a:br>
            <a:r>
              <a:rPr lang="en-US" dirty="0">
                <a:latin typeface="Söhne"/>
              </a:rPr>
              <a:t>Customization of interventions at an individual or group level, focusing on the symbolic meanings and everyday interactions that shape people's experiences and actions.</a:t>
            </a:r>
          </a:p>
        </p:txBody>
      </p:sp>
      <p:pic>
        <p:nvPicPr>
          <p:cNvPr id="8194" name="Picture 2" descr="George Herbert Mead - Wikipedia">
            <a:extLst>
              <a:ext uri="{FF2B5EF4-FFF2-40B4-BE49-F238E27FC236}">
                <a16:creationId xmlns:a16="http://schemas.microsoft.com/office/drawing/2014/main" id="{C505162F-7EA9-0ED4-9DA5-9D54959819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4005" y="2332387"/>
            <a:ext cx="2863854" cy="3530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E830578-7C43-45C1-8562-1E0B819C07C9}"/>
              </a:ext>
            </a:extLst>
          </p:cNvPr>
          <p:cNvSpPr txBox="1"/>
          <p:nvPr/>
        </p:nvSpPr>
        <p:spPr>
          <a:xfrm>
            <a:off x="9124005" y="5862584"/>
            <a:ext cx="22338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Meade</a:t>
            </a:r>
          </a:p>
        </p:txBody>
      </p:sp>
    </p:spTree>
    <p:extLst>
      <p:ext uri="{BB962C8B-B14F-4D97-AF65-F5344CB8AC3E}">
        <p14:creationId xmlns:p14="http://schemas.microsoft.com/office/powerpoint/2010/main" val="10051403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62C4FE-32FB-BA90-928F-D02609D952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Social </a:t>
            </a:r>
            <a:r>
              <a:rPr lang="en-US" dirty="0" err="1"/>
              <a:t>Construcitonism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DE0A98-B204-620E-B716-9B395705AC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978" y="2332387"/>
            <a:ext cx="8339637" cy="3844575"/>
          </a:xfrm>
        </p:spPr>
        <p:txBody>
          <a:bodyPr>
            <a:normAutofit fontScale="92500" lnSpcReduction="20000"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b="1" dirty="0">
                <a:latin typeface="Söhne"/>
              </a:rPr>
              <a:t>Social Constructionism </a:t>
            </a:r>
            <a:r>
              <a:rPr lang="en-US" dirty="0">
                <a:latin typeface="Söhne"/>
              </a:rPr>
              <a:t>argues that knowledge and many aspects of the world around us are not discovered but constructed by societies through language and communication.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1" dirty="0">
                <a:latin typeface="Söhne"/>
              </a:rPr>
              <a:t>Understanding Social Perceptions</a:t>
            </a:r>
            <a:br>
              <a:rPr lang="en-US" b="1" dirty="0">
                <a:latin typeface="Söhne"/>
              </a:rPr>
            </a:br>
            <a:r>
              <a:rPr lang="en-US" dirty="0">
                <a:latin typeface="Söhne"/>
              </a:rPr>
              <a:t>Understanding and deconstructing societal perceptions and norms.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1" dirty="0">
                <a:latin typeface="Söhne"/>
              </a:rPr>
              <a:t>Developing Contextual Interventions</a:t>
            </a:r>
            <a:br>
              <a:rPr lang="en-US" b="1" dirty="0">
                <a:latin typeface="Söhne"/>
              </a:rPr>
            </a:br>
            <a:r>
              <a:rPr lang="en-US" dirty="0">
                <a:latin typeface="Söhne"/>
              </a:rPr>
              <a:t>Development of interventions that consider the socially constructed nature of issues, allowing clinical sociologists to address problems in a way that is sensitive to the context and perceptions of the target community.</a:t>
            </a:r>
          </a:p>
        </p:txBody>
      </p:sp>
      <p:pic>
        <p:nvPicPr>
          <p:cNvPr id="9218" name="Picture 2" descr="Peter L. Berger - The American Interest">
            <a:extLst>
              <a:ext uri="{FF2B5EF4-FFF2-40B4-BE49-F238E27FC236}">
                <a16:creationId xmlns:a16="http://schemas.microsoft.com/office/drawing/2014/main" id="{966FCBC5-DF4C-DD89-C85C-867F3E1789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8615" y="2332387"/>
            <a:ext cx="3521543" cy="3521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76D2146-E11E-48C4-3CFC-994ACB4E3D1F}"/>
              </a:ext>
            </a:extLst>
          </p:cNvPr>
          <p:cNvSpPr txBox="1"/>
          <p:nvPr/>
        </p:nvSpPr>
        <p:spPr>
          <a:xfrm>
            <a:off x="9124005" y="5862584"/>
            <a:ext cx="22338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Berger</a:t>
            </a:r>
          </a:p>
        </p:txBody>
      </p:sp>
    </p:spTree>
    <p:extLst>
      <p:ext uri="{BB962C8B-B14F-4D97-AF65-F5344CB8AC3E}">
        <p14:creationId xmlns:p14="http://schemas.microsoft.com/office/powerpoint/2010/main" val="21830491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62C4FE-32FB-BA90-928F-D02609D952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Sociological Theories and AI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DE0A98-B204-620E-B716-9B395705AC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977" y="2332387"/>
            <a:ext cx="8840151" cy="3844575"/>
          </a:xfrm>
        </p:spPr>
        <p:txBody>
          <a:bodyPr>
            <a:norm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b="1" dirty="0">
                <a:latin typeface="Söhne"/>
              </a:rPr>
              <a:t>Postmodernism </a:t>
            </a:r>
            <a:r>
              <a:rPr lang="en-US" dirty="0">
                <a:latin typeface="Söhne"/>
              </a:rPr>
              <a:t>suggests that social reality is diverse, pluralistic, and constantly in flux, and that it is shaped by discourse, decentralization, and ambiguity.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dirty="0">
                <a:latin typeface="Söhne"/>
              </a:rPr>
              <a:t>AI can be seen as a phenomenon that </a:t>
            </a:r>
            <a:r>
              <a:rPr lang="en-US" dirty="0">
                <a:solidFill>
                  <a:srgbClr val="731842"/>
                </a:solidFill>
                <a:latin typeface="Söhne"/>
              </a:rPr>
              <a:t>challenges traditional narratives of humanity</a:t>
            </a:r>
            <a:r>
              <a:rPr lang="en-US" dirty="0">
                <a:latin typeface="Söhne"/>
              </a:rPr>
              <a:t> and technology, blurring the lines between human and machine, and creating multiple new forms of social reality and identity.</a:t>
            </a:r>
            <a:endParaRPr lang="en-US" dirty="0"/>
          </a:p>
        </p:txBody>
      </p:sp>
      <p:pic>
        <p:nvPicPr>
          <p:cNvPr id="10242" name="Picture 2" descr="Postmodernism | Definition, Doctrines, &amp; Facts | Britannica">
            <a:extLst>
              <a:ext uri="{FF2B5EF4-FFF2-40B4-BE49-F238E27FC236}">
                <a16:creationId xmlns:a16="http://schemas.microsoft.com/office/drawing/2014/main" id="{AE43E268-84FD-48A6-9B11-F9321218DE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0885" y="1917211"/>
            <a:ext cx="2711115" cy="4058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E13ABC1-2BAF-094D-45EF-48BE1F4348FA}"/>
              </a:ext>
            </a:extLst>
          </p:cNvPr>
          <p:cNvSpPr txBox="1"/>
          <p:nvPr/>
        </p:nvSpPr>
        <p:spPr>
          <a:xfrm>
            <a:off x="9480885" y="6101845"/>
            <a:ext cx="22338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Derrida</a:t>
            </a:r>
          </a:p>
        </p:txBody>
      </p:sp>
    </p:spTree>
    <p:extLst>
      <p:ext uri="{BB962C8B-B14F-4D97-AF65-F5344CB8AC3E}">
        <p14:creationId xmlns:p14="http://schemas.microsoft.com/office/powerpoint/2010/main" val="3332488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BFD945-F637-50C7-AD35-7BE1E6A18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“Is” vs. the “Ought” in Sociology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0782F0A5-8D98-F704-5417-CDA60FD6BD4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86718225"/>
              </p:ext>
            </p:extLst>
          </p:nvPr>
        </p:nvGraphicFramePr>
        <p:xfrm>
          <a:off x="428625" y="2332038"/>
          <a:ext cx="10804525" cy="38449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03069129-DD03-44EB-01C4-7561FA323A38}"/>
              </a:ext>
            </a:extLst>
          </p:cNvPr>
          <p:cNvSpPr txBox="1"/>
          <p:nvPr/>
        </p:nvSpPr>
        <p:spPr>
          <a:xfrm>
            <a:off x="5254448" y="3792835"/>
            <a:ext cx="11525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Action Research Project</a:t>
            </a:r>
          </a:p>
        </p:txBody>
      </p:sp>
    </p:spTree>
    <p:extLst>
      <p:ext uri="{BB962C8B-B14F-4D97-AF65-F5344CB8AC3E}">
        <p14:creationId xmlns:p14="http://schemas.microsoft.com/office/powerpoint/2010/main" val="4875252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47C5AE-B06F-D926-54AD-6628426099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Social Situationism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136373-DD33-D872-8DFC-1FDDEFD517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978" y="2332387"/>
            <a:ext cx="8230390" cy="3844575"/>
          </a:xfrm>
        </p:spPr>
        <p:txBody>
          <a:bodyPr>
            <a:normAutofit fontScale="62500" lnSpcReduction="20000"/>
          </a:bodyPr>
          <a:lstStyle/>
          <a:p>
            <a:r>
              <a:rPr lang="en-US" sz="4500" i="1" dirty="0">
                <a:solidFill>
                  <a:srgbClr val="731842"/>
                </a:solidFill>
              </a:rPr>
              <a:t>"If people define situations as real, they are real in their consequences.“ </a:t>
            </a:r>
            <a:r>
              <a:rPr lang="en-US" sz="4500" dirty="0">
                <a:solidFill>
                  <a:srgbClr val="731842"/>
                </a:solidFill>
              </a:rPr>
              <a:t>– W. I. Thomas</a:t>
            </a:r>
          </a:p>
          <a:p>
            <a:r>
              <a:rPr lang="en-US" dirty="0"/>
              <a:t>Emphasizes the subjective interpretation of social situations and its impact on behavior.</a:t>
            </a:r>
          </a:p>
          <a:p>
            <a:pPr marL="0" indent="0">
              <a:buNone/>
            </a:pPr>
            <a:r>
              <a:rPr lang="en-US" b="1" dirty="0"/>
              <a:t>Relevance to Applied Sociology</a:t>
            </a:r>
          </a:p>
          <a:p>
            <a:r>
              <a:rPr lang="en-US" dirty="0"/>
              <a:t>Guides sociologists in understanding how individual and group perceptions shape social realities.</a:t>
            </a:r>
          </a:p>
          <a:p>
            <a:r>
              <a:rPr lang="en-US" dirty="0"/>
              <a:t>Aids in the development of policies and programs that consider these subjective realities.</a:t>
            </a:r>
          </a:p>
          <a:p>
            <a:pPr marL="0" indent="0">
              <a:buNone/>
            </a:pPr>
            <a:r>
              <a:rPr lang="en-US" b="1" dirty="0"/>
              <a:t>Relevance to Clinical Sociology</a:t>
            </a:r>
          </a:p>
          <a:p>
            <a:r>
              <a:rPr lang="en-US" dirty="0"/>
              <a:t>Informs therapeutic interventions by acknowledging the subjective experience of social issues.</a:t>
            </a:r>
          </a:p>
          <a:p>
            <a:r>
              <a:rPr lang="en-US" dirty="0"/>
              <a:t>Helps tailor strategies that resonate with the perceptions and experiences.</a:t>
            </a:r>
          </a:p>
          <a:p>
            <a:endParaRPr lang="en-US" dirty="0"/>
          </a:p>
        </p:txBody>
      </p:sp>
      <p:pic>
        <p:nvPicPr>
          <p:cNvPr id="3074" name="Picture 2" descr="W. I. Thomas On Social Organization and Social Personality ...">
            <a:extLst>
              <a:ext uri="{FF2B5EF4-FFF2-40B4-BE49-F238E27FC236}">
                <a16:creationId xmlns:a16="http://schemas.microsoft.com/office/drawing/2014/main" id="{D96E0219-B562-594A-3514-A28435EE42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9408" y="1390260"/>
            <a:ext cx="3402383" cy="5040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41687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x-Heaven's Gate members still 'connect' with 39 victims | Daily Mail Online">
            <a:extLst>
              <a:ext uri="{FF2B5EF4-FFF2-40B4-BE49-F238E27FC236}">
                <a16:creationId xmlns:a16="http://schemas.microsoft.com/office/drawing/2014/main" id="{7A4AEA48-BF4F-B042-8952-9834243B8E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323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31037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B62B88-AD1A-C974-2888-E8F0A9BE71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2617140"/>
            <a:ext cx="3932237" cy="2528596"/>
          </a:xfrm>
        </p:spPr>
        <p:txBody>
          <a:bodyPr anchor="b">
            <a:normAutofit/>
          </a:bodyPr>
          <a:lstStyle/>
          <a:p>
            <a:r>
              <a:rPr lang="en-US" sz="4400" dirty="0"/>
              <a:t>Consequentialist vs Non-Consequentialist Ethics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DE890EA-C43E-39D0-BE48-63276376882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67481404"/>
              </p:ext>
            </p:extLst>
          </p:nvPr>
        </p:nvGraphicFramePr>
        <p:xfrm>
          <a:off x="5180012" y="1444626"/>
          <a:ext cx="6003100" cy="487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525739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7E7CB7-A415-8C05-1318-B97BB0C2C7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Essential Elements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445A1F-5BC3-4047-EB13-FAD6F2006A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978" y="2715768"/>
            <a:ext cx="10803466" cy="3461194"/>
          </a:xfrm>
        </p:spPr>
        <p:txBody>
          <a:bodyPr/>
          <a:lstStyle/>
          <a:p>
            <a:r>
              <a:rPr lang="en-US" dirty="0"/>
              <a:t>Applied Sociology and Sociological Practice</a:t>
            </a:r>
          </a:p>
          <a:p>
            <a:r>
              <a:rPr lang="en-US" dirty="0"/>
              <a:t>Clinical Sociology</a:t>
            </a:r>
          </a:p>
          <a:p>
            <a:r>
              <a:rPr lang="en-US" dirty="0"/>
              <a:t>Sociological Interventions</a:t>
            </a:r>
          </a:p>
          <a:p>
            <a:r>
              <a:rPr lang="en-US" dirty="0"/>
              <a:t>Applications for Sociological Research</a:t>
            </a:r>
          </a:p>
        </p:txBody>
      </p:sp>
    </p:spTree>
    <p:extLst>
      <p:ext uri="{BB962C8B-B14F-4D97-AF65-F5344CB8AC3E}">
        <p14:creationId xmlns:p14="http://schemas.microsoft.com/office/powerpoint/2010/main" val="10699132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492F26-DEA4-4615-BDC3-3A2AF94C42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Youth Delinquency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48A2BB-88E9-E275-8FFB-634E17C01D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978" y="2332387"/>
            <a:ext cx="6680949" cy="3844575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b="1" dirty="0"/>
              <a:t>Situation</a:t>
            </a:r>
          </a:p>
          <a:p>
            <a:r>
              <a:rPr lang="en-US" dirty="0"/>
              <a:t>Youth in a community are perceived as delinquent based on their attire and gatherings.</a:t>
            </a:r>
          </a:p>
          <a:p>
            <a:pPr marL="0" indent="0">
              <a:buNone/>
            </a:pPr>
            <a:r>
              <a:rPr lang="en-US" b="1" dirty="0"/>
              <a:t>Applied Sociology Approach</a:t>
            </a:r>
          </a:p>
          <a:p>
            <a:r>
              <a:rPr lang="en-US" dirty="0"/>
              <a:t>Conduct community surveys to understand perceptions.</a:t>
            </a:r>
          </a:p>
          <a:p>
            <a:r>
              <a:rPr lang="en-US" dirty="0"/>
              <a:t>Develop community programs that alter negative perceptions and promote positive engagement.</a:t>
            </a:r>
          </a:p>
          <a:p>
            <a:pPr marL="0" indent="0">
              <a:buNone/>
            </a:pPr>
            <a:r>
              <a:rPr lang="en-US" b="1" dirty="0"/>
              <a:t>Clinical Sociology Intervention</a:t>
            </a:r>
          </a:p>
          <a:p>
            <a:r>
              <a:rPr lang="en-US" dirty="0"/>
              <a:t>Work with youth to understand their self-perception and societal views.</a:t>
            </a:r>
          </a:p>
          <a:p>
            <a:r>
              <a:rPr lang="en-US" dirty="0"/>
              <a:t>Offer workshops and group sessions to address stigma and improve social perceptions.</a:t>
            </a:r>
          </a:p>
          <a:p>
            <a:pPr marL="0" indent="0">
              <a:buNone/>
            </a:pPr>
            <a:r>
              <a:rPr lang="en-US" b="1" dirty="0"/>
              <a:t>Outcome</a:t>
            </a:r>
          </a:p>
          <a:p>
            <a:r>
              <a:rPr lang="en-US" dirty="0"/>
              <a:t>Shift in community perception leading to reduced stigma.</a:t>
            </a:r>
          </a:p>
          <a:p>
            <a:r>
              <a:rPr lang="en-US" dirty="0"/>
              <a:t>Improved social dynamics and self-esteem among the youth.</a:t>
            </a:r>
          </a:p>
        </p:txBody>
      </p:sp>
      <p:pic>
        <p:nvPicPr>
          <p:cNvPr id="4098" name="Picture 2" descr="What is a Juvenile Delinquent? (with pictures)">
            <a:extLst>
              <a:ext uri="{FF2B5EF4-FFF2-40B4-BE49-F238E27FC236}">
                <a16:creationId xmlns:a16="http://schemas.microsoft.com/office/drawing/2014/main" id="{2547AAB9-C584-0F6A-5A4C-4DB4793ECE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2338387"/>
            <a:ext cx="4953000" cy="3838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0526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C0EE19-C6FA-09E6-A49E-7F46A74521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Situationism in Religious Communities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1DB49D-1FA3-6E54-614F-C11957803F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Recognizes that religious beliefs, while subjective, have real and significant impacts on the behavior and social structures of believers.</a:t>
            </a:r>
          </a:p>
          <a:p>
            <a:pPr marL="0" indent="0">
              <a:buNone/>
            </a:pPr>
            <a:r>
              <a:rPr lang="en-US" b="1" dirty="0"/>
              <a:t>Shaping Interventions</a:t>
            </a:r>
          </a:p>
          <a:p>
            <a:r>
              <a:rPr lang="en-US" dirty="0"/>
              <a:t>Interventions must respect and work within these perceived realities to be effective and respectful.</a:t>
            </a:r>
          </a:p>
          <a:p>
            <a:pPr marL="0" indent="0">
              <a:buNone/>
            </a:pPr>
            <a:r>
              <a:rPr lang="en-US" b="1" dirty="0"/>
              <a:t>Applying the Thomas Theorem</a:t>
            </a:r>
          </a:p>
          <a:p>
            <a:r>
              <a:rPr lang="en-US" dirty="0"/>
              <a:t>Designing interventions that acknowledge and incorporate the values and beliefs of religious communities.</a:t>
            </a:r>
          </a:p>
          <a:p>
            <a:r>
              <a:rPr lang="en-US" dirty="0"/>
              <a:t>Gaining acceptance and fostering collaboration by acknowledging the reality of these beliefs for the community members.</a:t>
            </a:r>
          </a:p>
        </p:txBody>
      </p:sp>
    </p:spTree>
    <p:extLst>
      <p:ext uri="{BB962C8B-B14F-4D97-AF65-F5344CB8AC3E}">
        <p14:creationId xmlns:p14="http://schemas.microsoft.com/office/powerpoint/2010/main" val="3205892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dirty="0"/>
              <a:t>Christian Critique of Applied and Clinical Sociology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Humanistic Optimism in Sociology</a:t>
            </a:r>
          </a:p>
          <a:p>
            <a:r>
              <a:rPr lang="en-US" dirty="0"/>
              <a:t>Emphasis on human agency and potential</a:t>
            </a:r>
          </a:p>
          <a:p>
            <a:r>
              <a:rPr lang="en-US" dirty="0"/>
              <a:t>The belief in societal progress through scientific knowledge</a:t>
            </a:r>
          </a:p>
          <a:p>
            <a:pPr marL="0" indent="0">
              <a:buNone/>
            </a:pPr>
            <a:r>
              <a:rPr lang="en-US" b="1" dirty="0"/>
              <a:t>Critique from a Christian Perspective</a:t>
            </a:r>
          </a:p>
          <a:p>
            <a:r>
              <a:rPr lang="en-US" dirty="0"/>
              <a:t>The potential for humanistic approaches to overlook spiritual dimensions (divine image vs. sin dimension in human beings)</a:t>
            </a:r>
          </a:p>
          <a:p>
            <a:r>
              <a:rPr lang="en-US" dirty="0"/>
              <a:t>Concerns about moral relativism</a:t>
            </a:r>
            <a:endParaRPr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dirty="0"/>
              <a:t>Christian Critique of Applied and Clinical Sociology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Ideological Dimensions</a:t>
            </a:r>
          </a:p>
          <a:p>
            <a:r>
              <a:rPr lang="en-US" dirty="0"/>
              <a:t>Differences in worldview - Secular humanism vs. Christian theism</a:t>
            </a:r>
          </a:p>
          <a:p>
            <a:r>
              <a:rPr lang="en-US" dirty="0"/>
              <a:t>The challenge of integrating faith with empirical social sciences</a:t>
            </a:r>
          </a:p>
          <a:p>
            <a:pPr marL="0" indent="0">
              <a:buNone/>
            </a:pPr>
            <a:r>
              <a:rPr lang="en-US" b="1" dirty="0"/>
              <a:t>The Role of Values</a:t>
            </a:r>
          </a:p>
          <a:p>
            <a:r>
              <a:rPr lang="en-US" dirty="0"/>
              <a:t>Sociology's traditional focus on value-neutrality</a:t>
            </a:r>
          </a:p>
          <a:p>
            <a:r>
              <a:rPr lang="en-US" dirty="0"/>
              <a:t>The Christian call for value-laden research informed by biblical principles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62594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dirty="0"/>
              <a:t>Christian Critique of Applied and Clinical Sociology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/>
              <a:t>Social Intervention and Christian Ethics</a:t>
            </a:r>
          </a:p>
          <a:p>
            <a:r>
              <a:rPr lang="en-US" dirty="0"/>
              <a:t>Dilemma of social change strategies that may conflict with Christian teachings</a:t>
            </a:r>
          </a:p>
          <a:p>
            <a:r>
              <a:rPr lang="en-US" dirty="0"/>
              <a:t>Importance of aligning sociological interventions with traditional Christian moral frameworks</a:t>
            </a:r>
          </a:p>
          <a:p>
            <a:pPr marL="0" indent="0">
              <a:buNone/>
            </a:pPr>
            <a:r>
              <a:rPr lang="en-US" b="1" dirty="0"/>
              <a:t>Balancing Sociological Methods and Christian Beliefs</a:t>
            </a:r>
          </a:p>
          <a:p>
            <a:r>
              <a:rPr lang="en-US" dirty="0"/>
              <a:t>Challenges in research objectivity while adhering to faith-based principles</a:t>
            </a:r>
          </a:p>
          <a:p>
            <a:r>
              <a:rPr lang="en-US" dirty="0"/>
              <a:t>Examples of successful integration of Christian ethics in sociological research and practice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086099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8FE728-5982-E185-E666-4A7730A60C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Example: Christian Community Development Organizations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DA7B04-7309-F71D-6B0D-C4EF63323B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/>
              <a:t>Research and Analysis</a:t>
            </a:r>
          </a:p>
          <a:p>
            <a:r>
              <a:rPr lang="en-US" dirty="0"/>
              <a:t>Utilizing sociological tools to assess community needs and resources.</a:t>
            </a:r>
          </a:p>
          <a:p>
            <a:r>
              <a:rPr lang="en-US" dirty="0"/>
              <a:t>Gathering data on socioeconomic challenges, family dynamics, and community structures.</a:t>
            </a:r>
          </a:p>
          <a:p>
            <a:pPr marL="0" indent="0">
              <a:buNone/>
            </a:pPr>
            <a:r>
              <a:rPr lang="en-US" b="1" dirty="0"/>
              <a:t>Christian Ethical Framework</a:t>
            </a:r>
          </a:p>
          <a:p>
            <a:r>
              <a:rPr lang="en-US" dirty="0"/>
              <a:t>Programs are guided by principles such as compassion, justice, and stewardship.</a:t>
            </a:r>
          </a:p>
          <a:p>
            <a:r>
              <a:rPr lang="en-US" dirty="0"/>
              <a:t>Emphasis on holistic development, including spiritual, physical, and emotional well-being.</a:t>
            </a:r>
          </a:p>
        </p:txBody>
      </p:sp>
    </p:spTree>
    <p:extLst>
      <p:ext uri="{BB962C8B-B14F-4D97-AF65-F5344CB8AC3E}">
        <p14:creationId xmlns:p14="http://schemas.microsoft.com/office/powerpoint/2010/main" val="20521477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8FE728-5982-E185-E666-4A7730A60C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Example: Christian Community Development Organizations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DA7B04-7309-F71D-6B0D-C4EF63323B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/>
              <a:t>Practical Applications</a:t>
            </a:r>
          </a:p>
          <a:p>
            <a:r>
              <a:rPr lang="en-US" dirty="0"/>
              <a:t>Creation of job training and employment programs to address poverty.</a:t>
            </a:r>
          </a:p>
          <a:p>
            <a:r>
              <a:rPr lang="en-US" dirty="0"/>
              <a:t>Implementing family support initiatives that align with Christian values of care and community.</a:t>
            </a:r>
          </a:p>
          <a:p>
            <a:pPr marL="0" indent="0">
              <a:buNone/>
            </a:pPr>
            <a:r>
              <a:rPr lang="en-US" b="1" dirty="0"/>
              <a:t>Outcomes and Impact</a:t>
            </a:r>
          </a:p>
          <a:p>
            <a:r>
              <a:rPr lang="en-US" dirty="0"/>
              <a:t>Measurable improvements in community well-being and individual lives.</a:t>
            </a:r>
          </a:p>
          <a:p>
            <a:r>
              <a:rPr lang="en-US" dirty="0"/>
              <a:t>Strengthening of community bonds, with a focus on mutual support and ethical leadership.</a:t>
            </a:r>
          </a:p>
        </p:txBody>
      </p:sp>
    </p:spTree>
    <p:extLst>
      <p:ext uri="{BB962C8B-B14F-4D97-AF65-F5344CB8AC3E}">
        <p14:creationId xmlns:p14="http://schemas.microsoft.com/office/powerpoint/2010/main" val="36084310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b="0" i="0" dirty="0">
                <a:effectLst/>
                <a:latin typeface="Söhne"/>
              </a:rPr>
              <a:t>Transcending Political Persuasions in Sociology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Resisting Political Labels</a:t>
            </a:r>
          </a:p>
          <a:p>
            <a:r>
              <a:rPr lang="en-US" dirty="0"/>
              <a:t>Understanding sociological issues beyond conservative-liberal dichotomies.</a:t>
            </a:r>
          </a:p>
          <a:p>
            <a:r>
              <a:rPr lang="en-US" dirty="0"/>
              <a:t>“transcending” is not “neutrality”</a:t>
            </a:r>
          </a:p>
          <a:p>
            <a:pPr marL="0" indent="0">
              <a:buNone/>
            </a:pPr>
            <a:r>
              <a:rPr lang="en-US" b="1" dirty="0"/>
              <a:t>Christian Perspective in Sociology</a:t>
            </a:r>
          </a:p>
          <a:p>
            <a:r>
              <a:rPr lang="en-US" dirty="0"/>
              <a:t>Offering a unique lens that focuses on ethical and moral values.</a:t>
            </a:r>
          </a:p>
          <a:p>
            <a:r>
              <a:rPr lang="en-US" dirty="0"/>
              <a:t>Advocating for social justice, compassion, and equity irrespective of political leanings.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Challenges and Considerations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i="1" dirty="0">
                <a:solidFill>
                  <a:srgbClr val="731842"/>
                </a:solidFill>
              </a:rPr>
              <a:t>"Clinical sociologists acknowledge that unending interventions can be iatrogenic and pathological."</a:t>
            </a:r>
          </a:p>
          <a:p>
            <a:pPr marL="0" indent="0">
              <a:buNone/>
            </a:pPr>
            <a:r>
              <a:rPr lang="en-US" b="1" dirty="0"/>
              <a:t>Understanding Iatrogenic Effects</a:t>
            </a:r>
          </a:p>
          <a:p>
            <a:r>
              <a:rPr lang="en-US" dirty="0"/>
              <a:t>Iatrogenic effects refer to negative consequences caused by an intervention.</a:t>
            </a:r>
          </a:p>
          <a:p>
            <a:r>
              <a:rPr lang="en-US" dirty="0"/>
              <a:t>Potential for interventions to create dependency or unintended social issues.</a:t>
            </a:r>
          </a:p>
          <a:p>
            <a:r>
              <a:rPr lang="en-US" dirty="0"/>
              <a:t>Importance of assessing long-term impacts and sustainability.</a:t>
            </a:r>
          </a:p>
          <a:p>
            <a:pPr marL="0" indent="0">
              <a:buNone/>
            </a:pPr>
            <a:r>
              <a:rPr lang="en-US" b="1" dirty="0"/>
              <a:t>Ethical Considerations</a:t>
            </a:r>
          </a:p>
          <a:p>
            <a:r>
              <a:rPr lang="en-US" dirty="0"/>
              <a:t>Balancing the need for intervention with potential harm.</a:t>
            </a:r>
          </a:p>
          <a:p>
            <a:r>
              <a:rPr lang="en-US" dirty="0"/>
              <a:t>Implementing ethical guidelines to minimize negative outcomes.</a:t>
            </a:r>
          </a:p>
          <a:p>
            <a:pPr marL="0" indent="0">
              <a:buNone/>
            </a:pPr>
            <a:r>
              <a:rPr lang="en-US" b="1" dirty="0"/>
              <a:t>Strategies for Effective Interventions</a:t>
            </a:r>
          </a:p>
          <a:p>
            <a:r>
              <a:rPr lang="en-US" dirty="0"/>
              <a:t>Developing clear goals and endpoints for interventions.</a:t>
            </a:r>
          </a:p>
          <a:p>
            <a:r>
              <a:rPr lang="en-US" dirty="0"/>
              <a:t>Ongoing monitoring and evaluation to identify and mitigate adverse effects.</a:t>
            </a:r>
            <a:endParaRPr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Future Directions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r>
              <a:rPr lang="en-US" i="1" dirty="0">
                <a:solidFill>
                  <a:srgbClr val="731842"/>
                </a:solidFill>
              </a:rPr>
              <a:t>"Christian sociologists have a role to play in the advancement of applied and clinical sociology."</a:t>
            </a:r>
          </a:p>
          <a:p>
            <a:pPr marL="0" indent="0">
              <a:buNone/>
            </a:pPr>
            <a:r>
              <a:rPr lang="en-US" b="1" dirty="0"/>
              <a:t>Emerging Trends in Sociology</a:t>
            </a:r>
          </a:p>
          <a:p>
            <a:r>
              <a:rPr lang="en-US" dirty="0"/>
              <a:t>Integration of technology and digital methodologies in sociological research.</a:t>
            </a:r>
          </a:p>
          <a:p>
            <a:r>
              <a:rPr lang="en-US" dirty="0"/>
              <a:t>Increased focus on global and multicultural perspectives.</a:t>
            </a:r>
          </a:p>
          <a:p>
            <a:pPr marL="0" indent="0">
              <a:buNone/>
            </a:pPr>
            <a:r>
              <a:rPr lang="en-US" b="1" dirty="0"/>
              <a:t>Christian Sociologists’ Contribution</a:t>
            </a:r>
          </a:p>
          <a:p>
            <a:r>
              <a:rPr lang="en-US" dirty="0"/>
              <a:t>Bringing unique ethical perspectives to contemporary sociological issues.</a:t>
            </a:r>
          </a:p>
          <a:p>
            <a:r>
              <a:rPr lang="en-US" dirty="0"/>
              <a:t>Influencing the discourse on social justice and human rights.</a:t>
            </a:r>
          </a:p>
          <a:p>
            <a:pPr marL="0" indent="0">
              <a:buNone/>
            </a:pPr>
            <a:r>
              <a:rPr lang="en-US" b="1" dirty="0"/>
              <a:t>Research and Academic Exploration</a:t>
            </a:r>
          </a:p>
          <a:p>
            <a:r>
              <a:rPr lang="en-US" dirty="0"/>
              <a:t>Opportunities for collaboration between sociologists, theologians, and other scholars.</a:t>
            </a:r>
          </a:p>
          <a:p>
            <a:r>
              <a:rPr lang="en-US" dirty="0"/>
              <a:t>Interdisciplinary approaches to address complex social problems.</a:t>
            </a:r>
          </a:p>
          <a:p>
            <a:pPr marL="0" indent="0">
              <a:buNone/>
            </a:pPr>
            <a:r>
              <a:rPr lang="en-US" b="1" dirty="0"/>
              <a:t>Influence on Policies and Social Programs</a:t>
            </a:r>
          </a:p>
          <a:p>
            <a:r>
              <a:rPr lang="en-US" dirty="0"/>
              <a:t>Potential impact on shaping policies and programs with Christian ethical principles.</a:t>
            </a:r>
          </a:p>
          <a:p>
            <a:r>
              <a:rPr lang="en-US" dirty="0"/>
              <a:t>Advocating for policies that reflect compassion, fairness, and community welfare.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771F05-A291-D033-7263-6E2B87EE48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Handbook of Sociology and Christianity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A8CB13-4457-0003-52F2-94605F5443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978" y="2332387"/>
            <a:ext cx="5953534" cy="3844575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Reichard, J. (2023). “Applied and Clinical Sociology” in </a:t>
            </a:r>
            <a:r>
              <a:rPr lang="en-US" i="1" dirty="0"/>
              <a:t>The Routledge International Handbook of Sociology and Christianity</a:t>
            </a:r>
            <a:r>
              <a:rPr lang="en-US" dirty="0"/>
              <a:t> (Dennis Hiebert, Ed.). Routledge.</a:t>
            </a:r>
          </a:p>
        </p:txBody>
      </p:sp>
      <p:pic>
        <p:nvPicPr>
          <p:cNvPr id="2050" name="Picture 2" descr="The Routledge International Handbook of Sociology and Christianity book cover">
            <a:extLst>
              <a:ext uri="{FF2B5EF4-FFF2-40B4-BE49-F238E27FC236}">
                <a16:creationId xmlns:a16="http://schemas.microsoft.com/office/drawing/2014/main" id="{1604C560-93CB-A5DE-B8EA-4E64DD298D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2062" y="2332387"/>
            <a:ext cx="1714500" cy="2438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F97EB06-21A9-87CE-82BA-729BC9778C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9424" y="3321698"/>
            <a:ext cx="3353019" cy="32777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2702521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BF3206-AEE8-8BE7-2F6C-2FA945E394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Certification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A47FF6-7157-B20C-4716-91A41477F2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977" y="2332387"/>
            <a:ext cx="6932875" cy="384457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Association for Applied and Clinical Sociology (AACS)</a:t>
            </a:r>
          </a:p>
          <a:p>
            <a:r>
              <a:rPr lang="en-US" b="1" dirty="0"/>
              <a:t>Certified Sociological Practitioner</a:t>
            </a:r>
            <a:br>
              <a:rPr lang="en-US" b="1" dirty="0"/>
            </a:br>
            <a:r>
              <a:rPr lang="en-US" b="1" dirty="0"/>
              <a:t>(Applied Sociology)</a:t>
            </a:r>
          </a:p>
          <a:p>
            <a:r>
              <a:rPr lang="en-US" b="1" dirty="0"/>
              <a:t>Certified Clinical Sociologist</a:t>
            </a:r>
            <a:br>
              <a:rPr lang="en-US" b="1" dirty="0"/>
            </a:br>
            <a:r>
              <a:rPr lang="en-US" b="1" dirty="0"/>
              <a:t>(Clinical Sociology)</a:t>
            </a:r>
          </a:p>
          <a:p>
            <a:r>
              <a:rPr lang="en-US" dirty="0"/>
              <a:t>Postgraduate degree in sociology-related field, clinical hours, and a portfolio are required for certification consideration</a:t>
            </a:r>
          </a:p>
        </p:txBody>
      </p:sp>
      <p:pic>
        <p:nvPicPr>
          <p:cNvPr id="5122" name="Picture 2" descr="Elizabethtown College wins consecutive client problem-solving competitions  | Etown News">
            <a:extLst>
              <a:ext uri="{FF2B5EF4-FFF2-40B4-BE49-F238E27FC236}">
                <a16:creationId xmlns:a16="http://schemas.microsoft.com/office/drawing/2014/main" id="{70DF75B0-17C0-6C6E-F0C5-467065E6E4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9135" y="2727765"/>
            <a:ext cx="4432960" cy="3053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437905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6DB36E-D151-D4C1-4590-631A54F30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Handbook of Clinical Sociology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53D09E-D1A0-C77A-1BFD-D360FBEE4A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978" y="2332387"/>
            <a:ext cx="7278108" cy="3844575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6146" name="Picture 2" descr="Amazon.com: Handbook of Clinical Sociology (Clinical Sociology: Research  and Practice): 9780306465123: Rebach, Howard M., Bruhn, John G.: Books">
            <a:extLst>
              <a:ext uri="{FF2B5EF4-FFF2-40B4-BE49-F238E27FC236}">
                <a16:creationId xmlns:a16="http://schemas.microsoft.com/office/drawing/2014/main" id="{CE998469-C413-7FF3-D3E9-32063D96CB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0416" y="2293287"/>
            <a:ext cx="2600655" cy="3922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312790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Conclusion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 sz="1400"/>
            </a:pPr>
            <a:r>
              <a:rPr lang="en-US" sz="2000" dirty="0"/>
              <a:t>Explored applied and clinical sociology, integrating Christian perspectives.</a:t>
            </a:r>
          </a:p>
          <a:p>
            <a:pPr>
              <a:defRPr sz="1400"/>
            </a:pPr>
            <a:r>
              <a:rPr lang="en-US" sz="2000" dirty="0"/>
              <a:t>Analyzed relevance of sociological theories, including W.I. Thomas' situationism, especially in religious contexts.</a:t>
            </a:r>
          </a:p>
          <a:p>
            <a:pPr>
              <a:defRPr sz="1400"/>
            </a:pPr>
            <a:r>
              <a:rPr lang="en-US" sz="2000" dirty="0"/>
              <a:t>Discussed Christian critiques and applications in sociological practice.</a:t>
            </a:r>
          </a:p>
          <a:p>
            <a:pPr>
              <a:defRPr sz="1400"/>
            </a:pPr>
            <a:r>
              <a:rPr lang="en-US" sz="2000" dirty="0"/>
              <a:t>Focused on real-world applications and the role of clinical sociology.</a:t>
            </a:r>
          </a:p>
          <a:p>
            <a:pPr>
              <a:defRPr sz="1400"/>
            </a:pPr>
            <a:r>
              <a:rPr lang="en-US" sz="2000" dirty="0"/>
              <a:t>Addressed ethical considerations and the integration of sociological methods and Christian beliefs.</a:t>
            </a:r>
          </a:p>
          <a:p>
            <a:pPr>
              <a:defRPr sz="1400"/>
            </a:pPr>
            <a:r>
              <a:rPr lang="en-US" sz="2000" dirty="0"/>
              <a:t>Identified future directions in research and practice.</a:t>
            </a:r>
          </a:p>
          <a:p>
            <a:pPr>
              <a:defRPr sz="1400"/>
            </a:pPr>
            <a:r>
              <a:rPr lang="en-US" sz="2000" dirty="0"/>
              <a:t>Emphasized the role of interdisciplinary collaboration and ethical practice.</a:t>
            </a:r>
          </a:p>
          <a:p>
            <a:pPr>
              <a:defRPr sz="1400"/>
            </a:pPr>
            <a:r>
              <a:rPr lang="en-US" sz="2000" dirty="0"/>
              <a:t>The intersection of sociology and Christianity can help advance the role of applied and clinical sociology in driving positive social change.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Applied Sociology?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978" y="2880360"/>
            <a:ext cx="10803466" cy="3296602"/>
          </a:xfrm>
        </p:spPr>
        <p:txBody>
          <a:bodyPr>
            <a:normAutofit/>
          </a:bodyPr>
          <a:lstStyle/>
          <a:p>
            <a:pPr marL="0" indent="0" algn="ctr">
              <a:buNone/>
              <a:defRPr sz="1400"/>
            </a:pPr>
            <a:r>
              <a:rPr lang="en-US" sz="3200" i="1" dirty="0">
                <a:solidFill>
                  <a:srgbClr val="731842"/>
                </a:solidFill>
              </a:rPr>
              <a:t>“…</a:t>
            </a:r>
            <a:r>
              <a:rPr sz="3200" i="1" dirty="0">
                <a:solidFill>
                  <a:srgbClr val="731842"/>
                </a:solidFill>
              </a:rPr>
              <a:t>the application of sociological research to assist with social </a:t>
            </a:r>
            <a:r>
              <a:rPr sz="3200" b="1" i="1" dirty="0">
                <a:solidFill>
                  <a:srgbClr val="731842"/>
                </a:solidFill>
              </a:rPr>
              <a:t>problem identification </a:t>
            </a:r>
            <a:r>
              <a:rPr sz="3200" i="1" dirty="0">
                <a:solidFill>
                  <a:srgbClr val="731842"/>
                </a:solidFill>
              </a:rPr>
              <a:t>and </a:t>
            </a:r>
            <a:r>
              <a:rPr sz="3200" b="1" i="1" dirty="0">
                <a:solidFill>
                  <a:srgbClr val="731842"/>
                </a:solidFill>
              </a:rPr>
              <a:t>diagnosis</a:t>
            </a:r>
            <a:r>
              <a:rPr sz="3200" i="1" dirty="0">
                <a:solidFill>
                  <a:srgbClr val="731842"/>
                </a:solidFill>
              </a:rPr>
              <a:t>.</a:t>
            </a:r>
            <a:r>
              <a:rPr lang="en-US" sz="3200" i="1" dirty="0">
                <a:solidFill>
                  <a:srgbClr val="731842"/>
                </a:solidFill>
              </a:rPr>
              <a:t>“</a:t>
            </a:r>
          </a:p>
          <a:p>
            <a:pPr marL="0" indent="0" algn="ctr">
              <a:buNone/>
              <a:defRPr sz="1400"/>
            </a:pPr>
            <a:endParaRPr lang="en-US" sz="3200" i="1" dirty="0">
              <a:solidFill>
                <a:srgbClr val="731842"/>
              </a:solidFill>
            </a:endParaRPr>
          </a:p>
          <a:p>
            <a:pPr marL="0" indent="0" algn="ctr">
              <a:buNone/>
              <a:defRPr sz="1400"/>
            </a:pPr>
            <a:r>
              <a:rPr lang="en-US" sz="3200" dirty="0">
                <a:solidFill>
                  <a:srgbClr val="731842"/>
                </a:solidFill>
              </a:rPr>
              <a:t>"Applied sociology uses sociological knowledge and research skills to gain empirically based knowledge to </a:t>
            </a:r>
            <a:r>
              <a:rPr lang="en-US" sz="3200" b="1" dirty="0">
                <a:solidFill>
                  <a:srgbClr val="731842"/>
                </a:solidFill>
              </a:rPr>
              <a:t>inform decision-makers</a:t>
            </a:r>
            <a:r>
              <a:rPr lang="en-US" sz="3200" dirty="0">
                <a:solidFill>
                  <a:srgbClr val="731842"/>
                </a:solidFill>
              </a:rPr>
              <a:t>, clients, and the </a:t>
            </a:r>
            <a:r>
              <a:rPr lang="en-US" sz="3200" b="1" dirty="0">
                <a:solidFill>
                  <a:srgbClr val="731842"/>
                </a:solidFill>
              </a:rPr>
              <a:t>general public about social problems</a:t>
            </a:r>
            <a:r>
              <a:rPr lang="en-US" sz="3200" dirty="0">
                <a:solidFill>
                  <a:srgbClr val="731842"/>
                </a:solidFill>
              </a:rPr>
              <a:t>.”</a:t>
            </a:r>
            <a:endParaRPr sz="3200" i="1" dirty="0">
              <a:solidFill>
                <a:srgbClr val="731842"/>
              </a:solidFill>
            </a:endParaRPr>
          </a:p>
          <a:p>
            <a:pPr>
              <a:defRPr sz="1400"/>
            </a:pPr>
            <a:endParaRPr lang="en-US" sz="3200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Clinical Sociology?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978" y="2880360"/>
            <a:ext cx="10803466" cy="3296602"/>
          </a:xfrm>
        </p:spPr>
        <p:txBody>
          <a:bodyPr>
            <a:normAutofit/>
          </a:bodyPr>
          <a:lstStyle/>
          <a:p>
            <a:pPr marL="0" indent="0" algn="ctr">
              <a:buNone/>
              <a:defRPr sz="1400"/>
            </a:pPr>
            <a:endParaRPr lang="en-US" sz="3200" dirty="0"/>
          </a:p>
          <a:p>
            <a:pPr marL="0" indent="0" algn="ctr">
              <a:buNone/>
              <a:defRPr sz="1400"/>
            </a:pPr>
            <a:r>
              <a:rPr lang="en-US" sz="4000" i="1" dirty="0">
                <a:solidFill>
                  <a:srgbClr val="731842"/>
                </a:solidFill>
              </a:rPr>
              <a:t>“Using sociological methods to design</a:t>
            </a:r>
            <a:r>
              <a:rPr lang="en-US" sz="4000" b="1" i="1" dirty="0">
                <a:solidFill>
                  <a:srgbClr val="731842"/>
                </a:solidFill>
              </a:rPr>
              <a:t> interventions</a:t>
            </a:r>
            <a:r>
              <a:rPr lang="en-US" sz="4000" i="1" dirty="0">
                <a:solidFill>
                  <a:srgbClr val="731842"/>
                </a:solidFill>
              </a:rPr>
              <a:t> that lead to </a:t>
            </a:r>
            <a:r>
              <a:rPr lang="en-US" sz="4000" b="1" i="1" dirty="0">
                <a:solidFill>
                  <a:srgbClr val="731842"/>
                </a:solidFill>
              </a:rPr>
              <a:t>social change</a:t>
            </a:r>
            <a:r>
              <a:rPr lang="en-US" sz="4000" i="1" dirty="0">
                <a:solidFill>
                  <a:srgbClr val="731842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177307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4428BB-3875-2DAD-93E6-466ED31FCD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978" y="1300868"/>
            <a:ext cx="10803466" cy="830351"/>
          </a:xfrm>
        </p:spPr>
        <p:txBody>
          <a:bodyPr/>
          <a:lstStyle/>
          <a:p>
            <a:r>
              <a:rPr lang="en-US" dirty="0"/>
              <a:t>Applied vs. Clinical Sociology</a:t>
            </a: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6235A40F-C92B-B795-4055-23D4DF8E28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698311"/>
              </p:ext>
            </p:extLst>
          </p:nvPr>
        </p:nvGraphicFramePr>
        <p:xfrm>
          <a:off x="630936" y="2286985"/>
          <a:ext cx="10058400" cy="4226150"/>
        </p:xfrm>
        <a:graphic>
          <a:graphicData uri="http://schemas.openxmlformats.org/drawingml/2006/table">
            <a:tbl>
              <a:tblPr/>
              <a:tblGrid>
                <a:gridCol w="1517904">
                  <a:extLst>
                    <a:ext uri="{9D8B030D-6E8A-4147-A177-3AD203B41FA5}">
                      <a16:colId xmlns:a16="http://schemas.microsoft.com/office/drawing/2014/main" val="35752700"/>
                    </a:ext>
                  </a:extLst>
                </a:gridCol>
                <a:gridCol w="3703320">
                  <a:extLst>
                    <a:ext uri="{9D8B030D-6E8A-4147-A177-3AD203B41FA5}">
                      <a16:colId xmlns:a16="http://schemas.microsoft.com/office/drawing/2014/main" val="3090969319"/>
                    </a:ext>
                  </a:extLst>
                </a:gridCol>
                <a:gridCol w="4837176">
                  <a:extLst>
                    <a:ext uri="{9D8B030D-6E8A-4147-A177-3AD203B41FA5}">
                      <a16:colId xmlns:a16="http://schemas.microsoft.com/office/drawing/2014/main" val="1870124566"/>
                    </a:ext>
                  </a:extLst>
                </a:gridCol>
              </a:tblGrid>
              <a:tr h="163614">
                <a:tc>
                  <a:txBody>
                    <a:bodyPr/>
                    <a:lstStyle/>
                    <a:p>
                      <a:pPr fontAlgn="b"/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</a:rPr>
                        <a:t>Criteria</a:t>
                      </a:r>
                    </a:p>
                  </a:txBody>
                  <a:tcPr marL="40903" marR="40903" marT="20452" marB="20452" anchor="b">
                    <a:lnL w="9525" cap="flat" cmpd="sng" algn="ctr">
                      <a:solidFill>
                        <a:srgbClr val="D9D9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14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</a:rPr>
                        <a:t>Applied Sociology</a:t>
                      </a:r>
                    </a:p>
                  </a:txBody>
                  <a:tcPr marL="40903" marR="40903" marT="20452" marB="20452" anchor="b">
                    <a:lnL w="9525" cap="flat" cmpd="sng" algn="ctr">
                      <a:solidFill>
                        <a:srgbClr val="D9D9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14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</a:rPr>
                        <a:t>Clinical Sociology</a:t>
                      </a:r>
                    </a:p>
                  </a:txBody>
                  <a:tcPr marL="40903" marR="40903" marT="20452" marB="20452" anchor="b">
                    <a:lnL w="9525" cap="flat" cmpd="sng" algn="ctr">
                      <a:solidFill>
                        <a:srgbClr val="D9D9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14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5452597"/>
                  </a:ext>
                </a:extLst>
              </a:tr>
              <a:tr h="654455">
                <a:tc>
                  <a:txBody>
                    <a:bodyPr/>
                    <a:lstStyle/>
                    <a:p>
                      <a:pPr fontAlgn="base"/>
                      <a:r>
                        <a:rPr lang="en-US" sz="1800" b="1" dirty="0">
                          <a:effectLst/>
                        </a:rPr>
                        <a:t>Focus</a:t>
                      </a:r>
                      <a:endParaRPr lang="en-US" sz="1800" dirty="0">
                        <a:effectLst/>
                      </a:endParaRPr>
                    </a:p>
                  </a:txBody>
                  <a:tcPr marL="40903" marR="40903" marT="20452" marB="20452" anchor="ctr">
                    <a:lnL w="9525" cap="flat" cmpd="sng" algn="ctr">
                      <a:solidFill>
                        <a:srgbClr val="D9D9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800" dirty="0">
                          <a:effectLst/>
                        </a:rPr>
                        <a:t>Applying sociological theory and methods to solve practical problems</a:t>
                      </a:r>
                    </a:p>
                  </a:txBody>
                  <a:tcPr marL="40903" marR="40903" marT="20452" marB="20452" anchor="ctr">
                    <a:lnL w="9525" cap="flat" cmpd="sng" algn="ctr">
                      <a:solidFill>
                        <a:srgbClr val="D9D9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800" dirty="0">
                          <a:effectLst/>
                        </a:rPr>
                        <a:t>Interventions and change in specific settings or communities</a:t>
                      </a:r>
                    </a:p>
                  </a:txBody>
                  <a:tcPr marL="40903" marR="40903" marT="20452" marB="20452" anchor="ctr">
                    <a:lnL w="9525" cap="flat" cmpd="sng" algn="ctr">
                      <a:solidFill>
                        <a:srgbClr val="D9D9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6920289"/>
                  </a:ext>
                </a:extLst>
              </a:tr>
              <a:tr h="777166">
                <a:tc>
                  <a:txBody>
                    <a:bodyPr/>
                    <a:lstStyle/>
                    <a:p>
                      <a:pPr fontAlgn="base"/>
                      <a:r>
                        <a:rPr lang="en-US" sz="1800" b="1" dirty="0">
                          <a:effectLst/>
                        </a:rPr>
                        <a:t>Main Goal</a:t>
                      </a:r>
                      <a:endParaRPr lang="en-US" sz="1800" dirty="0">
                        <a:effectLst/>
                      </a:endParaRPr>
                    </a:p>
                  </a:txBody>
                  <a:tcPr marL="40903" marR="40903" marT="20452" marB="20452" anchor="ctr">
                    <a:lnL w="9525" cap="flat" cmpd="sng" algn="ctr">
                      <a:solidFill>
                        <a:srgbClr val="D9D9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800" dirty="0">
                          <a:effectLst/>
                        </a:rPr>
                        <a:t>Informed decision-making, policy improvement, organizational development</a:t>
                      </a:r>
                    </a:p>
                  </a:txBody>
                  <a:tcPr marL="40903" marR="40903" marT="20452" marB="20452" anchor="ctr">
                    <a:lnL w="9525" cap="flat" cmpd="sng" algn="ctr">
                      <a:solidFill>
                        <a:srgbClr val="D9D9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800">
                          <a:effectLst/>
                        </a:rPr>
                        <a:t>Direct client service, community betterment, therapy and support</a:t>
                      </a:r>
                    </a:p>
                  </a:txBody>
                  <a:tcPr marL="40903" marR="40903" marT="20452" marB="20452" anchor="ctr">
                    <a:lnL w="9525" cap="flat" cmpd="sng" algn="ctr">
                      <a:solidFill>
                        <a:srgbClr val="D9D9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04526651"/>
                  </a:ext>
                </a:extLst>
              </a:tr>
              <a:tr h="531745">
                <a:tc>
                  <a:txBody>
                    <a:bodyPr/>
                    <a:lstStyle/>
                    <a:p>
                      <a:pPr fontAlgn="base"/>
                      <a:r>
                        <a:rPr lang="en-US" sz="1800" b="1" dirty="0">
                          <a:effectLst/>
                        </a:rPr>
                        <a:t>Approach</a:t>
                      </a:r>
                      <a:endParaRPr lang="en-US" sz="1800" dirty="0">
                        <a:effectLst/>
                      </a:endParaRPr>
                    </a:p>
                  </a:txBody>
                  <a:tcPr marL="40903" marR="40903" marT="20452" marB="20452" anchor="ctr">
                    <a:lnL w="9525" cap="flat" cmpd="sng" algn="ctr">
                      <a:solidFill>
                        <a:srgbClr val="D9D9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800" dirty="0">
                          <a:effectLst/>
                        </a:rPr>
                        <a:t>Research-oriented, providing data-driven perspectives</a:t>
                      </a:r>
                    </a:p>
                  </a:txBody>
                  <a:tcPr marL="40903" marR="40903" marT="20452" marB="20452" anchor="ctr">
                    <a:lnL w="9525" cap="flat" cmpd="sng" algn="ctr">
                      <a:solidFill>
                        <a:srgbClr val="D9D9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800" dirty="0">
                          <a:effectLst/>
                        </a:rPr>
                        <a:t>Hands-on, personalized, often therapeutic interventions</a:t>
                      </a:r>
                    </a:p>
                  </a:txBody>
                  <a:tcPr marL="40903" marR="40903" marT="20452" marB="20452" anchor="ctr">
                    <a:lnL w="9525" cap="flat" cmpd="sng" algn="ctr">
                      <a:solidFill>
                        <a:srgbClr val="D9D9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49451113"/>
                  </a:ext>
                </a:extLst>
              </a:tr>
              <a:tr h="531745">
                <a:tc>
                  <a:txBody>
                    <a:bodyPr/>
                    <a:lstStyle/>
                    <a:p>
                      <a:pPr fontAlgn="base"/>
                      <a:r>
                        <a:rPr lang="en-US" sz="1800" b="1" dirty="0">
                          <a:effectLst/>
                        </a:rPr>
                        <a:t>Methodology</a:t>
                      </a:r>
                      <a:endParaRPr lang="en-US" sz="1800" dirty="0">
                        <a:effectLst/>
                      </a:endParaRPr>
                    </a:p>
                  </a:txBody>
                  <a:tcPr marL="40903" marR="40903" marT="20452" marB="20452" anchor="ctr">
                    <a:lnL w="9525" cap="flat" cmpd="sng" algn="ctr">
                      <a:solidFill>
                        <a:srgbClr val="D9D9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800" dirty="0">
                          <a:effectLst/>
                        </a:rPr>
                        <a:t>Surveys, data analysis, consulting</a:t>
                      </a:r>
                    </a:p>
                  </a:txBody>
                  <a:tcPr marL="40903" marR="40903" marT="20452" marB="20452" anchor="ctr">
                    <a:lnL w="9525" cap="flat" cmpd="sng" algn="ctr">
                      <a:solidFill>
                        <a:srgbClr val="D9D9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800" dirty="0">
                          <a:effectLst/>
                        </a:rPr>
                        <a:t>Counseling, program development, direct engagement with groups</a:t>
                      </a:r>
                    </a:p>
                  </a:txBody>
                  <a:tcPr marL="40903" marR="40903" marT="20452" marB="20452" anchor="ctr">
                    <a:lnL w="9525" cap="flat" cmpd="sng" algn="ctr">
                      <a:solidFill>
                        <a:srgbClr val="D9D9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75370236"/>
                  </a:ext>
                </a:extLst>
              </a:tr>
              <a:tr h="531745">
                <a:tc>
                  <a:txBody>
                    <a:bodyPr/>
                    <a:lstStyle/>
                    <a:p>
                      <a:pPr fontAlgn="base"/>
                      <a:r>
                        <a:rPr lang="en-US" sz="1800" b="1" dirty="0">
                          <a:effectLst/>
                        </a:rPr>
                        <a:t>Application Areas</a:t>
                      </a:r>
                      <a:endParaRPr lang="en-US" sz="1800" dirty="0">
                        <a:effectLst/>
                      </a:endParaRPr>
                    </a:p>
                  </a:txBody>
                  <a:tcPr marL="40903" marR="40903" marT="20452" marB="20452" anchor="ctr">
                    <a:lnL w="9525" cap="flat" cmpd="sng" algn="ctr">
                      <a:solidFill>
                        <a:srgbClr val="D9D9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800" dirty="0">
                          <a:effectLst/>
                        </a:rPr>
                        <a:t>Public policy, corporate sectors, non-profits</a:t>
                      </a:r>
                    </a:p>
                  </a:txBody>
                  <a:tcPr marL="40903" marR="40903" marT="20452" marB="20452" anchor="ctr">
                    <a:lnL w="9525" cap="flat" cmpd="sng" algn="ctr">
                      <a:solidFill>
                        <a:srgbClr val="D9D9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800" dirty="0">
                          <a:effectLst/>
                        </a:rPr>
                        <a:t>Healthcare, family services, community development</a:t>
                      </a:r>
                    </a:p>
                  </a:txBody>
                  <a:tcPr marL="40903" marR="40903" marT="20452" marB="20452" anchor="ctr">
                    <a:lnL w="9525" cap="flat" cmpd="sng" algn="ctr">
                      <a:solidFill>
                        <a:srgbClr val="D9D9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34923040"/>
                  </a:ext>
                </a:extLst>
              </a:tr>
              <a:tr h="654455">
                <a:tc>
                  <a:txBody>
                    <a:bodyPr/>
                    <a:lstStyle/>
                    <a:p>
                      <a:pPr fontAlgn="base"/>
                      <a:r>
                        <a:rPr lang="en-US" sz="1800" b="1" dirty="0">
                          <a:effectLst/>
                        </a:rPr>
                        <a:t>Outcome</a:t>
                      </a:r>
                      <a:endParaRPr lang="en-US" sz="1800" dirty="0">
                        <a:effectLst/>
                      </a:endParaRPr>
                    </a:p>
                  </a:txBody>
                  <a:tcPr marL="40903" marR="40903" marT="20452" marB="20452" anchor="ctr">
                    <a:lnL w="9525" cap="flat" cmpd="sng" algn="ctr">
                      <a:solidFill>
                        <a:srgbClr val="D9D9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800" dirty="0">
                          <a:effectLst/>
                        </a:rPr>
                        <a:t>Policy design, organizational change, societal improvements</a:t>
                      </a:r>
                    </a:p>
                  </a:txBody>
                  <a:tcPr marL="40903" marR="40903" marT="20452" marB="20452" anchor="ctr">
                    <a:lnL w="9525" cap="flat" cmpd="sng" algn="ctr">
                      <a:solidFill>
                        <a:srgbClr val="D9D9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800" dirty="0">
                          <a:effectLst/>
                        </a:rPr>
                        <a:t>Social change, individual and community healing, improved quality of life</a:t>
                      </a:r>
                    </a:p>
                  </a:txBody>
                  <a:tcPr marL="40903" marR="40903" marT="20452" marB="20452" anchor="ctr">
                    <a:lnL w="9525" cap="flat" cmpd="sng" algn="ctr">
                      <a:solidFill>
                        <a:srgbClr val="D9D9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169741"/>
                  </a:ext>
                </a:extLst>
              </a:tr>
            </a:tbl>
          </a:graphicData>
        </a:graphic>
      </p:graphicFrame>
      <p:sp>
        <p:nvSpPr>
          <p:cNvPr id="13" name="Rectangle 4">
            <a:extLst>
              <a:ext uri="{FF2B5EF4-FFF2-40B4-BE49-F238E27FC236}">
                <a16:creationId xmlns:a16="http://schemas.microsoft.com/office/drawing/2014/main" id="{840C887D-6664-0387-E424-37B8B75D72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24375" y="233203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1949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Historical 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978" y="2332387"/>
            <a:ext cx="7306846" cy="3844575"/>
          </a:xfrm>
        </p:spPr>
        <p:txBody>
          <a:bodyPr>
            <a:noAutofit/>
          </a:bodyPr>
          <a:lstStyle/>
          <a:p>
            <a:pPr>
              <a:defRPr sz="1400"/>
            </a:pPr>
            <a:r>
              <a:rPr lang="en-US" sz="2200" dirty="0"/>
              <a:t>Emergence in the late 19th century</a:t>
            </a:r>
          </a:p>
          <a:p>
            <a:pPr>
              <a:defRPr sz="1400"/>
            </a:pPr>
            <a:r>
              <a:rPr lang="en-US" sz="2200" dirty="0"/>
              <a:t>Early focus on societal issues and reform</a:t>
            </a:r>
          </a:p>
          <a:p>
            <a:pPr marL="0" indent="0">
              <a:buNone/>
              <a:defRPr sz="1400"/>
            </a:pPr>
            <a:r>
              <a:rPr lang="en-US" sz="2200" b="1" dirty="0"/>
              <a:t>Key Pioneers</a:t>
            </a:r>
          </a:p>
          <a:p>
            <a:pPr>
              <a:defRPr sz="1400"/>
            </a:pPr>
            <a:r>
              <a:rPr lang="en-US" sz="2200" b="1" dirty="0"/>
              <a:t>Lester Frank Ward </a:t>
            </a:r>
            <a:r>
              <a:rPr lang="en-US" sz="2200" dirty="0"/>
              <a:t>- Promoted applied sociology for social reform</a:t>
            </a:r>
          </a:p>
          <a:p>
            <a:pPr>
              <a:defRPr sz="1400"/>
            </a:pPr>
            <a:r>
              <a:rPr lang="en-US" sz="2200" b="1" dirty="0"/>
              <a:t>Emile Durkheim </a:t>
            </a:r>
            <a:r>
              <a:rPr lang="en-US" sz="2200" dirty="0"/>
              <a:t>- Emphasized the importance of social facts</a:t>
            </a:r>
          </a:p>
          <a:p>
            <a:pPr marL="0" indent="0">
              <a:buNone/>
              <a:defRPr sz="1400"/>
            </a:pPr>
            <a:r>
              <a:rPr lang="en-US" sz="2200" b="1" dirty="0"/>
              <a:t>Christian Influences</a:t>
            </a:r>
          </a:p>
          <a:p>
            <a:pPr>
              <a:defRPr sz="1400"/>
            </a:pPr>
            <a:r>
              <a:rPr lang="en-US" sz="2200" dirty="0"/>
              <a:t>Early Christian sociologists contributed to ethical discussions</a:t>
            </a:r>
          </a:p>
          <a:p>
            <a:pPr>
              <a:defRPr sz="1400"/>
            </a:pPr>
            <a:r>
              <a:rPr lang="en-US" sz="2200" dirty="0"/>
              <a:t>Integration of Christian morality in early sociological thought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9784F2-5183-6B9F-3457-547FCB777D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Historical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CFBA65-2760-DDC3-E229-0296F99228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  <a:defRPr sz="1400"/>
            </a:pPr>
            <a:r>
              <a:rPr lang="en-US" sz="3200" b="1" dirty="0"/>
              <a:t>Development Through the 20th Century</a:t>
            </a:r>
          </a:p>
          <a:p>
            <a:pPr>
              <a:defRPr sz="1400"/>
            </a:pPr>
            <a:r>
              <a:rPr lang="en-US" sz="3200" dirty="0"/>
              <a:t>Shift towards empirical research methods</a:t>
            </a:r>
          </a:p>
          <a:p>
            <a:pPr>
              <a:defRPr sz="1400"/>
            </a:pPr>
            <a:r>
              <a:rPr lang="en-US" sz="3200" dirty="0"/>
              <a:t>Growing acceptance in academic and practical fields</a:t>
            </a:r>
          </a:p>
          <a:p>
            <a:pPr marL="0" indent="0">
              <a:buNone/>
              <a:defRPr sz="1400"/>
            </a:pPr>
            <a:r>
              <a:rPr lang="en-US" sz="3200" b="1" dirty="0"/>
              <a:t>Contemporary Relevance</a:t>
            </a:r>
          </a:p>
          <a:p>
            <a:pPr>
              <a:defRPr sz="1400"/>
            </a:pPr>
            <a:r>
              <a:rPr lang="en-US" sz="3200" dirty="0"/>
              <a:t>Revival of interest in applying sociology to real-world problems</a:t>
            </a:r>
          </a:p>
          <a:p>
            <a:pPr>
              <a:defRPr sz="1400"/>
            </a:pPr>
            <a:r>
              <a:rPr lang="en-US" sz="3200" dirty="0"/>
              <a:t>Influence on modern social policies and programs</a:t>
            </a:r>
          </a:p>
        </p:txBody>
      </p:sp>
    </p:spTree>
    <p:extLst>
      <p:ext uri="{BB962C8B-B14F-4D97-AF65-F5344CB8AC3E}">
        <p14:creationId xmlns:p14="http://schemas.microsoft.com/office/powerpoint/2010/main" val="3111360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Defining Applied and Clinical Sociology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 sz="1400"/>
            </a:pPr>
            <a:r>
              <a:rPr sz="3200" b="1" dirty="0"/>
              <a:t>Applied Sociology</a:t>
            </a:r>
          </a:p>
          <a:p>
            <a:pPr lvl="1">
              <a:defRPr sz="1400"/>
            </a:pPr>
            <a:r>
              <a:rPr lang="en-US" sz="3200" dirty="0"/>
              <a:t>Empirical knowledge to inform decision-making</a:t>
            </a:r>
            <a:endParaRPr sz="3200" dirty="0"/>
          </a:p>
          <a:p>
            <a:pPr>
              <a:defRPr sz="1400"/>
            </a:pPr>
            <a:r>
              <a:rPr sz="3200" b="1" dirty="0"/>
              <a:t>Clinical Sociology</a:t>
            </a:r>
          </a:p>
          <a:p>
            <a:pPr lvl="1">
              <a:defRPr sz="1400"/>
            </a:pPr>
            <a:r>
              <a:rPr sz="3200" dirty="0"/>
              <a:t>Focused on intervention and change</a:t>
            </a:r>
          </a:p>
          <a:p>
            <a:pPr marL="0" indent="0">
              <a:buNone/>
              <a:defRPr sz="1400"/>
            </a:pPr>
            <a:r>
              <a:rPr lang="en-US" sz="3200" dirty="0">
                <a:solidFill>
                  <a:srgbClr val="731842"/>
                </a:solidFill>
              </a:rPr>
              <a:t>"</a:t>
            </a:r>
            <a:r>
              <a:rPr sz="3200" dirty="0">
                <a:solidFill>
                  <a:srgbClr val="731842"/>
                </a:solidFill>
              </a:rPr>
              <a:t>The key to succinctly defining clinical sociology is the concept of </a:t>
            </a:r>
            <a:r>
              <a:rPr sz="3200" i="1" dirty="0">
                <a:solidFill>
                  <a:srgbClr val="731842"/>
                </a:solidFill>
              </a:rPr>
              <a:t>intervention</a:t>
            </a:r>
            <a:r>
              <a:rPr sz="3200" dirty="0">
                <a:solidFill>
                  <a:srgbClr val="731842"/>
                </a:solidFill>
              </a:rPr>
              <a:t> – that is, the act of facilitating social change.</a:t>
            </a:r>
            <a:r>
              <a:rPr lang="en-US" sz="3200" dirty="0">
                <a:solidFill>
                  <a:srgbClr val="731842"/>
                </a:solidFill>
              </a:rPr>
              <a:t>"</a:t>
            </a:r>
            <a:endParaRPr sz="3200" dirty="0">
              <a:solidFill>
                <a:srgbClr val="731842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rtificial Intelligence Ethics Sociological Perspectives.pptx" id="{AE0DD051-311D-4471-988C-BC5EA32B2DBE}" vid="{E472FF35-6E55-439D-BE70-92A1143962C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OGS Powerpoint Template</Template>
  <TotalTime>2773</TotalTime>
  <Words>1808</Words>
  <Application>Microsoft Office PowerPoint</Application>
  <PresentationFormat>Widescreen</PresentationFormat>
  <Paragraphs>224</Paragraphs>
  <Slides>32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7" baseType="lpstr">
      <vt:lpstr>Arial</vt:lpstr>
      <vt:lpstr>Calibri</vt:lpstr>
      <vt:lpstr>Calibri Light</vt:lpstr>
      <vt:lpstr>Söhne</vt:lpstr>
      <vt:lpstr>Office Theme</vt:lpstr>
      <vt:lpstr>Applied and Clinical Sociology</vt:lpstr>
      <vt:lpstr>Essential Elements</vt:lpstr>
      <vt:lpstr>Handbook of Sociology and Christianity</vt:lpstr>
      <vt:lpstr>What is Applied Sociology?</vt:lpstr>
      <vt:lpstr>What is Clinical Sociology?</vt:lpstr>
      <vt:lpstr>Applied vs. Clinical Sociology</vt:lpstr>
      <vt:lpstr>Historical Overview</vt:lpstr>
      <vt:lpstr>Historical Overview</vt:lpstr>
      <vt:lpstr>Defining Applied and Clinical Sociology</vt:lpstr>
      <vt:lpstr>Sociological Intervention Concept</vt:lpstr>
      <vt:lpstr>Structural Functionalism</vt:lpstr>
      <vt:lpstr>Conflict/Critical Theory</vt:lpstr>
      <vt:lpstr>Symbolic Interactionism</vt:lpstr>
      <vt:lpstr>Social Construcitonism</vt:lpstr>
      <vt:lpstr>Sociological Theories and AI</vt:lpstr>
      <vt:lpstr>The “Is” vs. the “Ought” in Sociology</vt:lpstr>
      <vt:lpstr>Social Situationism</vt:lpstr>
      <vt:lpstr>PowerPoint Presentation</vt:lpstr>
      <vt:lpstr>Consequentialist vs Non-Consequentialist Ethics</vt:lpstr>
      <vt:lpstr>Example: Youth Delinquency</vt:lpstr>
      <vt:lpstr>Situationism in Religious Communities</vt:lpstr>
      <vt:lpstr>Christian Critique of Applied and Clinical Sociology</vt:lpstr>
      <vt:lpstr>Christian Critique of Applied and Clinical Sociology</vt:lpstr>
      <vt:lpstr>Christian Critique of Applied and Clinical Sociology</vt:lpstr>
      <vt:lpstr>Example: Christian Community Development Organizations</vt:lpstr>
      <vt:lpstr>Example: Christian Community Development Organizations</vt:lpstr>
      <vt:lpstr>Transcending Political Persuasions in Sociology</vt:lpstr>
      <vt:lpstr>Challenges and Considerations</vt:lpstr>
      <vt:lpstr>Future Directions</vt:lpstr>
      <vt:lpstr>Certification</vt:lpstr>
      <vt:lpstr>Handbook of Clinical Sociology</vt:lpstr>
      <vt:lpstr>Conclusion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Slide</dc:title>
  <dc:subject/>
  <dc:creator>Joshua Reichard</dc:creator>
  <cp:keywords/>
  <dc:description>generated using python-pptx</dc:description>
  <cp:lastModifiedBy>Joshua Reichard</cp:lastModifiedBy>
  <cp:revision>11</cp:revision>
  <dcterms:created xsi:type="dcterms:W3CDTF">2013-01-27T09:14:16Z</dcterms:created>
  <dcterms:modified xsi:type="dcterms:W3CDTF">2024-08-17T16:33:15Z</dcterms:modified>
  <cp:category/>
</cp:coreProperties>
</file>