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9" r:id="rId2"/>
    <p:sldId id="277" r:id="rId3"/>
    <p:sldId id="280" r:id="rId4"/>
    <p:sldId id="278" r:id="rId5"/>
    <p:sldId id="279" r:id="rId6"/>
    <p:sldId id="268" r:id="rId7"/>
    <p:sldId id="270" r:id="rId8"/>
    <p:sldId id="271" r:id="rId9"/>
    <p:sldId id="273" r:id="rId10"/>
    <p:sldId id="274" r:id="rId11"/>
    <p:sldId id="272"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68" autoAdjust="0"/>
    <p:restoredTop sz="94660"/>
  </p:normalViewPr>
  <p:slideViewPr>
    <p:cSldViewPr snapToGrid="0">
      <p:cViewPr varScale="1">
        <p:scale>
          <a:sx n="81" d="100"/>
          <a:sy n="81" d="100"/>
        </p:scale>
        <p:origin x="184"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E0E21-BA6A-4939-9E3A-D591D04EA0F1}" type="datetimeFigureOut">
              <a:rPr lang="en-US" smtClean="0"/>
              <a:t>9/26/24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3436F-4D74-4271-971B-3BA10229C24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744D16D-5641-46CF-A085-2A6A7CB7A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BB603C-28BE-46D6-BC6D-D9E67A02434B}" type="datetimeFigureOut">
              <a:rPr lang="en-US" smtClean="0"/>
              <a:t>9/26/24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E64A3-630C-4127-BA1C-30538735F2C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B603C-28BE-46D6-BC6D-D9E67A02434B}" type="datetimeFigureOut">
              <a:rPr lang="en-US" smtClean="0"/>
              <a:t>9/26/24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E64A3-630C-4127-BA1C-30538735F2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B603C-28BE-46D6-BC6D-D9E67A02434B}" type="datetimeFigureOut">
              <a:rPr lang="en-US" smtClean="0"/>
              <a:t>9/26/24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E64A3-630C-4127-BA1C-30538735F2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B603C-28BE-46D6-BC6D-D9E67A02434B}" type="datetimeFigureOut">
              <a:rPr lang="en-US" smtClean="0"/>
              <a:t>9/26/24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E64A3-630C-4127-BA1C-30538735F2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BB603C-28BE-46D6-BC6D-D9E67A02434B}" type="datetimeFigureOut">
              <a:rPr lang="en-US" smtClean="0"/>
              <a:t>9/26/24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E64A3-630C-4127-BA1C-30538735F2C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BB603C-28BE-46D6-BC6D-D9E67A02434B}" type="datetimeFigureOut">
              <a:rPr lang="en-US" smtClean="0"/>
              <a:t>9/26/24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E64A3-630C-4127-BA1C-30538735F2C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BB603C-28BE-46D6-BC6D-D9E67A02434B}" type="datetimeFigureOut">
              <a:rPr lang="en-US" smtClean="0"/>
              <a:t>9/26/24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E64A3-630C-4127-BA1C-30538735F2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BB603C-28BE-46D6-BC6D-D9E67A02434B}" type="datetimeFigureOut">
              <a:rPr lang="en-US" smtClean="0"/>
              <a:t>9/26/24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E64A3-630C-4127-BA1C-30538735F2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B603C-28BE-46D6-BC6D-D9E67A02434B}" type="datetimeFigureOut">
              <a:rPr lang="en-US" smtClean="0"/>
              <a:t>9/26/24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E64A3-630C-4127-BA1C-30538735F2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BB603C-28BE-46D6-BC6D-D9E67A02434B}" type="datetimeFigureOut">
              <a:rPr lang="en-US" smtClean="0"/>
              <a:t>9/26/24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E64A3-630C-4127-BA1C-30538735F2C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BB603C-28BE-46D6-BC6D-D9E67A02434B}" type="datetimeFigureOut">
              <a:rPr lang="en-US" smtClean="0"/>
              <a:t>9/26/24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E64A3-630C-4127-BA1C-30538735F2C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428978" y="1502036"/>
            <a:ext cx="10803466" cy="8303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28978" y="2332387"/>
            <a:ext cx="10803466" cy="38445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B603C-28BE-46D6-BC6D-D9E67A02434B}" type="datetimeFigureOut">
              <a:rPr lang="en-US" smtClean="0"/>
              <a:t>9/26/24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E64A3-630C-4127-BA1C-30538735F2C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rgbClr val="00214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s://jamespedlar.files.wordpress.com/2010/03/christological-constellation.jpg?w=676"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8864" y="5184000"/>
            <a:ext cx="9714271" cy="1159625"/>
          </a:xfrm>
        </p:spPr>
        <p:txBody>
          <a:bodyPr>
            <a:normAutofit lnSpcReduction="10000"/>
          </a:bodyPr>
          <a:lstStyle/>
          <a:p>
            <a:r>
              <a:rPr lang="en-US" sz="3600" b="1" dirty="0"/>
              <a:t>Russ Bergeman</a:t>
            </a:r>
          </a:p>
          <a:p>
            <a:endParaRPr lang="en-US" sz="1100" b="1" dirty="0"/>
          </a:p>
          <a:p>
            <a:pPr algn="r"/>
            <a:r>
              <a:rPr lang="en-US" sz="1400" b="1" i="1" dirty="0"/>
              <a:t>Rev. 5/28/24</a:t>
            </a:r>
          </a:p>
          <a:p>
            <a:pPr algn="r"/>
            <a:endParaRPr lang="en-US" sz="1100" b="1" dirty="0"/>
          </a:p>
        </p:txBody>
      </p:sp>
      <p:sp>
        <p:nvSpPr>
          <p:cNvPr id="5" name="Title 4">
            <a:extLst>
              <a:ext uri="{FF2B5EF4-FFF2-40B4-BE49-F238E27FC236}">
                <a16:creationId xmlns:a16="http://schemas.microsoft.com/office/drawing/2014/main" id="{A606240B-07A4-D18A-AC9E-98EF8D4C3490}"/>
              </a:ext>
            </a:extLst>
          </p:cNvPr>
          <p:cNvSpPr>
            <a:spLocks noGrp="1"/>
          </p:cNvSpPr>
          <p:nvPr>
            <p:ph type="ctrTitle"/>
          </p:nvPr>
        </p:nvSpPr>
        <p:spPr>
          <a:xfrm>
            <a:off x="1524000" y="2585456"/>
            <a:ext cx="9144000" cy="1425524"/>
          </a:xfrm>
        </p:spPr>
        <p:txBody>
          <a:bodyPr>
            <a:normAutofit/>
          </a:bodyPr>
          <a:lstStyle/>
          <a:p>
            <a:r>
              <a:rPr lang="en-US" sz="4400" b="1" dirty="0">
                <a:effectLst/>
                <a:latin typeface="Arial" panose="020B0604020202020204" pitchFamily="34" charset="0"/>
                <a:ea typeface="Arial" panose="020B0604020202020204" pitchFamily="34" charset="0"/>
              </a:rPr>
              <a:t>Action</a:t>
            </a:r>
            <a:r>
              <a:rPr lang="en-US" sz="4400" b="1" spc="-65" dirty="0">
                <a:effectLst/>
                <a:latin typeface="Arial" panose="020B0604020202020204" pitchFamily="34" charset="0"/>
                <a:ea typeface="Arial" panose="020B0604020202020204" pitchFamily="34" charset="0"/>
              </a:rPr>
              <a:t> </a:t>
            </a:r>
            <a:r>
              <a:rPr lang="en-US" sz="4400" b="1" dirty="0">
                <a:effectLst/>
                <a:latin typeface="Arial" panose="020B0604020202020204" pitchFamily="34" charset="0"/>
                <a:ea typeface="Arial" panose="020B0604020202020204" pitchFamily="34" charset="0"/>
              </a:rPr>
              <a:t>Research Project</a:t>
            </a:r>
            <a:br>
              <a:rPr lang="en-US" sz="4400" b="1" dirty="0">
                <a:effectLst/>
                <a:latin typeface="Arial" panose="020B0604020202020204" pitchFamily="34" charset="0"/>
                <a:ea typeface="Arial" panose="020B0604020202020204" pitchFamily="34" charset="0"/>
              </a:rPr>
            </a:br>
            <a:r>
              <a:rPr lang="en-US" sz="4400" b="1" dirty="0">
                <a:effectLst/>
                <a:latin typeface="Arial" panose="020B0604020202020204" pitchFamily="34" charset="0"/>
                <a:ea typeface="Arial" panose="020B0604020202020204" pitchFamily="34" charset="0"/>
              </a:rPr>
              <a:t>SR 920-DSL Proposal</a:t>
            </a:r>
            <a:endParaRPr 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78" y="1275900"/>
            <a:ext cx="10803466" cy="830351"/>
          </a:xfrm>
        </p:spPr>
        <p:txBody>
          <a:bodyPr>
            <a:normAutofit/>
          </a:bodyPr>
          <a:lstStyle/>
          <a:p>
            <a:r>
              <a:rPr lang="en-US" dirty="0"/>
              <a:t>Ethical Considerations</a:t>
            </a:r>
          </a:p>
        </p:txBody>
      </p:sp>
      <p:sp>
        <p:nvSpPr>
          <p:cNvPr id="3" name="Content Placeholder 2"/>
          <p:cNvSpPr>
            <a:spLocks noGrp="1"/>
          </p:cNvSpPr>
          <p:nvPr>
            <p:ph idx="1"/>
          </p:nvPr>
        </p:nvSpPr>
        <p:spPr>
          <a:xfrm>
            <a:off x="429260" y="1936954"/>
            <a:ext cx="10803255" cy="4921045"/>
          </a:xfrm>
        </p:spPr>
        <p:txBody>
          <a:bodyPr>
            <a:normAutofit fontScale="55000" lnSpcReduction="20000"/>
          </a:bodyPr>
          <a:lstStyle/>
          <a:p>
            <a:r>
              <a:rPr lang="en-US" dirty="0"/>
              <a:t>Adherence to Professional Ethics	</a:t>
            </a:r>
          </a:p>
          <a:p>
            <a:pPr lvl="1"/>
            <a:r>
              <a:rPr lang="en-US" dirty="0"/>
              <a:t>Professional ethics will be followed and strictly adhered to.</a:t>
            </a:r>
          </a:p>
          <a:p>
            <a:r>
              <a:rPr lang="en-US" dirty="0"/>
              <a:t>Respect for Persons</a:t>
            </a:r>
          </a:p>
          <a:p>
            <a:pPr lvl="1"/>
            <a:r>
              <a:rPr lang="en-US" dirty="0"/>
              <a:t>A key element of the MMFC process is to provide a non-judgmental and loving environment for men to be truly authentic. </a:t>
            </a:r>
          </a:p>
          <a:p>
            <a:r>
              <a:rPr lang="en-US" dirty="0"/>
              <a:t>Confidentiality and Privacy</a:t>
            </a:r>
          </a:p>
          <a:p>
            <a:pPr lvl="1"/>
            <a:r>
              <a:rPr lang="en-US" dirty="0"/>
              <a:t>Privacy and confidentiality are not only important to ensure the academic rigor of this project, but it is also an imperative with respect to any association with MMFC. </a:t>
            </a:r>
          </a:p>
          <a:p>
            <a:r>
              <a:rPr lang="en-US" dirty="0"/>
              <a:t>Avoiding Harm</a:t>
            </a:r>
          </a:p>
          <a:p>
            <a:pPr lvl="1"/>
            <a:r>
              <a:rPr lang="en-US" dirty="0"/>
              <a:t>Any sense or indication that the intervention is causing more harm to a man, or a group will cause the intervention to be paused. </a:t>
            </a:r>
          </a:p>
          <a:p>
            <a:r>
              <a:rPr lang="en-US" dirty="0"/>
              <a:t>Cultural Sensitivity</a:t>
            </a:r>
          </a:p>
          <a:p>
            <a:pPr lvl="1"/>
            <a:r>
              <a:rPr lang="en-US" dirty="0"/>
              <a:t>Non anticipated</a:t>
            </a:r>
          </a:p>
          <a:p>
            <a:r>
              <a:rPr lang="en-US" dirty="0"/>
              <a:t>Addressing and Disclosing Bias</a:t>
            </a:r>
          </a:p>
          <a:p>
            <a:pPr lvl="1"/>
            <a:r>
              <a:rPr lang="en-US" dirty="0"/>
              <a:t>Practicing Catholic</a:t>
            </a:r>
          </a:p>
          <a:p>
            <a:pPr lvl="1"/>
            <a:r>
              <a:rPr lang="en-US" dirty="0"/>
              <a:t>Active member of MMFC</a:t>
            </a:r>
          </a:p>
          <a:p>
            <a:r>
              <a:rPr lang="en-US" dirty="0"/>
              <a:t>Transparency and Accountability</a:t>
            </a:r>
          </a:p>
          <a:p>
            <a:pPr lvl="1"/>
            <a:r>
              <a:rPr lang="en-US" dirty="0"/>
              <a:t>A field journal will be maintained throughout the intervention and post-intervention analysis. </a:t>
            </a:r>
          </a:p>
          <a:p>
            <a:pPr lvl="1"/>
            <a:r>
              <a:rPr lang="en-US" dirty="0"/>
              <a:t>A simple spreadsheet will track engagements, invitations, and acceptances. No names or any other demographic data will be collected.</a:t>
            </a:r>
          </a:p>
          <a:p>
            <a:r>
              <a:rPr lang="en-US" dirty="0"/>
              <a:t>Site Permissions</a:t>
            </a:r>
          </a:p>
          <a:p>
            <a:pPr lvl="1"/>
            <a:r>
              <a:rPr lang="en-US" dirty="0"/>
              <a:t>Each parish will require different levels of permission to address members of the faith community. </a:t>
            </a:r>
          </a:p>
          <a:p>
            <a:pPr lvl="1"/>
            <a:r>
              <a:rPr lang="en-US" dirty="0"/>
              <a:t>This research will comply with specific permission requirements of the individual parishes.</a:t>
            </a:r>
          </a:p>
          <a:p>
            <a:pPr lvl="1"/>
            <a:r>
              <a:rPr lang="en-US" dirty="0"/>
              <a:t>Researching will actively participate in the MMFC Phase 1 weekends to which men are invited.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78" y="1344724"/>
            <a:ext cx="10803466" cy="830351"/>
          </a:xfrm>
        </p:spPr>
        <p:txBody>
          <a:bodyPr/>
          <a:lstStyle/>
          <a:p>
            <a:r>
              <a:rPr lang="en-US" dirty="0"/>
              <a:t>Intervention</a:t>
            </a:r>
          </a:p>
        </p:txBody>
      </p:sp>
      <p:pic>
        <p:nvPicPr>
          <p:cNvPr id="6" name="Picture 5">
            <a:extLst>
              <a:ext uri="{FF2B5EF4-FFF2-40B4-BE49-F238E27FC236}">
                <a16:creationId xmlns:a16="http://schemas.microsoft.com/office/drawing/2014/main" id="{10FA3D01-1AC4-D980-26B1-1C91B3925937}"/>
              </a:ext>
            </a:extLst>
          </p:cNvPr>
          <p:cNvPicPr>
            <a:picLocks noChangeAspect="1"/>
          </p:cNvPicPr>
          <p:nvPr/>
        </p:nvPicPr>
        <p:blipFill rotWithShape="1">
          <a:blip r:embed="rId2">
            <a:extLst>
              <a:ext uri="{28A0092B-C50C-407E-A947-70E740481C1C}">
                <a14:useLocalDpi xmlns:a14="http://schemas.microsoft.com/office/drawing/2010/main" val="0"/>
              </a:ext>
            </a:extLst>
          </a:blip>
          <a:srcRect b="21868"/>
          <a:stretch/>
        </p:blipFill>
        <p:spPr bwMode="auto">
          <a:xfrm>
            <a:off x="3868744" y="2195842"/>
            <a:ext cx="3593362" cy="4623560"/>
          </a:xfrm>
          <a:prstGeom prst="rect">
            <a:avLst/>
          </a:prstGeom>
          <a:ln>
            <a:noFill/>
          </a:ln>
          <a:extLst>
            <a:ext uri="{53640926-AAD7-44D8-BBD7-CCE9431645EC}">
              <a14:shadowObscured xmlns:a14="http://schemas.microsoft.com/office/drawing/2010/main"/>
            </a:ext>
          </a:extLst>
        </p:spPr>
      </p:pic>
      <p:pic>
        <p:nvPicPr>
          <p:cNvPr id="7" name="Picture 6" descr="A poster of a church&#10;&#10;Description automatically generated with medium confidence">
            <a:extLst>
              <a:ext uri="{FF2B5EF4-FFF2-40B4-BE49-F238E27FC236}">
                <a16:creationId xmlns:a16="http://schemas.microsoft.com/office/drawing/2014/main" id="{88A377FB-3742-82E8-2548-16E68E0B4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082" y="2195842"/>
            <a:ext cx="3593362" cy="4662157"/>
          </a:xfrm>
          <a:prstGeom prst="rect">
            <a:avLst/>
          </a:prstGeom>
        </p:spPr>
      </p:pic>
      <p:pic>
        <p:nvPicPr>
          <p:cNvPr id="8" name="Picture 7" descr="A boat in the water&#10;&#10;Description automatically generated">
            <a:extLst>
              <a:ext uri="{FF2B5EF4-FFF2-40B4-BE49-F238E27FC236}">
                <a16:creationId xmlns:a16="http://schemas.microsoft.com/office/drawing/2014/main" id="{32A3DDC7-907E-4F71-DCD1-96180C9F8D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5842"/>
            <a:ext cx="3593362" cy="46579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and Analysis</a:t>
            </a:r>
          </a:p>
        </p:txBody>
      </p:sp>
      <p:sp>
        <p:nvSpPr>
          <p:cNvPr id="3" name="Content Placeholder 2"/>
          <p:cNvSpPr>
            <a:spLocks noGrp="1"/>
          </p:cNvSpPr>
          <p:nvPr>
            <p:ph idx="1"/>
          </p:nvPr>
        </p:nvSpPr>
        <p:spPr/>
        <p:txBody>
          <a:bodyPr>
            <a:normAutofit/>
          </a:bodyPr>
          <a:lstStyle/>
          <a:p>
            <a:r>
              <a:rPr lang="en-US" sz="2400" dirty="0"/>
              <a:t>Data will be collected for a period of 1-2 months (coinciding with the intervention).</a:t>
            </a:r>
          </a:p>
          <a:p>
            <a:r>
              <a:rPr lang="en-US" sz="2400" dirty="0"/>
              <a:t>Approximately 200 Catholics are expected to be encountered.</a:t>
            </a:r>
          </a:p>
          <a:p>
            <a:r>
              <a:rPr lang="en-US" sz="2400" dirty="0"/>
              <a:t>Results of pre and post intervention will be evaluated for patterns and themes by</a:t>
            </a:r>
            <a:r>
              <a:rPr lang="en-US" sz="2400" b="1" dirty="0"/>
              <a:t> </a:t>
            </a:r>
            <a:r>
              <a:rPr lang="en-US" sz="2400" dirty="0"/>
              <a:t>keeping a detailed Field Journal and a primitive count of encounters (introduction to MMFC and/or invitation to an MMFC weekend event).</a:t>
            </a:r>
          </a:p>
          <a:p>
            <a:r>
              <a:rPr lang="en-US" sz="2400" dirty="0"/>
              <a:t>The Chi-Squared Data Analysis tool will be used in addition to the Field Journal for the final analysis of the action related results.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Comments</a:t>
            </a:r>
          </a:p>
        </p:txBody>
      </p:sp>
      <p:sp>
        <p:nvSpPr>
          <p:cNvPr id="3" name="Content Placeholder 2"/>
          <p:cNvSpPr>
            <a:spLocks noGrp="1"/>
          </p:cNvSpPr>
          <p:nvPr>
            <p:ph idx="1"/>
          </p:nvPr>
        </p:nvSpPr>
        <p:spPr/>
        <p:txBody>
          <a:bodyPr>
            <a:normAutofit lnSpcReduction="10000"/>
          </a:bodyPr>
          <a:lstStyle/>
          <a:p>
            <a:r>
              <a:rPr lang="en-US" dirty="0"/>
              <a:t>I anticipate several outcomes of this project:</a:t>
            </a:r>
          </a:p>
          <a:p>
            <a:pPr lvl="1"/>
            <a:r>
              <a:rPr lang="en-US" dirty="0"/>
              <a:t>Increased participation of Catholic men in MMFC</a:t>
            </a:r>
          </a:p>
          <a:p>
            <a:pPr lvl="1"/>
            <a:r>
              <a:rPr lang="en-US" dirty="0"/>
              <a:t>Identification of the link between Social Capital and Von Balthasar’s framework.</a:t>
            </a:r>
          </a:p>
          <a:p>
            <a:pPr lvl="2"/>
            <a:r>
              <a:rPr lang="en-US" dirty="0"/>
              <a:t>Researcher observation of “tensions” that may exist with different personalities (archetypes) as men are introduced to MMFC</a:t>
            </a:r>
          </a:p>
          <a:p>
            <a:pPr lvl="2"/>
            <a:r>
              <a:rPr lang="en-US" dirty="0"/>
              <a:t>Observation of the potential impact of increased social capital in small communities as men of different parishes participate in MMFC</a:t>
            </a:r>
          </a:p>
          <a:p>
            <a:pPr lvl="2"/>
            <a:r>
              <a:rPr lang="en-US" dirty="0"/>
              <a:t>Observation of the impact of social capital within the FL MMFC group with the addition of Catholic men</a:t>
            </a:r>
          </a:p>
          <a:p>
            <a:pPr lvl="1"/>
            <a:r>
              <a:rPr lang="en-US" dirty="0"/>
              <a:t>Researcher learning about himself as he participates in a relatively formalized evangelization effort. This is a new endeavor for the researcher so there is going to be a learning curve that will be documented in the journal.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78" y="1266062"/>
            <a:ext cx="10803466" cy="830351"/>
          </a:xfrm>
        </p:spPr>
        <p:txBody>
          <a:bodyPr/>
          <a:lstStyle/>
          <a:p>
            <a:r>
              <a:rPr lang="en-US" dirty="0"/>
              <a:t>Introduction</a:t>
            </a:r>
          </a:p>
        </p:txBody>
      </p:sp>
      <p:sp>
        <p:nvSpPr>
          <p:cNvPr id="3" name="Content Placeholder 2"/>
          <p:cNvSpPr>
            <a:spLocks noGrp="1"/>
          </p:cNvSpPr>
          <p:nvPr>
            <p:ph idx="1"/>
          </p:nvPr>
        </p:nvSpPr>
        <p:spPr>
          <a:xfrm>
            <a:off x="428978" y="1995948"/>
            <a:ext cx="10803466" cy="4862052"/>
          </a:xfrm>
        </p:spPr>
        <p:txBody>
          <a:bodyPr>
            <a:normAutofit fontScale="92500" lnSpcReduction="20000"/>
          </a:bodyPr>
          <a:lstStyle/>
          <a:p>
            <a:r>
              <a:rPr lang="en-US" sz="2400" dirty="0"/>
              <a:t>Objectives and scope</a:t>
            </a:r>
          </a:p>
          <a:p>
            <a:pPr lvl="1"/>
            <a:r>
              <a:rPr lang="en-US" sz="1800" dirty="0"/>
              <a:t>Objective – Create stronger men by introducing the MMFC ministry to Catholic men in the Bradenton, FL area.</a:t>
            </a:r>
          </a:p>
          <a:p>
            <a:pPr lvl="2"/>
            <a:r>
              <a:rPr lang="en-US" sz="1600" dirty="0"/>
              <a:t>Introduce/Invite 600 men to a MMFC Phase 1 weekend.</a:t>
            </a:r>
          </a:p>
          <a:p>
            <a:pPr lvl="2"/>
            <a:r>
              <a:rPr lang="en-US" sz="1600" dirty="0"/>
              <a:t>Produce 20 new “missioners” to attend a Phase 1 MMFC weekend.</a:t>
            </a:r>
          </a:p>
          <a:p>
            <a:pPr lvl="1"/>
            <a:r>
              <a:rPr lang="en-US" sz="1800" dirty="0"/>
              <a:t>Scope:</a:t>
            </a:r>
          </a:p>
          <a:p>
            <a:pPr lvl="2"/>
            <a:r>
              <a:rPr lang="en-US" sz="1600" dirty="0"/>
              <a:t>Catholic Men</a:t>
            </a:r>
          </a:p>
          <a:p>
            <a:pPr lvl="2"/>
            <a:r>
              <a:rPr lang="en-US" sz="1600" dirty="0"/>
              <a:t>6 Parishes near Bradenton, FL</a:t>
            </a:r>
          </a:p>
          <a:p>
            <a:pPr lvl="2"/>
            <a:r>
              <a:rPr lang="en-US" sz="1600" dirty="0"/>
              <a:t>Inviting men to 4+ upcoming MMFC weekend events</a:t>
            </a:r>
          </a:p>
          <a:p>
            <a:r>
              <a:rPr lang="en-US" sz="2400" dirty="0"/>
              <a:t>Sociological Theory</a:t>
            </a:r>
          </a:p>
          <a:p>
            <a:pPr lvl="1"/>
            <a:r>
              <a:rPr lang="en-US" sz="1800" dirty="0"/>
              <a:t>Social Capital – The formal and/or informal norms and mores that create trust and cohesion within a social group. </a:t>
            </a:r>
          </a:p>
          <a:p>
            <a:pPr lvl="1"/>
            <a:r>
              <a:rPr lang="en-US" sz="1800" dirty="0"/>
              <a:t>Social Capital has been significantly studied and viewed as a way to measure the “success” of social groups.</a:t>
            </a:r>
          </a:p>
          <a:p>
            <a:pPr lvl="1"/>
            <a:r>
              <a:rPr lang="en-US" sz="1800" dirty="0"/>
              <a:t>Social Capital has a significant role for religion as a source and an outcome in group dynamics.</a:t>
            </a:r>
          </a:p>
          <a:p>
            <a:r>
              <a:rPr lang="en-US" sz="2400" dirty="0"/>
              <a:t>Why Social Capital?</a:t>
            </a:r>
          </a:p>
          <a:p>
            <a:pPr lvl="1"/>
            <a:r>
              <a:rPr lang="en-US" sz="1800" dirty="0"/>
              <a:t>MMFC </a:t>
            </a:r>
            <a:r>
              <a:rPr lang="en-US" sz="1800" i="1" dirty="0"/>
              <a:t>creates</a:t>
            </a:r>
            <a:r>
              <a:rPr lang="en-US" sz="1800" dirty="0"/>
              <a:t> Social Capital through its relational processes. Social Capital is an </a:t>
            </a:r>
            <a:r>
              <a:rPr lang="en-US" sz="1800" i="1" dirty="0"/>
              <a:t>outcome</a:t>
            </a:r>
            <a:r>
              <a:rPr lang="en-US" sz="1800" dirty="0"/>
              <a:t> of the MMFC ministry. </a:t>
            </a:r>
          </a:p>
          <a:p>
            <a:pPr lvl="1"/>
            <a:r>
              <a:rPr lang="en-US" sz="1800" dirty="0"/>
              <a:t>Social Capital can be used a lens to view the imbalance of faith practices in leadership in MMFC.</a:t>
            </a:r>
          </a:p>
          <a:p>
            <a:pPr lvl="2"/>
            <a:r>
              <a:rPr lang="en-US" sz="1600" dirty="0"/>
              <a:t>Based on relationships, trust, cohesion, etc.</a:t>
            </a:r>
          </a:p>
          <a:p>
            <a:pPr lvl="1"/>
            <a:r>
              <a:rPr lang="en-US" sz="1800" dirty="0"/>
              <a:t>Using the principles of Social Capital will assist in the intervention process.	</a:t>
            </a:r>
          </a:p>
          <a:p>
            <a:pPr lvl="2"/>
            <a:r>
              <a:rPr lang="en-US" sz="1600" dirty="0"/>
              <a:t>Bring social capital to the intervention process.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78" y="1266062"/>
            <a:ext cx="10803466" cy="830351"/>
          </a:xfrm>
        </p:spPr>
        <p:txBody>
          <a:bodyPr/>
          <a:lstStyle/>
          <a:p>
            <a:r>
              <a:rPr lang="en-US" dirty="0"/>
              <a:t>Introduction (Continued)</a:t>
            </a:r>
          </a:p>
        </p:txBody>
      </p:sp>
      <p:sp>
        <p:nvSpPr>
          <p:cNvPr id="3" name="Content Placeholder 2"/>
          <p:cNvSpPr>
            <a:spLocks noGrp="1"/>
          </p:cNvSpPr>
          <p:nvPr>
            <p:ph idx="1"/>
          </p:nvPr>
        </p:nvSpPr>
        <p:spPr>
          <a:xfrm>
            <a:off x="428978" y="1995948"/>
            <a:ext cx="10803466" cy="4862052"/>
          </a:xfrm>
        </p:spPr>
        <p:txBody>
          <a:bodyPr>
            <a:normAutofit/>
          </a:bodyPr>
          <a:lstStyle/>
          <a:p>
            <a:r>
              <a:rPr lang="en-US" sz="2000" dirty="0"/>
              <a:t>Sociological Theory</a:t>
            </a:r>
          </a:p>
          <a:p>
            <a:pPr lvl="1"/>
            <a:r>
              <a:rPr lang="en-US" sz="1600" kern="100" dirty="0">
                <a:effectLst/>
                <a:ea typeface="Times New Roman" panose="02020603050405020304" pitchFamily="18" charset="0"/>
              </a:rPr>
              <a:t>Theological work of Hans </a:t>
            </a:r>
            <a:r>
              <a:rPr lang="en-US" sz="1600" kern="100" dirty="0" err="1">
                <a:effectLst/>
                <a:ea typeface="Times New Roman" panose="02020603050405020304" pitchFamily="18" charset="0"/>
              </a:rPr>
              <a:t>Urs</a:t>
            </a:r>
            <a:r>
              <a:rPr lang="en-US" sz="1600" kern="100" dirty="0">
                <a:effectLst/>
                <a:ea typeface="Times New Roman" panose="02020603050405020304" pitchFamily="18" charset="0"/>
              </a:rPr>
              <a:t> Von Balthasar </a:t>
            </a:r>
          </a:p>
          <a:p>
            <a:pPr lvl="1"/>
            <a:r>
              <a:rPr lang="en-US" sz="1600" kern="100" dirty="0">
                <a:effectLst/>
                <a:ea typeface="Times New Roman" panose="02020603050405020304" pitchFamily="18" charset="0"/>
              </a:rPr>
              <a:t>Based on the idea that the Church is embodied in the world, and every community and every individual Christian life takes shape amid the tension and dynamism that exists between these poles. </a:t>
            </a:r>
          </a:p>
          <a:p>
            <a:pPr lvl="1"/>
            <a:r>
              <a:rPr lang="en-US" sz="1600" kern="100" dirty="0">
                <a:effectLst/>
                <a:ea typeface="Times New Roman" panose="02020603050405020304" pitchFamily="18" charset="0"/>
              </a:rPr>
              <a:t>An exploration of the tension between the hierarchical structure of the Church and the radical equality of all believers in Christ. </a:t>
            </a:r>
          </a:p>
          <a:p>
            <a:pPr lvl="1"/>
            <a:endParaRPr lang="en-US" sz="1800" kern="100" dirty="0">
              <a:effectLst/>
              <a:ea typeface="Times New Roman" panose="02020603050405020304" pitchFamily="18" charset="0"/>
            </a:endParaRPr>
          </a:p>
          <a:p>
            <a:endParaRPr lang="en-US" dirty="0"/>
          </a:p>
          <a:p>
            <a:endParaRPr lang="en-US" dirty="0"/>
          </a:p>
          <a:p>
            <a:r>
              <a:rPr lang="en-US" sz="2000" dirty="0"/>
              <a:t>Why Christological Constellation?</a:t>
            </a:r>
          </a:p>
          <a:p>
            <a:pPr lvl="1"/>
            <a:r>
              <a:rPr lang="en-US" sz="1600" dirty="0"/>
              <a:t>Christ-centered theory that recognizes the differences of believers and the gifts they bring to society.</a:t>
            </a:r>
          </a:p>
          <a:p>
            <a:pPr lvl="1"/>
            <a:r>
              <a:rPr lang="en-US" sz="1600" dirty="0"/>
              <a:t>Celebrates the “tension” between gifts (personalities, values, beliefs, etc.) that are present in communities of believers.</a:t>
            </a:r>
          </a:p>
          <a:p>
            <a:pPr lvl="1"/>
            <a:r>
              <a:rPr lang="en-US" sz="1600" dirty="0"/>
              <a:t>MMFC is interdenominational and therefore is inherently imbued with “tensions” that can be identified and celebrated as necessary for success.</a:t>
            </a:r>
          </a:p>
        </p:txBody>
      </p:sp>
      <p:sp>
        <p:nvSpPr>
          <p:cNvPr id="4" name="Rectangle 2">
            <a:extLst>
              <a:ext uri="{FF2B5EF4-FFF2-40B4-BE49-F238E27FC236}">
                <a16:creationId xmlns:a16="http://schemas.microsoft.com/office/drawing/2014/main" id="{3695B455-F949-DA0B-5950-61019D8446B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A cross with words on it&#10;&#10;Description automatically generated">
            <a:extLst>
              <a:ext uri="{FF2B5EF4-FFF2-40B4-BE49-F238E27FC236}">
                <a16:creationId xmlns:a16="http://schemas.microsoft.com/office/drawing/2014/main" id="{98CC19C6-6AEF-674A-F940-BBD4B58A61D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52217" y="3542388"/>
            <a:ext cx="2849748" cy="134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62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the Problem</a:t>
            </a:r>
          </a:p>
        </p:txBody>
      </p:sp>
      <p:sp>
        <p:nvSpPr>
          <p:cNvPr id="3" name="Content Placeholder 2"/>
          <p:cNvSpPr>
            <a:spLocks noGrp="1"/>
          </p:cNvSpPr>
          <p:nvPr>
            <p:ph idx="1"/>
          </p:nvPr>
        </p:nvSpPr>
        <p:spPr/>
        <p:txBody>
          <a:bodyPr>
            <a:normAutofit/>
          </a:bodyPr>
          <a:lstStyle/>
          <a:p>
            <a:r>
              <a:rPr lang="en-US" dirty="0"/>
              <a:t>The problem addressed in this project is that Marked Men For Christ (MMFC) in Florida is underrepresented by Roman Catholic participation. </a:t>
            </a:r>
          </a:p>
          <a:p>
            <a:r>
              <a:rPr lang="en-US" dirty="0"/>
              <a:t>MMFC</a:t>
            </a:r>
          </a:p>
          <a:p>
            <a:pPr lvl="1"/>
            <a:r>
              <a:rPr lang="en-US" dirty="0"/>
              <a:t>MMFC is an interdenominational ministry that invites participation from all Christian denominations and faith practices. </a:t>
            </a:r>
          </a:p>
          <a:p>
            <a:pPr lvl="1"/>
            <a:r>
              <a:rPr lang="en-US" kern="100" dirty="0">
                <a:ea typeface="Times New Roman" panose="02020603050405020304" pitchFamily="18" charset="0"/>
              </a:rPr>
              <a:t>MMFC is designed to be exclusively Christian, but inclusive of all Christian faith practices. </a:t>
            </a:r>
          </a:p>
          <a:p>
            <a:pPr lvl="1"/>
            <a:r>
              <a:rPr lang="en-US" kern="100" dirty="0">
                <a:ea typeface="Calibri" panose="020F0502020204030204" pitchFamily="34" charset="0"/>
              </a:rPr>
              <a:t>The problem addressed in this project is founded in a symbiotic relationship. In other words, MMFC needs Catholics and Catholics need MMFC.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of the Problem</a:t>
            </a:r>
          </a:p>
        </p:txBody>
      </p:sp>
      <p:sp>
        <p:nvSpPr>
          <p:cNvPr id="3" name="Content Placeholder 2"/>
          <p:cNvSpPr>
            <a:spLocks noGrp="1"/>
          </p:cNvSpPr>
          <p:nvPr>
            <p:ph idx="1"/>
          </p:nvPr>
        </p:nvSpPr>
        <p:spPr/>
        <p:txBody>
          <a:bodyPr>
            <a:normAutofit fontScale="62500" lnSpcReduction="20000"/>
          </a:bodyPr>
          <a:lstStyle/>
          <a:p>
            <a:pPr>
              <a:lnSpc>
                <a:spcPct val="110000"/>
              </a:lnSpc>
            </a:pPr>
            <a:r>
              <a:rPr lang="en-US" sz="3800" dirty="0"/>
              <a:t>Problem Overview</a:t>
            </a:r>
          </a:p>
          <a:p>
            <a:pPr lvl="1">
              <a:lnSpc>
                <a:spcPct val="110000"/>
              </a:lnSpc>
            </a:pPr>
            <a:r>
              <a:rPr lang="en-US" sz="3200" dirty="0"/>
              <a:t>Florida’s MMFC expansion is the largest in the ministry’s reach.</a:t>
            </a:r>
          </a:p>
          <a:p>
            <a:pPr lvl="1">
              <a:lnSpc>
                <a:spcPct val="110000"/>
              </a:lnSpc>
            </a:pPr>
            <a:r>
              <a:rPr lang="en-US" sz="3200" dirty="0"/>
              <a:t>The problem identified is that this ministry’s Florida arm is growing with men participating who are disproportionately non-Catholic  </a:t>
            </a:r>
          </a:p>
          <a:p>
            <a:pPr>
              <a:lnSpc>
                <a:spcPct val="110000"/>
              </a:lnSpc>
            </a:pPr>
            <a:r>
              <a:rPr lang="en-US" sz="3800" dirty="0"/>
              <a:t>Historical Context</a:t>
            </a:r>
          </a:p>
          <a:p>
            <a:pPr lvl="1">
              <a:lnSpc>
                <a:spcPct val="110000"/>
              </a:lnSpc>
            </a:pPr>
            <a:r>
              <a:rPr lang="en-US" sz="3200" dirty="0"/>
              <a:t>MMFC is led by the Holy Spirit. The Holy Spirit tends to work through word-of-mouth information passing. </a:t>
            </a:r>
          </a:p>
          <a:p>
            <a:pPr lvl="1">
              <a:lnSpc>
                <a:spcPct val="110000"/>
              </a:lnSpc>
            </a:pPr>
            <a:r>
              <a:rPr lang="en-US" sz="3200" dirty="0"/>
              <a:t>The cause of the disproportionate growth of non-Catholic men is, at least partially, because the leadership team in Florida is primarily of a Protestant/Non-Catholic faith practice. </a:t>
            </a:r>
          </a:p>
          <a:p>
            <a:pPr lvl="2">
              <a:lnSpc>
                <a:spcPct val="110000"/>
              </a:lnSpc>
            </a:pPr>
            <a:r>
              <a:rPr lang="en-US" sz="2900" dirty="0"/>
              <a:t>The base team that “planted” MMFC in Florida were non-Catholics. It would stand to reason that the word-of-mouth process would be predominately focused on the men met where they worship.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648" y="1306207"/>
            <a:ext cx="10803466" cy="830351"/>
          </a:xfrm>
        </p:spPr>
        <p:txBody>
          <a:bodyPr>
            <a:normAutofit/>
          </a:bodyPr>
          <a:lstStyle/>
          <a:p>
            <a:r>
              <a:rPr lang="en-US" dirty="0"/>
              <a:t>Purpose</a:t>
            </a:r>
            <a:endParaRPr lang="en-US" dirty="0">
              <a:latin typeface="Calibri" panose="020F0502020204030204" charset="0"/>
              <a:cs typeface="Calibri" panose="020F0502020204030204" charset="0"/>
            </a:endParaRPr>
          </a:p>
        </p:txBody>
      </p:sp>
      <p:sp>
        <p:nvSpPr>
          <p:cNvPr id="3" name="Content Placeholder 2"/>
          <p:cNvSpPr>
            <a:spLocks noGrp="1"/>
          </p:cNvSpPr>
          <p:nvPr>
            <p:ph idx="1"/>
          </p:nvPr>
        </p:nvSpPr>
        <p:spPr>
          <a:xfrm>
            <a:off x="235672" y="1977824"/>
            <a:ext cx="10803466" cy="3844575"/>
          </a:xfrm>
        </p:spPr>
        <p:txBody>
          <a:bodyPr/>
          <a:lstStyle/>
          <a:p>
            <a:pPr lvl="8"/>
            <a:endParaRPr lang="en-US" dirty="0"/>
          </a:p>
          <a:p>
            <a:r>
              <a:rPr lang="en-US" dirty="0">
                <a:latin typeface="Calibri" panose="020F0502020204030204" charset="0"/>
                <a:cs typeface="Calibri" panose="020F0502020204030204" charset="0"/>
              </a:rPr>
              <a:t>The purpose of this action research project is to address and influence the problem of the underrepresentation of Catholic men participating in the MMFC experience.</a:t>
            </a:r>
          </a:p>
          <a:p>
            <a:pPr lvl="1"/>
            <a:r>
              <a:rPr lang="en-US" dirty="0">
                <a:latin typeface="Calibri" panose="020F0502020204030204" charset="0"/>
                <a:cs typeface="Calibri" panose="020F0502020204030204" charset="0"/>
              </a:rPr>
              <a:t>Increase Social Capital among the Bradenton, FL Christian community.</a:t>
            </a:r>
          </a:p>
          <a:p>
            <a:pPr lvl="1"/>
            <a:r>
              <a:rPr lang="en-US" dirty="0">
                <a:latin typeface="Calibri" panose="020F0502020204030204" charset="0"/>
                <a:cs typeface="Calibri" panose="020F0502020204030204" charset="0"/>
              </a:rPr>
              <a:t>Recognize the gifts of a diverse set of Christians and how they can come together to discover the healing that can only occur by the power of Jesus Christ.</a:t>
            </a:r>
            <a:br>
              <a:rPr lang="en-US" dirty="0">
                <a:latin typeface="Calibri" panose="020F0502020204030204" charset="0"/>
                <a:cs typeface="Calibri" panose="020F0502020204030204" charset="0"/>
              </a:rPr>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Significance</a:t>
            </a:r>
          </a:p>
        </p:txBody>
      </p:sp>
      <p:sp>
        <p:nvSpPr>
          <p:cNvPr id="3" name="Content Placeholder 2"/>
          <p:cNvSpPr>
            <a:spLocks noGrp="1"/>
          </p:cNvSpPr>
          <p:nvPr>
            <p:ph idx="1"/>
          </p:nvPr>
        </p:nvSpPr>
        <p:spPr/>
        <p:txBody>
          <a:bodyPr>
            <a:normAutofit/>
          </a:bodyPr>
          <a:lstStyle/>
          <a:p>
            <a:r>
              <a:rPr lang="en-US" dirty="0"/>
              <a:t>The problem is significant for two reasons:</a:t>
            </a:r>
          </a:p>
          <a:p>
            <a:pPr lvl="1"/>
            <a:r>
              <a:rPr lang="en-US" dirty="0"/>
              <a:t>There is an underrepresentation of Catholic men in the participation (missioners and staff/leadership) in the Florida chapter of MMFC.</a:t>
            </a:r>
          </a:p>
          <a:p>
            <a:pPr lvl="2"/>
            <a:r>
              <a:rPr lang="en-US" dirty="0"/>
              <a:t>The imbalance negatively impacts ecumenical opportunities.</a:t>
            </a:r>
          </a:p>
          <a:p>
            <a:pPr lvl="2"/>
            <a:r>
              <a:rPr lang="en-US" dirty="0"/>
              <a:t>Ignores the gifts that Catholic men, as they practice their faith, bring to the ministry.</a:t>
            </a:r>
          </a:p>
          <a:p>
            <a:pPr lvl="1"/>
            <a:r>
              <a:rPr lang="en-US" dirty="0"/>
              <a:t>Catholic men and the Catholic community will benefit from experiencing the ministry</a:t>
            </a:r>
          </a:p>
          <a:p>
            <a:pPr lvl="2"/>
            <a:r>
              <a:rPr lang="en-US" dirty="0"/>
              <a:t>Catholic men need healing as much as non-Catholic men.</a:t>
            </a:r>
          </a:p>
          <a:p>
            <a:pPr lvl="2"/>
            <a:r>
              <a:rPr lang="en-US" dirty="0"/>
              <a:t>Men who participate in MMFC become better husbands, fathers, leaders, </a:t>
            </a:r>
            <a:r>
              <a:rPr lang="en-US" dirty="0" err="1"/>
              <a:t>etc</a:t>
            </a:r>
            <a:r>
              <a:rPr lang="en-US" dirty="0"/>
              <a:t> in their communities.	</a:t>
            </a:r>
            <a:br>
              <a:rPr lang="en-US" dirty="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78" y="1502036"/>
            <a:ext cx="10803466" cy="1250495"/>
          </a:xfrm>
        </p:spPr>
        <p:txBody>
          <a:bodyPr>
            <a:normAutofit/>
          </a:bodyPr>
          <a:lstStyle/>
          <a:p>
            <a:r>
              <a:rPr lang="en-US" dirty="0"/>
              <a:t>Research Question</a:t>
            </a:r>
          </a:p>
        </p:txBody>
      </p:sp>
      <p:sp>
        <p:nvSpPr>
          <p:cNvPr id="3" name="Content Placeholder 2"/>
          <p:cNvSpPr>
            <a:spLocks noGrp="1"/>
          </p:cNvSpPr>
          <p:nvPr>
            <p:ph idx="1"/>
          </p:nvPr>
        </p:nvSpPr>
        <p:spPr>
          <a:xfrm>
            <a:off x="428978" y="2690726"/>
            <a:ext cx="10803466" cy="3555060"/>
          </a:xfrm>
        </p:spPr>
        <p:txBody>
          <a:bodyPr>
            <a:normAutofit/>
          </a:bodyPr>
          <a:lstStyle/>
          <a:p>
            <a:r>
              <a:rPr lang="en-US" dirty="0"/>
              <a:t>Can participation in MMFC of Catholic men be increased through appropriate intervention?</a:t>
            </a:r>
          </a:p>
          <a:p>
            <a:r>
              <a:rPr lang="en-US" dirty="0"/>
              <a:t>How can this intervention be viewed through the:</a:t>
            </a:r>
          </a:p>
          <a:p>
            <a:pPr lvl="1"/>
            <a:r>
              <a:rPr lang="en-US" dirty="0"/>
              <a:t>Sociological lens of Social Capital, and </a:t>
            </a:r>
          </a:p>
          <a:p>
            <a:pPr lvl="1"/>
            <a:r>
              <a:rPr lang="en-US" dirty="0"/>
              <a:t>Theological lens of the Christological Constellation?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a:t>
            </a:r>
          </a:p>
        </p:txBody>
      </p:sp>
      <p:sp>
        <p:nvSpPr>
          <p:cNvPr id="3" name="Content Placeholder 2"/>
          <p:cNvSpPr>
            <a:spLocks noGrp="1"/>
          </p:cNvSpPr>
          <p:nvPr>
            <p:ph idx="1"/>
          </p:nvPr>
        </p:nvSpPr>
        <p:spPr>
          <a:xfrm>
            <a:off x="428978" y="2332387"/>
            <a:ext cx="10803466" cy="2406761"/>
          </a:xfrm>
        </p:spPr>
        <p:txBody>
          <a:bodyPr>
            <a:normAutofit/>
          </a:bodyPr>
          <a:lstStyle/>
          <a:p>
            <a:r>
              <a:rPr lang="en-US" sz="2400" dirty="0"/>
              <a:t>The research-based intervention utilized to address the problem in the action research is to introduce/invite men from several local Catholic parishes to experience MMFC. </a:t>
            </a:r>
          </a:p>
          <a:p>
            <a:r>
              <a:rPr lang="en-US" sz="2400" dirty="0"/>
              <a:t>The location of the initial intervention will be:</a:t>
            </a:r>
          </a:p>
          <a:p>
            <a:pPr lvl="1"/>
            <a:r>
              <a:rPr lang="en-US" sz="2000" dirty="0"/>
              <a:t>Wherever Catholic men can be found, but especially at their home parishes.</a:t>
            </a:r>
          </a:p>
          <a:p>
            <a:r>
              <a:rPr lang="en-US" sz="2400" dirty="0"/>
              <a:t>The duration of the intervention will be 1 – 2 months.</a:t>
            </a:r>
          </a:p>
        </p:txBody>
      </p:sp>
      <p:sp>
        <p:nvSpPr>
          <p:cNvPr id="4" name="TextBox 3">
            <a:extLst>
              <a:ext uri="{FF2B5EF4-FFF2-40B4-BE49-F238E27FC236}">
                <a16:creationId xmlns:a16="http://schemas.microsoft.com/office/drawing/2014/main" id="{4DE6ADF7-298B-D821-BBC1-F1465A76570B}"/>
              </a:ext>
            </a:extLst>
          </p:cNvPr>
          <p:cNvSpPr txBox="1"/>
          <p:nvPr/>
        </p:nvSpPr>
        <p:spPr>
          <a:xfrm>
            <a:off x="2467897" y="4877001"/>
            <a:ext cx="6710491" cy="1323439"/>
          </a:xfrm>
          <a:prstGeom prst="rect">
            <a:avLst/>
          </a:prstGeom>
          <a:noFill/>
        </p:spPr>
        <p:txBody>
          <a:bodyPr wrap="none" rtlCol="0">
            <a:spAutoFit/>
          </a:bodyPr>
          <a:lstStyle/>
          <a:p>
            <a:pPr marL="0" marR="0" indent="457200">
              <a:spcBef>
                <a:spcPts val="0"/>
              </a:spcBef>
              <a:spcAft>
                <a:spcPts val="0"/>
              </a:spcAft>
            </a:pPr>
            <a:r>
              <a:rPr lang="en-US" sz="1600" kern="0" dirty="0">
                <a:effectLst/>
                <a:ea typeface="Times New Roman" panose="02020603050405020304" pitchFamily="18" charset="0"/>
              </a:rPr>
              <a:t>Upcoming Phase 1 Experiences in Florida:</a:t>
            </a:r>
            <a:endParaRPr lang="en-US" sz="1600" kern="100" dirty="0">
              <a:effectLst/>
              <a:ea typeface="Calibri" panose="020F0502020204030204" pitchFamily="34" charset="0"/>
            </a:endParaRPr>
          </a:p>
          <a:p>
            <a:pPr marL="800100" lvl="1" indent="-342900">
              <a:buFont typeface="Times New Roman" panose="02020603050405020304" pitchFamily="18" charset="0"/>
              <a:buChar char="-"/>
            </a:pPr>
            <a:r>
              <a:rPr lang="en-US" sz="1600" kern="0" dirty="0">
                <a:effectLst/>
                <a:ea typeface="Times New Roman" panose="02020603050405020304" pitchFamily="18" charset="0"/>
              </a:rPr>
              <a:t>October 18, 2024 – Camp </a:t>
            </a:r>
            <a:r>
              <a:rPr lang="en-US" sz="1600" kern="0" dirty="0" err="1">
                <a:effectLst/>
                <a:ea typeface="Times New Roman" panose="02020603050405020304" pitchFamily="18" charset="0"/>
              </a:rPr>
              <a:t>Kulaqua</a:t>
            </a:r>
            <a:r>
              <a:rPr lang="en-US" sz="1600" kern="0" dirty="0">
                <a:effectLst/>
                <a:ea typeface="Times New Roman" panose="02020603050405020304" pitchFamily="18" charset="0"/>
              </a:rPr>
              <a:t> </a:t>
            </a:r>
          </a:p>
          <a:p>
            <a:pPr marL="800100" lvl="1" indent="-342900">
              <a:buFont typeface="Times New Roman" panose="02020603050405020304" pitchFamily="18" charset="0"/>
              <a:buChar char="-"/>
            </a:pPr>
            <a:r>
              <a:rPr lang="en-US" sz="1600" kern="0" dirty="0">
                <a:ea typeface="Times New Roman" panose="02020603050405020304" pitchFamily="18" charset="0"/>
              </a:rPr>
              <a:t>November 8, 2024 – Camp Valor</a:t>
            </a:r>
            <a:endParaRPr lang="en-US" sz="1600" kern="100" dirty="0">
              <a:effectLst/>
              <a:ea typeface="Times New Roman" panose="02020603050405020304" pitchFamily="18" charset="0"/>
            </a:endParaRPr>
          </a:p>
          <a:p>
            <a:pPr marL="800100" lvl="1" indent="-342900">
              <a:buFont typeface="Times New Roman" panose="02020603050405020304" pitchFamily="18" charset="0"/>
              <a:buChar char="-"/>
            </a:pPr>
            <a:r>
              <a:rPr lang="en-US" sz="1600" kern="0" dirty="0">
                <a:effectLst/>
                <a:ea typeface="Times New Roman" panose="02020603050405020304" pitchFamily="18" charset="0"/>
              </a:rPr>
              <a:t>December 6, 2024 – Church of the Nazarene</a:t>
            </a:r>
            <a:endParaRPr lang="en-US" sz="1600" kern="100" dirty="0">
              <a:effectLst/>
              <a:ea typeface="Times New Roman" panose="02020603050405020304" pitchFamily="18" charset="0"/>
            </a:endParaRPr>
          </a:p>
          <a:p>
            <a:pPr marL="800100" lvl="1" indent="-342900">
              <a:buFont typeface="Times New Roman" panose="02020603050405020304" pitchFamily="18" charset="0"/>
              <a:buChar char="-"/>
            </a:pPr>
            <a:r>
              <a:rPr lang="en-US" sz="1600" kern="0" dirty="0">
                <a:effectLst/>
                <a:ea typeface="Times New Roman" panose="02020603050405020304" pitchFamily="18" charset="0"/>
              </a:rPr>
              <a:t>February 7, 2025 – Christian Retreat Conference Center, Bradenton*</a:t>
            </a:r>
            <a:endParaRPr lang="en-US" sz="1600" kern="100" dirty="0">
              <a:effectLst/>
              <a:ea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1298</Words>
  <Application>Microsoft Macintosh PowerPoint</Application>
  <PresentationFormat>Widescreen</PresentationFormat>
  <Paragraphs>113</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1_Office Theme</vt:lpstr>
      <vt:lpstr>Action Research Project SR 920-DSL Proposal</vt:lpstr>
      <vt:lpstr>Introduction</vt:lpstr>
      <vt:lpstr>Introduction (Continued)</vt:lpstr>
      <vt:lpstr>Statement of the Problem</vt:lpstr>
      <vt:lpstr>Background of the Problem</vt:lpstr>
      <vt:lpstr>Purpose</vt:lpstr>
      <vt:lpstr>Significance</vt:lpstr>
      <vt:lpstr>Research Question</vt:lpstr>
      <vt:lpstr>Action Plan</vt:lpstr>
      <vt:lpstr>Ethical Considerations</vt:lpstr>
      <vt:lpstr>Intervention</vt:lpstr>
      <vt:lpstr>Data Collection and Analysis</vt:lpstr>
      <vt:lpstr>Final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Action Research Project SR 920-DSL proposal</dc:title>
  <dc:creator>Kenneth Schmidt</dc:creator>
  <cp:lastModifiedBy>Russ Bergeman</cp:lastModifiedBy>
  <cp:revision>12</cp:revision>
  <dcterms:created xsi:type="dcterms:W3CDTF">2023-03-06T16:11:00Z</dcterms:created>
  <dcterms:modified xsi:type="dcterms:W3CDTF">2024-09-26T23:07:08Z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FEC10549C74B4CD59293D1F7748FB72C</vt:lpwstr>
  </property>
  <property fmtid="{D5CDD505-2E9C-101B-9397-08002B2CF9AE}" pid="3" name="KSOProductBuildVer">
    <vt:lpwstr>1033-11.2.0.11537</vt:lpwstr>
  </property>
</Properties>
</file>