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9" r:id="rId2"/>
    <p:sldId id="280" r:id="rId3"/>
    <p:sldId id="277" r:id="rId4"/>
    <p:sldId id="278" r:id="rId5"/>
    <p:sldId id="279" r:id="rId6"/>
    <p:sldId id="268" r:id="rId7"/>
    <p:sldId id="270" r:id="rId8"/>
    <p:sldId id="271" r:id="rId9"/>
    <p:sldId id="273" r:id="rId10"/>
    <p:sldId id="282" r:id="rId11"/>
    <p:sldId id="274" r:id="rId12"/>
    <p:sldId id="275" r:id="rId13"/>
    <p:sldId id="281" r:id="rId14"/>
    <p:sldId id="27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45" autoAdjust="0"/>
    <p:restoredTop sz="94660"/>
  </p:normalViewPr>
  <p:slideViewPr>
    <p:cSldViewPr snapToGrid="0">
      <p:cViewPr varScale="1">
        <p:scale>
          <a:sx n="58" d="100"/>
          <a:sy n="58" d="100"/>
        </p:scale>
        <p:origin x="603" y="3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4E0E21-BA6A-4939-9E3A-D591D04EA0F1}" type="datetimeFigureOut">
              <a:rPr lang="en-US" smtClean="0"/>
              <a:pPr/>
              <a:t>5/15/2024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13436F-4D74-4271-971B-3BA10229C243}" type="slidenum">
              <a:rPr lang="en-US" smtClean="0"/>
              <a:pPr/>
              <a:t>‹#›</a:t>
            </a:fld>
            <a:endParaRPr lang="en-US"/>
          </a:p>
        </p:txBody>
      </p:sp>
    </p:spTree>
    <p:extLst>
      <p:ext uri="{BB962C8B-B14F-4D97-AF65-F5344CB8AC3E}">
        <p14:creationId xmlns:p14="http://schemas.microsoft.com/office/powerpoint/2010/main" val="1473394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44D16D-5641-46CF-A085-2A6A7CB7AD6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27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44D16D-5641-46CF-A085-2A6A7CB7AD6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272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E24BE-1363-4745-BCB6-58933D5A66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8EE2F6-8A96-4D80-AEBE-2B5F5D480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3CE2A3-5C93-408F-8FD0-298AFA37FD53}"/>
              </a:ext>
            </a:extLst>
          </p:cNvPr>
          <p:cNvSpPr>
            <a:spLocks noGrp="1"/>
          </p:cNvSpPr>
          <p:nvPr>
            <p:ph type="dt" sz="half" idx="10"/>
          </p:nvPr>
        </p:nvSpPr>
        <p:spPr/>
        <p:txBody>
          <a:bodyPr/>
          <a:lstStyle/>
          <a:p>
            <a:fld id="{B2BB603C-28BE-46D6-BC6D-D9E67A02434B}" type="datetimeFigureOut">
              <a:rPr lang="en-US" smtClean="0"/>
              <a:pPr/>
              <a:t>5/15/2024</a:t>
            </a:fld>
            <a:endParaRPr lang="en-US"/>
          </a:p>
        </p:txBody>
      </p:sp>
      <p:sp>
        <p:nvSpPr>
          <p:cNvPr id="5" name="Footer Placeholder 4">
            <a:extLst>
              <a:ext uri="{FF2B5EF4-FFF2-40B4-BE49-F238E27FC236}">
                <a16:creationId xmlns:a16="http://schemas.microsoft.com/office/drawing/2014/main" id="{948A9CF2-BD5B-4C19-AB21-4F11CB9D0A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0789C2-BF5C-4061-B522-C7A4EE5A39EA}"/>
              </a:ext>
            </a:extLst>
          </p:cNvPr>
          <p:cNvSpPr>
            <a:spLocks noGrp="1"/>
          </p:cNvSpPr>
          <p:nvPr>
            <p:ph type="sldNum" sz="quarter" idx="12"/>
          </p:nvPr>
        </p:nvSpPr>
        <p:spPr/>
        <p:txBody>
          <a:bodyPr/>
          <a:lstStyle/>
          <a:p>
            <a:fld id="{972E64A3-630C-4127-BA1C-30538735F2CE}" type="slidenum">
              <a:rPr lang="en-US" smtClean="0"/>
              <a:pPr/>
              <a:t>‹#›</a:t>
            </a:fld>
            <a:endParaRPr lang="en-US"/>
          </a:p>
        </p:txBody>
      </p:sp>
    </p:spTree>
    <p:extLst>
      <p:ext uri="{BB962C8B-B14F-4D97-AF65-F5344CB8AC3E}">
        <p14:creationId xmlns:p14="http://schemas.microsoft.com/office/powerpoint/2010/main" val="884533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88C89-6385-4A13-B6E0-8D7C8E601B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20FA69-6554-4758-AB65-3A8FB23683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A2AB3-19F1-47CF-A6EC-D9F9D27A1EF8}"/>
              </a:ext>
            </a:extLst>
          </p:cNvPr>
          <p:cNvSpPr>
            <a:spLocks noGrp="1"/>
          </p:cNvSpPr>
          <p:nvPr>
            <p:ph type="dt" sz="half" idx="10"/>
          </p:nvPr>
        </p:nvSpPr>
        <p:spPr/>
        <p:txBody>
          <a:bodyPr/>
          <a:lstStyle/>
          <a:p>
            <a:fld id="{B2BB603C-28BE-46D6-BC6D-D9E67A02434B}" type="datetimeFigureOut">
              <a:rPr lang="en-US" smtClean="0"/>
              <a:pPr/>
              <a:t>5/15/2024</a:t>
            </a:fld>
            <a:endParaRPr lang="en-US"/>
          </a:p>
        </p:txBody>
      </p:sp>
      <p:sp>
        <p:nvSpPr>
          <p:cNvPr id="5" name="Footer Placeholder 4">
            <a:extLst>
              <a:ext uri="{FF2B5EF4-FFF2-40B4-BE49-F238E27FC236}">
                <a16:creationId xmlns:a16="http://schemas.microsoft.com/office/drawing/2014/main" id="{8EF77D7A-9AF3-46DA-9941-63FF2CB08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33868-B173-467F-86B4-4FFC7A41FFBC}"/>
              </a:ext>
            </a:extLst>
          </p:cNvPr>
          <p:cNvSpPr>
            <a:spLocks noGrp="1"/>
          </p:cNvSpPr>
          <p:nvPr>
            <p:ph type="sldNum" sz="quarter" idx="12"/>
          </p:nvPr>
        </p:nvSpPr>
        <p:spPr/>
        <p:txBody>
          <a:bodyPr/>
          <a:lstStyle/>
          <a:p>
            <a:fld id="{972E64A3-630C-4127-BA1C-30538735F2CE}" type="slidenum">
              <a:rPr lang="en-US" smtClean="0"/>
              <a:pPr/>
              <a:t>‹#›</a:t>
            </a:fld>
            <a:endParaRPr lang="en-US"/>
          </a:p>
        </p:txBody>
      </p:sp>
    </p:spTree>
    <p:extLst>
      <p:ext uri="{BB962C8B-B14F-4D97-AF65-F5344CB8AC3E}">
        <p14:creationId xmlns:p14="http://schemas.microsoft.com/office/powerpoint/2010/main" val="198744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6FDF22-25BC-4A00-8EDD-AA26A975D1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09815B-AE66-4E68-AE5C-E8ABA246F8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720B3F-1D5A-44ED-9FF5-5011E425676A}"/>
              </a:ext>
            </a:extLst>
          </p:cNvPr>
          <p:cNvSpPr>
            <a:spLocks noGrp="1"/>
          </p:cNvSpPr>
          <p:nvPr>
            <p:ph type="dt" sz="half" idx="10"/>
          </p:nvPr>
        </p:nvSpPr>
        <p:spPr/>
        <p:txBody>
          <a:bodyPr/>
          <a:lstStyle/>
          <a:p>
            <a:fld id="{B2BB603C-28BE-46D6-BC6D-D9E67A02434B}" type="datetimeFigureOut">
              <a:rPr lang="en-US" smtClean="0"/>
              <a:pPr/>
              <a:t>5/15/2024</a:t>
            </a:fld>
            <a:endParaRPr lang="en-US"/>
          </a:p>
        </p:txBody>
      </p:sp>
      <p:sp>
        <p:nvSpPr>
          <p:cNvPr id="5" name="Footer Placeholder 4">
            <a:extLst>
              <a:ext uri="{FF2B5EF4-FFF2-40B4-BE49-F238E27FC236}">
                <a16:creationId xmlns:a16="http://schemas.microsoft.com/office/drawing/2014/main" id="{CA91A146-61D9-4FF8-8378-AB25F940A8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58FA19-3261-4D3B-8198-CE2C0F8852FB}"/>
              </a:ext>
            </a:extLst>
          </p:cNvPr>
          <p:cNvSpPr>
            <a:spLocks noGrp="1"/>
          </p:cNvSpPr>
          <p:nvPr>
            <p:ph type="sldNum" sz="quarter" idx="12"/>
          </p:nvPr>
        </p:nvSpPr>
        <p:spPr/>
        <p:txBody>
          <a:bodyPr/>
          <a:lstStyle/>
          <a:p>
            <a:fld id="{972E64A3-630C-4127-BA1C-30538735F2CE}" type="slidenum">
              <a:rPr lang="en-US" smtClean="0"/>
              <a:pPr/>
              <a:t>‹#›</a:t>
            </a:fld>
            <a:endParaRPr lang="en-US"/>
          </a:p>
        </p:txBody>
      </p:sp>
    </p:spTree>
    <p:extLst>
      <p:ext uri="{BB962C8B-B14F-4D97-AF65-F5344CB8AC3E}">
        <p14:creationId xmlns:p14="http://schemas.microsoft.com/office/powerpoint/2010/main" val="183739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765D7-6554-4AD2-BF21-9E52734EB0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C1B109-5EE0-4AC5-A8EF-66BEF02DBC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B389ED-C1A8-49B3-A1D3-86088E038502}"/>
              </a:ext>
            </a:extLst>
          </p:cNvPr>
          <p:cNvSpPr>
            <a:spLocks noGrp="1"/>
          </p:cNvSpPr>
          <p:nvPr>
            <p:ph type="dt" sz="half" idx="10"/>
          </p:nvPr>
        </p:nvSpPr>
        <p:spPr/>
        <p:txBody>
          <a:bodyPr/>
          <a:lstStyle/>
          <a:p>
            <a:fld id="{B2BB603C-28BE-46D6-BC6D-D9E67A02434B}" type="datetimeFigureOut">
              <a:rPr lang="en-US" smtClean="0"/>
              <a:pPr/>
              <a:t>5/15/2024</a:t>
            </a:fld>
            <a:endParaRPr lang="en-US"/>
          </a:p>
        </p:txBody>
      </p:sp>
      <p:sp>
        <p:nvSpPr>
          <p:cNvPr id="5" name="Footer Placeholder 4">
            <a:extLst>
              <a:ext uri="{FF2B5EF4-FFF2-40B4-BE49-F238E27FC236}">
                <a16:creationId xmlns:a16="http://schemas.microsoft.com/office/drawing/2014/main" id="{61D99CFC-F123-43EB-81D0-9AA307688A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300E1E-3DFD-462A-9E22-65229AC1F542}"/>
              </a:ext>
            </a:extLst>
          </p:cNvPr>
          <p:cNvSpPr>
            <a:spLocks noGrp="1"/>
          </p:cNvSpPr>
          <p:nvPr>
            <p:ph type="sldNum" sz="quarter" idx="12"/>
          </p:nvPr>
        </p:nvSpPr>
        <p:spPr/>
        <p:txBody>
          <a:bodyPr/>
          <a:lstStyle/>
          <a:p>
            <a:fld id="{972E64A3-630C-4127-BA1C-30538735F2CE}" type="slidenum">
              <a:rPr lang="en-US" smtClean="0"/>
              <a:pPr/>
              <a:t>‹#›</a:t>
            </a:fld>
            <a:endParaRPr lang="en-US"/>
          </a:p>
        </p:txBody>
      </p:sp>
    </p:spTree>
    <p:extLst>
      <p:ext uri="{BB962C8B-B14F-4D97-AF65-F5344CB8AC3E}">
        <p14:creationId xmlns:p14="http://schemas.microsoft.com/office/powerpoint/2010/main" val="318261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998F6-A1D9-49A5-B176-EBA46A82F0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8AEADC-2926-4B5D-828B-D398BA3434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27AA33-D521-4D8D-AC12-0AD12776134C}"/>
              </a:ext>
            </a:extLst>
          </p:cNvPr>
          <p:cNvSpPr>
            <a:spLocks noGrp="1"/>
          </p:cNvSpPr>
          <p:nvPr>
            <p:ph type="dt" sz="half" idx="10"/>
          </p:nvPr>
        </p:nvSpPr>
        <p:spPr/>
        <p:txBody>
          <a:bodyPr/>
          <a:lstStyle/>
          <a:p>
            <a:fld id="{B2BB603C-28BE-46D6-BC6D-D9E67A02434B}" type="datetimeFigureOut">
              <a:rPr lang="en-US" smtClean="0"/>
              <a:pPr/>
              <a:t>5/15/2024</a:t>
            </a:fld>
            <a:endParaRPr lang="en-US"/>
          </a:p>
        </p:txBody>
      </p:sp>
      <p:sp>
        <p:nvSpPr>
          <p:cNvPr id="5" name="Footer Placeholder 4">
            <a:extLst>
              <a:ext uri="{FF2B5EF4-FFF2-40B4-BE49-F238E27FC236}">
                <a16:creationId xmlns:a16="http://schemas.microsoft.com/office/drawing/2014/main" id="{7B34BCA2-637C-4A3D-9030-9B72566E20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F47F3C-A6FC-4096-A6FE-B34092ACC0D0}"/>
              </a:ext>
            </a:extLst>
          </p:cNvPr>
          <p:cNvSpPr>
            <a:spLocks noGrp="1"/>
          </p:cNvSpPr>
          <p:nvPr>
            <p:ph type="sldNum" sz="quarter" idx="12"/>
          </p:nvPr>
        </p:nvSpPr>
        <p:spPr/>
        <p:txBody>
          <a:bodyPr/>
          <a:lstStyle/>
          <a:p>
            <a:fld id="{972E64A3-630C-4127-BA1C-30538735F2CE}" type="slidenum">
              <a:rPr lang="en-US" smtClean="0"/>
              <a:pPr/>
              <a:t>‹#›</a:t>
            </a:fld>
            <a:endParaRPr lang="en-US"/>
          </a:p>
        </p:txBody>
      </p:sp>
    </p:spTree>
    <p:extLst>
      <p:ext uri="{BB962C8B-B14F-4D97-AF65-F5344CB8AC3E}">
        <p14:creationId xmlns:p14="http://schemas.microsoft.com/office/powerpoint/2010/main" val="169000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E4B55-CD85-4B7C-B18B-BA8B014A9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60160A-550C-41C3-99CF-BCE8292E99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325778-05B0-4951-BF76-C8BB4F05E9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6041B1-5F81-4559-BE36-09749DAA1E3B}"/>
              </a:ext>
            </a:extLst>
          </p:cNvPr>
          <p:cNvSpPr>
            <a:spLocks noGrp="1"/>
          </p:cNvSpPr>
          <p:nvPr>
            <p:ph type="dt" sz="half" idx="10"/>
          </p:nvPr>
        </p:nvSpPr>
        <p:spPr/>
        <p:txBody>
          <a:bodyPr/>
          <a:lstStyle/>
          <a:p>
            <a:fld id="{B2BB603C-28BE-46D6-BC6D-D9E67A02434B}" type="datetimeFigureOut">
              <a:rPr lang="en-US" smtClean="0"/>
              <a:pPr/>
              <a:t>5/15/2024</a:t>
            </a:fld>
            <a:endParaRPr lang="en-US"/>
          </a:p>
        </p:txBody>
      </p:sp>
      <p:sp>
        <p:nvSpPr>
          <p:cNvPr id="6" name="Footer Placeholder 5">
            <a:extLst>
              <a:ext uri="{FF2B5EF4-FFF2-40B4-BE49-F238E27FC236}">
                <a16:creationId xmlns:a16="http://schemas.microsoft.com/office/drawing/2014/main" id="{DD4DCB00-8C48-4344-BE75-54D265FF64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AF69D1-1178-4A8A-A6AC-BF388C0D548B}"/>
              </a:ext>
            </a:extLst>
          </p:cNvPr>
          <p:cNvSpPr>
            <a:spLocks noGrp="1"/>
          </p:cNvSpPr>
          <p:nvPr>
            <p:ph type="sldNum" sz="quarter" idx="12"/>
          </p:nvPr>
        </p:nvSpPr>
        <p:spPr/>
        <p:txBody>
          <a:bodyPr/>
          <a:lstStyle/>
          <a:p>
            <a:fld id="{972E64A3-630C-4127-BA1C-30538735F2CE}" type="slidenum">
              <a:rPr lang="en-US" smtClean="0"/>
              <a:pPr/>
              <a:t>‹#›</a:t>
            </a:fld>
            <a:endParaRPr lang="en-US"/>
          </a:p>
        </p:txBody>
      </p:sp>
    </p:spTree>
    <p:extLst>
      <p:ext uri="{BB962C8B-B14F-4D97-AF65-F5344CB8AC3E}">
        <p14:creationId xmlns:p14="http://schemas.microsoft.com/office/powerpoint/2010/main" val="1876621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BE899-FED0-4D2C-8B87-06D5ADCC77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D57A3E-C9EB-4255-AB1E-CAA7331A14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322609-691C-4FAD-8696-61F763EF7A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926450-1272-45A3-B5D8-E00D89DFEC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C3F8F3-1DFC-49A0-83FD-0432C356FF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F9922E-F6E9-4655-B86C-85FA6F77AC42}"/>
              </a:ext>
            </a:extLst>
          </p:cNvPr>
          <p:cNvSpPr>
            <a:spLocks noGrp="1"/>
          </p:cNvSpPr>
          <p:nvPr>
            <p:ph type="dt" sz="half" idx="10"/>
          </p:nvPr>
        </p:nvSpPr>
        <p:spPr/>
        <p:txBody>
          <a:bodyPr/>
          <a:lstStyle/>
          <a:p>
            <a:fld id="{B2BB603C-28BE-46D6-BC6D-D9E67A02434B}" type="datetimeFigureOut">
              <a:rPr lang="en-US" smtClean="0"/>
              <a:pPr/>
              <a:t>5/15/2024</a:t>
            </a:fld>
            <a:endParaRPr lang="en-US"/>
          </a:p>
        </p:txBody>
      </p:sp>
      <p:sp>
        <p:nvSpPr>
          <p:cNvPr id="8" name="Footer Placeholder 7">
            <a:extLst>
              <a:ext uri="{FF2B5EF4-FFF2-40B4-BE49-F238E27FC236}">
                <a16:creationId xmlns:a16="http://schemas.microsoft.com/office/drawing/2014/main" id="{994F6F81-7F6F-4152-A24D-139BF2925F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107CA6-93AA-4A50-8F25-FE2F5F62B76D}"/>
              </a:ext>
            </a:extLst>
          </p:cNvPr>
          <p:cNvSpPr>
            <a:spLocks noGrp="1"/>
          </p:cNvSpPr>
          <p:nvPr>
            <p:ph type="sldNum" sz="quarter" idx="12"/>
          </p:nvPr>
        </p:nvSpPr>
        <p:spPr/>
        <p:txBody>
          <a:bodyPr/>
          <a:lstStyle/>
          <a:p>
            <a:fld id="{972E64A3-630C-4127-BA1C-30538735F2CE}" type="slidenum">
              <a:rPr lang="en-US" smtClean="0"/>
              <a:pPr/>
              <a:t>‹#›</a:t>
            </a:fld>
            <a:endParaRPr lang="en-US"/>
          </a:p>
        </p:txBody>
      </p:sp>
    </p:spTree>
    <p:extLst>
      <p:ext uri="{BB962C8B-B14F-4D97-AF65-F5344CB8AC3E}">
        <p14:creationId xmlns:p14="http://schemas.microsoft.com/office/powerpoint/2010/main" val="760953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EF490-5FA0-4D6B-AA6A-3963284241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F81C7-93A6-4BC5-B504-1F9EDE5C9003}"/>
              </a:ext>
            </a:extLst>
          </p:cNvPr>
          <p:cNvSpPr>
            <a:spLocks noGrp="1"/>
          </p:cNvSpPr>
          <p:nvPr>
            <p:ph type="dt" sz="half" idx="10"/>
          </p:nvPr>
        </p:nvSpPr>
        <p:spPr/>
        <p:txBody>
          <a:bodyPr/>
          <a:lstStyle/>
          <a:p>
            <a:fld id="{B2BB603C-28BE-46D6-BC6D-D9E67A02434B}" type="datetimeFigureOut">
              <a:rPr lang="en-US" smtClean="0"/>
              <a:pPr/>
              <a:t>5/15/2024</a:t>
            </a:fld>
            <a:endParaRPr lang="en-US"/>
          </a:p>
        </p:txBody>
      </p:sp>
      <p:sp>
        <p:nvSpPr>
          <p:cNvPr id="4" name="Footer Placeholder 3">
            <a:extLst>
              <a:ext uri="{FF2B5EF4-FFF2-40B4-BE49-F238E27FC236}">
                <a16:creationId xmlns:a16="http://schemas.microsoft.com/office/drawing/2014/main" id="{808A9F83-4C57-41DC-A0A2-AF84C3C272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83E056-D1DE-4A7B-B1EB-7040E3C800A3}"/>
              </a:ext>
            </a:extLst>
          </p:cNvPr>
          <p:cNvSpPr>
            <a:spLocks noGrp="1"/>
          </p:cNvSpPr>
          <p:nvPr>
            <p:ph type="sldNum" sz="quarter" idx="12"/>
          </p:nvPr>
        </p:nvSpPr>
        <p:spPr/>
        <p:txBody>
          <a:bodyPr/>
          <a:lstStyle/>
          <a:p>
            <a:fld id="{972E64A3-630C-4127-BA1C-30538735F2CE}" type="slidenum">
              <a:rPr lang="en-US" smtClean="0"/>
              <a:pPr/>
              <a:t>‹#›</a:t>
            </a:fld>
            <a:endParaRPr lang="en-US"/>
          </a:p>
        </p:txBody>
      </p:sp>
    </p:spTree>
    <p:extLst>
      <p:ext uri="{BB962C8B-B14F-4D97-AF65-F5344CB8AC3E}">
        <p14:creationId xmlns:p14="http://schemas.microsoft.com/office/powerpoint/2010/main" val="1936588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051DA6-7288-4856-8D62-8CBA2472823B}"/>
              </a:ext>
            </a:extLst>
          </p:cNvPr>
          <p:cNvSpPr>
            <a:spLocks noGrp="1"/>
          </p:cNvSpPr>
          <p:nvPr>
            <p:ph type="dt" sz="half" idx="10"/>
          </p:nvPr>
        </p:nvSpPr>
        <p:spPr/>
        <p:txBody>
          <a:bodyPr/>
          <a:lstStyle/>
          <a:p>
            <a:fld id="{B2BB603C-28BE-46D6-BC6D-D9E67A02434B}" type="datetimeFigureOut">
              <a:rPr lang="en-US" smtClean="0"/>
              <a:pPr/>
              <a:t>5/15/2024</a:t>
            </a:fld>
            <a:endParaRPr lang="en-US"/>
          </a:p>
        </p:txBody>
      </p:sp>
      <p:sp>
        <p:nvSpPr>
          <p:cNvPr id="3" name="Footer Placeholder 2">
            <a:extLst>
              <a:ext uri="{FF2B5EF4-FFF2-40B4-BE49-F238E27FC236}">
                <a16:creationId xmlns:a16="http://schemas.microsoft.com/office/drawing/2014/main" id="{31A34515-613B-4D61-ACCF-E8EC82FF93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BAB973-5E8D-445C-A33F-4A090DA92C72}"/>
              </a:ext>
            </a:extLst>
          </p:cNvPr>
          <p:cNvSpPr>
            <a:spLocks noGrp="1"/>
          </p:cNvSpPr>
          <p:nvPr>
            <p:ph type="sldNum" sz="quarter" idx="12"/>
          </p:nvPr>
        </p:nvSpPr>
        <p:spPr/>
        <p:txBody>
          <a:bodyPr/>
          <a:lstStyle/>
          <a:p>
            <a:fld id="{972E64A3-630C-4127-BA1C-30538735F2CE}" type="slidenum">
              <a:rPr lang="en-US" smtClean="0"/>
              <a:pPr/>
              <a:t>‹#›</a:t>
            </a:fld>
            <a:endParaRPr lang="en-US"/>
          </a:p>
        </p:txBody>
      </p:sp>
    </p:spTree>
    <p:extLst>
      <p:ext uri="{BB962C8B-B14F-4D97-AF65-F5344CB8AC3E}">
        <p14:creationId xmlns:p14="http://schemas.microsoft.com/office/powerpoint/2010/main" val="1870497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8F460-C138-4F7A-84AA-E34BF11464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CAAEB2-4FC2-4A48-8164-5E7724D5E2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884631-3734-4F98-B635-CAB1948B48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622272-7B3A-415B-8A0E-CC6CF0D3FDB1}"/>
              </a:ext>
            </a:extLst>
          </p:cNvPr>
          <p:cNvSpPr>
            <a:spLocks noGrp="1"/>
          </p:cNvSpPr>
          <p:nvPr>
            <p:ph type="dt" sz="half" idx="10"/>
          </p:nvPr>
        </p:nvSpPr>
        <p:spPr/>
        <p:txBody>
          <a:bodyPr/>
          <a:lstStyle/>
          <a:p>
            <a:fld id="{B2BB603C-28BE-46D6-BC6D-D9E67A02434B}" type="datetimeFigureOut">
              <a:rPr lang="en-US" smtClean="0"/>
              <a:pPr/>
              <a:t>5/15/2024</a:t>
            </a:fld>
            <a:endParaRPr lang="en-US"/>
          </a:p>
        </p:txBody>
      </p:sp>
      <p:sp>
        <p:nvSpPr>
          <p:cNvPr id="6" name="Footer Placeholder 5">
            <a:extLst>
              <a:ext uri="{FF2B5EF4-FFF2-40B4-BE49-F238E27FC236}">
                <a16:creationId xmlns:a16="http://schemas.microsoft.com/office/drawing/2014/main" id="{0D9EAFB9-99C5-40A5-B0AB-C68C274DC3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B5A112-26FE-4153-B9C2-FE133EE2637C}"/>
              </a:ext>
            </a:extLst>
          </p:cNvPr>
          <p:cNvSpPr>
            <a:spLocks noGrp="1"/>
          </p:cNvSpPr>
          <p:nvPr>
            <p:ph type="sldNum" sz="quarter" idx="12"/>
          </p:nvPr>
        </p:nvSpPr>
        <p:spPr/>
        <p:txBody>
          <a:bodyPr/>
          <a:lstStyle/>
          <a:p>
            <a:fld id="{972E64A3-630C-4127-BA1C-30538735F2CE}" type="slidenum">
              <a:rPr lang="en-US" smtClean="0"/>
              <a:pPr/>
              <a:t>‹#›</a:t>
            </a:fld>
            <a:endParaRPr lang="en-US"/>
          </a:p>
        </p:txBody>
      </p:sp>
    </p:spTree>
    <p:extLst>
      <p:ext uri="{BB962C8B-B14F-4D97-AF65-F5344CB8AC3E}">
        <p14:creationId xmlns:p14="http://schemas.microsoft.com/office/powerpoint/2010/main" val="133276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304DC-974C-4877-B45E-5FF04656F1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A9DFA8-308E-4ACA-80E4-913DDF6B34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0F431B-2787-42C8-A805-9859376885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61DF95-CD14-4250-8B30-E2DEC3EAE0E6}"/>
              </a:ext>
            </a:extLst>
          </p:cNvPr>
          <p:cNvSpPr>
            <a:spLocks noGrp="1"/>
          </p:cNvSpPr>
          <p:nvPr>
            <p:ph type="dt" sz="half" idx="10"/>
          </p:nvPr>
        </p:nvSpPr>
        <p:spPr/>
        <p:txBody>
          <a:bodyPr/>
          <a:lstStyle/>
          <a:p>
            <a:fld id="{B2BB603C-28BE-46D6-BC6D-D9E67A02434B}" type="datetimeFigureOut">
              <a:rPr lang="en-US" smtClean="0"/>
              <a:pPr/>
              <a:t>5/15/2024</a:t>
            </a:fld>
            <a:endParaRPr lang="en-US"/>
          </a:p>
        </p:txBody>
      </p:sp>
      <p:sp>
        <p:nvSpPr>
          <p:cNvPr id="6" name="Footer Placeholder 5">
            <a:extLst>
              <a:ext uri="{FF2B5EF4-FFF2-40B4-BE49-F238E27FC236}">
                <a16:creationId xmlns:a16="http://schemas.microsoft.com/office/drawing/2014/main" id="{D4A82AB6-8ACB-46B4-BA4E-3F6A74F7AE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789A8-960E-438D-B8E8-A7DAA2FBEE23}"/>
              </a:ext>
            </a:extLst>
          </p:cNvPr>
          <p:cNvSpPr>
            <a:spLocks noGrp="1"/>
          </p:cNvSpPr>
          <p:nvPr>
            <p:ph type="sldNum" sz="quarter" idx="12"/>
          </p:nvPr>
        </p:nvSpPr>
        <p:spPr/>
        <p:txBody>
          <a:bodyPr/>
          <a:lstStyle/>
          <a:p>
            <a:fld id="{972E64A3-630C-4127-BA1C-30538735F2CE}" type="slidenum">
              <a:rPr lang="en-US" smtClean="0"/>
              <a:pPr/>
              <a:t>‹#›</a:t>
            </a:fld>
            <a:endParaRPr lang="en-US"/>
          </a:p>
        </p:txBody>
      </p:sp>
    </p:spTree>
    <p:extLst>
      <p:ext uri="{BB962C8B-B14F-4D97-AF65-F5344CB8AC3E}">
        <p14:creationId xmlns:p14="http://schemas.microsoft.com/office/powerpoint/2010/main" val="1421462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092B586-CA81-4378-837A-D7ACA1DE05F0}"/>
              </a:ext>
            </a:extLst>
          </p:cNvPr>
          <p:cNvPicPr>
            <a:picLocks noChangeAspect="1"/>
          </p:cNvPicPr>
          <p:nvPr/>
        </p:nvPicPr>
        <p:blipFill>
          <a:blip r:embed="rId13" cstate="print"/>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34F53707-A52C-4545-B2D4-58E45BCB5F0B}"/>
              </a:ext>
            </a:extLst>
          </p:cNvPr>
          <p:cNvSpPr>
            <a:spLocks noGrp="1"/>
          </p:cNvSpPr>
          <p:nvPr>
            <p:ph type="title"/>
          </p:nvPr>
        </p:nvSpPr>
        <p:spPr>
          <a:xfrm>
            <a:off x="428978" y="1502036"/>
            <a:ext cx="10803466" cy="83035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C94A6F8-B9E2-4FA7-8D2B-902B52908740}"/>
              </a:ext>
            </a:extLst>
          </p:cNvPr>
          <p:cNvSpPr>
            <a:spLocks noGrp="1"/>
          </p:cNvSpPr>
          <p:nvPr>
            <p:ph type="body" idx="1"/>
          </p:nvPr>
        </p:nvSpPr>
        <p:spPr>
          <a:xfrm>
            <a:off x="428978" y="2332387"/>
            <a:ext cx="10803466" cy="38445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FBE048E-1EE0-4D3A-9930-63771B8C26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B603C-28BE-46D6-BC6D-D9E67A02434B}" type="datetimeFigureOut">
              <a:rPr lang="en-US" smtClean="0"/>
              <a:pPr/>
              <a:t>5/15/2024</a:t>
            </a:fld>
            <a:endParaRPr lang="en-US"/>
          </a:p>
        </p:txBody>
      </p:sp>
      <p:sp>
        <p:nvSpPr>
          <p:cNvPr id="5" name="Footer Placeholder 4">
            <a:extLst>
              <a:ext uri="{FF2B5EF4-FFF2-40B4-BE49-F238E27FC236}">
                <a16:creationId xmlns:a16="http://schemas.microsoft.com/office/drawing/2014/main" id="{3F749D65-F95D-4973-8BA5-954485460F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D56DA1-D43C-4279-A565-884ED794A8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E64A3-630C-4127-BA1C-30538735F2CE}" type="slidenum">
              <a:rPr lang="en-US" smtClean="0"/>
              <a:pPr/>
              <a:t>‹#›</a:t>
            </a:fld>
            <a:endParaRPr lang="en-US"/>
          </a:p>
        </p:txBody>
      </p:sp>
    </p:spTree>
    <p:extLst>
      <p:ext uri="{BB962C8B-B14F-4D97-AF65-F5344CB8AC3E}">
        <p14:creationId xmlns:p14="http://schemas.microsoft.com/office/powerpoint/2010/main" val="2773402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4400" b="1" kern="1200">
          <a:solidFill>
            <a:srgbClr val="00214A"/>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06510B8-73B8-4639-B307-1C3DB7D95137}"/>
              </a:ext>
            </a:extLst>
          </p:cNvPr>
          <p:cNvSpPr>
            <a:spLocks noGrp="1"/>
          </p:cNvSpPr>
          <p:nvPr>
            <p:ph type="subTitle" idx="1"/>
          </p:nvPr>
        </p:nvSpPr>
        <p:spPr>
          <a:xfrm>
            <a:off x="1524000" y="4061013"/>
            <a:ext cx="9144000" cy="2796988"/>
          </a:xfrm>
        </p:spPr>
        <p:txBody>
          <a:bodyPr>
            <a:normAutofit/>
          </a:bodyPr>
          <a:lstStyle/>
          <a:p>
            <a:pPr algn="l"/>
            <a:endParaRPr lang="en-US" sz="2000" b="1" dirty="0"/>
          </a:p>
          <a:p>
            <a:pPr algn="l"/>
            <a:endParaRPr lang="en-US" sz="1800" b="1" dirty="0"/>
          </a:p>
          <a:p>
            <a:pPr algn="l"/>
            <a:r>
              <a:rPr lang="en-US" sz="1800" b="1" dirty="0"/>
              <a:t>Presented by: </a:t>
            </a:r>
          </a:p>
          <a:p>
            <a:r>
              <a:rPr lang="en-US" sz="3200" b="1" dirty="0"/>
              <a:t>Peter Abraham Airewele</a:t>
            </a:r>
          </a:p>
          <a:p>
            <a:endParaRPr lang="en-US" sz="4000" b="1" dirty="0"/>
          </a:p>
          <a:p>
            <a:pPr algn="r"/>
            <a:endParaRPr lang="en-US" sz="1400" b="1" i="1" dirty="0"/>
          </a:p>
          <a:p>
            <a:pPr algn="r"/>
            <a:endParaRPr lang="en-US" sz="1100" b="1" dirty="0"/>
          </a:p>
        </p:txBody>
      </p:sp>
      <p:sp>
        <p:nvSpPr>
          <p:cNvPr id="4" name="Rectangle 3"/>
          <p:cNvSpPr/>
          <p:nvPr/>
        </p:nvSpPr>
        <p:spPr>
          <a:xfrm>
            <a:off x="726141" y="1488141"/>
            <a:ext cx="9932893" cy="4524315"/>
          </a:xfrm>
          <a:prstGeom prst="rect">
            <a:avLst/>
          </a:prstGeom>
        </p:spPr>
        <p:txBody>
          <a:bodyPr wrap="square">
            <a:spAutoFit/>
          </a:bodyPr>
          <a:lstStyle/>
          <a:p>
            <a:pPr algn="ctr"/>
            <a:r>
              <a:rPr lang="en-US" sz="2400" b="1" dirty="0">
                <a:latin typeface="Arial" panose="020B0604020202020204" pitchFamily="34" charset="0"/>
                <a:ea typeface="Arial" panose="020B0604020202020204" pitchFamily="34" charset="0"/>
              </a:rPr>
              <a:t>Action Research</a:t>
            </a:r>
            <a:r>
              <a:rPr lang="en-US" sz="2400" b="1" spc="-65" dirty="0">
                <a:latin typeface="Arial" panose="020B0604020202020204" pitchFamily="34" charset="0"/>
                <a:ea typeface="Arial" panose="020B0604020202020204" pitchFamily="34" charset="0"/>
              </a:rPr>
              <a:t> P</a:t>
            </a:r>
            <a:r>
              <a:rPr lang="en-US" sz="2400" b="1" dirty="0">
                <a:latin typeface="Arial" panose="020B0604020202020204" pitchFamily="34" charset="0"/>
                <a:ea typeface="Arial" panose="020B0604020202020204" pitchFamily="34" charset="0"/>
              </a:rPr>
              <a:t>roject SR 920-DSL Proposal Practicum </a:t>
            </a:r>
          </a:p>
          <a:p>
            <a:pPr algn="ctr"/>
            <a:endParaRPr lang="en-US" sz="2400" b="1" dirty="0">
              <a:latin typeface="Arial" panose="020B0604020202020204" pitchFamily="34" charset="0"/>
              <a:ea typeface="Arial" panose="020B0604020202020204" pitchFamily="34" charset="0"/>
            </a:endParaRPr>
          </a:p>
          <a:p>
            <a:pPr algn="ctr"/>
            <a:r>
              <a:rPr lang="en-US" sz="2400" b="1" dirty="0">
                <a:latin typeface="Arial" panose="020B0604020202020204" pitchFamily="34" charset="0"/>
                <a:ea typeface="Arial" panose="020B0604020202020204" pitchFamily="34" charset="0"/>
              </a:rPr>
              <a:t>On</a:t>
            </a:r>
          </a:p>
          <a:p>
            <a:pPr algn="ctr"/>
            <a:endParaRPr lang="en-US" sz="2400" b="1" dirty="0">
              <a:latin typeface="Arial" panose="020B0604020202020204" pitchFamily="34" charset="0"/>
              <a:ea typeface="Arial" panose="020B0604020202020204" pitchFamily="34" charset="0"/>
            </a:endParaRPr>
          </a:p>
          <a:p>
            <a:pPr algn="ctr"/>
            <a:r>
              <a:rPr lang="en-US" sz="2800" b="1" dirty="0"/>
              <a:t>Scholarship Education Support Program </a:t>
            </a:r>
          </a:p>
          <a:p>
            <a:pPr algn="ctr"/>
            <a:r>
              <a:rPr lang="en-US" sz="2800" b="1" dirty="0"/>
              <a:t>The Quest for Community Development</a:t>
            </a:r>
          </a:p>
          <a:p>
            <a:pPr algn="ctr"/>
            <a:r>
              <a:rPr lang="en-US" sz="2800" b="1" dirty="0"/>
              <a:t>May 15, 2024</a:t>
            </a:r>
            <a:endParaRPr lang="en-US" sz="2800" dirty="0"/>
          </a:p>
          <a:p>
            <a:pPr algn="ctr"/>
            <a:endParaRPr lang="en-US" sz="3600" dirty="0">
              <a:solidFill>
                <a:srgbClr val="0070C0"/>
              </a:solidFill>
            </a:endParaRPr>
          </a:p>
          <a:p>
            <a:pPr algn="ctr"/>
            <a:endParaRPr lang="en-US" sz="3600" b="1" dirty="0">
              <a:latin typeface="Arial" panose="020B0604020202020204" pitchFamily="34" charset="0"/>
              <a:ea typeface="Arial" panose="020B0604020202020204" pitchFamily="34" charset="0"/>
            </a:endParaRPr>
          </a:p>
          <a:p>
            <a:pPr algn="ctr"/>
            <a:endParaRPr lang="en-US" sz="3600" b="1" dirty="0"/>
          </a:p>
        </p:txBody>
      </p:sp>
    </p:spTree>
    <p:extLst>
      <p:ext uri="{BB962C8B-B14F-4D97-AF65-F5344CB8AC3E}">
        <p14:creationId xmlns:p14="http://schemas.microsoft.com/office/powerpoint/2010/main" val="4084230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60A8-39F8-3E40-23B8-B135E0AC4873}"/>
              </a:ext>
            </a:extLst>
          </p:cNvPr>
          <p:cNvSpPr>
            <a:spLocks noGrp="1"/>
          </p:cNvSpPr>
          <p:nvPr>
            <p:ph type="title"/>
          </p:nvPr>
        </p:nvSpPr>
        <p:spPr>
          <a:xfrm>
            <a:off x="428978" y="1502037"/>
            <a:ext cx="10803466" cy="578224"/>
          </a:xfrm>
        </p:spPr>
        <p:txBody>
          <a:bodyPr>
            <a:normAutofit fontScale="90000"/>
          </a:bodyPr>
          <a:lstStyle/>
          <a:p>
            <a:r>
              <a:rPr lang="en-US" sz="2800" dirty="0"/>
              <a:t>ACTION PLAN</a:t>
            </a:r>
            <a:br>
              <a:rPr lang="en-US" sz="2800" dirty="0"/>
            </a:br>
            <a:br>
              <a:rPr lang="en-US" sz="2800" dirty="0"/>
            </a:br>
            <a:r>
              <a:rPr lang="en-US" sz="2000" dirty="0"/>
              <a:t>Breakdown of Scholarship Required</a:t>
            </a:r>
            <a:br>
              <a:rPr lang="en-US" sz="2000" dirty="0"/>
            </a:br>
            <a:r>
              <a:rPr lang="en-US" sz="2000" dirty="0"/>
              <a:t>                      Student fees, Tuition, Workshop, and Apprenticeship      Table 1.1</a:t>
            </a:r>
          </a:p>
        </p:txBody>
      </p:sp>
      <p:sp>
        <p:nvSpPr>
          <p:cNvPr id="3" name="Content Placeholder 2">
            <a:extLst>
              <a:ext uri="{FF2B5EF4-FFF2-40B4-BE49-F238E27FC236}">
                <a16:creationId xmlns:a16="http://schemas.microsoft.com/office/drawing/2014/main" id="{343DF114-E7C7-3690-D3AC-001A6BB94D39}"/>
              </a:ext>
            </a:extLst>
          </p:cNvPr>
          <p:cNvSpPr>
            <a:spLocks noGrp="1"/>
          </p:cNvSpPr>
          <p:nvPr>
            <p:ph idx="1"/>
          </p:nvPr>
        </p:nvSpPr>
        <p:spPr/>
        <p:txBody>
          <a:bodyPr>
            <a:normAutofit/>
          </a:bodyPr>
          <a:lstStyle/>
          <a:p>
            <a:endParaRPr lang="en-US" sz="2300" dirty="0"/>
          </a:p>
          <a:p>
            <a:endParaRPr lang="en-US" sz="2300" u="sng" dirty="0"/>
          </a:p>
          <a:p>
            <a:endParaRPr lang="en-US" dirty="0"/>
          </a:p>
        </p:txBody>
      </p:sp>
      <p:graphicFrame>
        <p:nvGraphicFramePr>
          <p:cNvPr id="4" name="Table 3"/>
          <p:cNvGraphicFramePr>
            <a:graphicFrameLocks noGrp="1"/>
          </p:cNvGraphicFramePr>
          <p:nvPr/>
        </p:nvGraphicFramePr>
        <p:xfrm>
          <a:off x="998220" y="2540846"/>
          <a:ext cx="9883143" cy="3957320"/>
        </p:xfrm>
        <a:graphic>
          <a:graphicData uri="http://schemas.openxmlformats.org/drawingml/2006/table">
            <a:tbl>
              <a:tblPr firstRow="1" bandRow="1">
                <a:tableStyleId>{5C22544A-7EE6-4342-B048-85BDC9FD1C3A}</a:tableStyleId>
              </a:tblPr>
              <a:tblGrid>
                <a:gridCol w="966695">
                  <a:extLst>
                    <a:ext uri="{9D8B030D-6E8A-4147-A177-3AD203B41FA5}">
                      <a16:colId xmlns:a16="http://schemas.microsoft.com/office/drawing/2014/main" val="20000"/>
                    </a:ext>
                  </a:extLst>
                </a:gridCol>
                <a:gridCol w="1730785">
                  <a:extLst>
                    <a:ext uri="{9D8B030D-6E8A-4147-A177-3AD203B41FA5}">
                      <a16:colId xmlns:a16="http://schemas.microsoft.com/office/drawing/2014/main" val="20001"/>
                    </a:ext>
                  </a:extLst>
                </a:gridCol>
                <a:gridCol w="1008698">
                  <a:extLst>
                    <a:ext uri="{9D8B030D-6E8A-4147-A177-3AD203B41FA5}">
                      <a16:colId xmlns:a16="http://schemas.microsoft.com/office/drawing/2014/main" val="20002"/>
                    </a:ext>
                  </a:extLst>
                </a:gridCol>
                <a:gridCol w="1109662">
                  <a:extLst>
                    <a:ext uri="{9D8B030D-6E8A-4147-A177-3AD203B41FA5}">
                      <a16:colId xmlns:a16="http://schemas.microsoft.com/office/drawing/2014/main" val="20003"/>
                    </a:ext>
                  </a:extLst>
                </a:gridCol>
                <a:gridCol w="944880">
                  <a:extLst>
                    <a:ext uri="{9D8B030D-6E8A-4147-A177-3AD203B41FA5}">
                      <a16:colId xmlns:a16="http://schemas.microsoft.com/office/drawing/2014/main" val="20004"/>
                    </a:ext>
                  </a:extLst>
                </a:gridCol>
                <a:gridCol w="1379220">
                  <a:extLst>
                    <a:ext uri="{9D8B030D-6E8A-4147-A177-3AD203B41FA5}">
                      <a16:colId xmlns:a16="http://schemas.microsoft.com/office/drawing/2014/main" val="20005"/>
                    </a:ext>
                  </a:extLst>
                </a:gridCol>
                <a:gridCol w="1173480">
                  <a:extLst>
                    <a:ext uri="{9D8B030D-6E8A-4147-A177-3AD203B41FA5}">
                      <a16:colId xmlns:a16="http://schemas.microsoft.com/office/drawing/2014/main" val="20006"/>
                    </a:ext>
                  </a:extLst>
                </a:gridCol>
                <a:gridCol w="1569723">
                  <a:extLst>
                    <a:ext uri="{9D8B030D-6E8A-4147-A177-3AD203B41FA5}">
                      <a16:colId xmlns:a16="http://schemas.microsoft.com/office/drawing/2014/main" val="20007"/>
                    </a:ext>
                  </a:extLst>
                </a:gridCol>
              </a:tblGrid>
              <a:tr h="370840">
                <a:tc>
                  <a:txBody>
                    <a:bodyPr/>
                    <a:lstStyle/>
                    <a:p>
                      <a:pPr algn="ctr"/>
                      <a:r>
                        <a:rPr lang="en-US" sz="1400" dirty="0"/>
                        <a:t>1</a:t>
                      </a:r>
                    </a:p>
                    <a:p>
                      <a:pPr algn="ctr"/>
                      <a:r>
                        <a:rPr lang="en-US" sz="1400" dirty="0" err="1"/>
                        <a:t>Nos</a:t>
                      </a:r>
                      <a:endParaRPr lang="en-US" sz="1400" dirty="0"/>
                    </a:p>
                  </a:txBody>
                  <a:tcPr/>
                </a:tc>
                <a:tc>
                  <a:txBody>
                    <a:bodyPr/>
                    <a:lstStyle/>
                    <a:p>
                      <a:pPr algn="ctr"/>
                      <a:r>
                        <a:rPr lang="en-US" sz="1400" dirty="0"/>
                        <a:t>2</a:t>
                      </a:r>
                    </a:p>
                    <a:p>
                      <a:r>
                        <a:rPr lang="en-US" sz="1400" dirty="0"/>
                        <a:t>Program of Studies</a:t>
                      </a:r>
                    </a:p>
                  </a:txBody>
                  <a:tcPr/>
                </a:tc>
                <a:tc>
                  <a:txBody>
                    <a:bodyPr/>
                    <a:lstStyle/>
                    <a:p>
                      <a:pPr algn="ctr"/>
                      <a:r>
                        <a:rPr lang="en-US" sz="1400" dirty="0"/>
                        <a:t>3</a:t>
                      </a:r>
                    </a:p>
                    <a:p>
                      <a:r>
                        <a:rPr lang="en-US" sz="1400" dirty="0"/>
                        <a:t>Duration of Studies</a:t>
                      </a:r>
                    </a:p>
                    <a:p>
                      <a:r>
                        <a:rPr lang="en-US" sz="1400" dirty="0"/>
                        <a:t>Months</a:t>
                      </a:r>
                    </a:p>
                  </a:txBody>
                  <a:tcPr/>
                </a:tc>
                <a:tc>
                  <a:txBody>
                    <a:bodyPr/>
                    <a:lstStyle/>
                    <a:p>
                      <a:pPr algn="ctr"/>
                      <a:r>
                        <a:rPr lang="en-US" sz="1400" dirty="0"/>
                        <a:t>4</a:t>
                      </a:r>
                    </a:p>
                    <a:p>
                      <a:r>
                        <a:rPr lang="en-US" sz="1400" dirty="0"/>
                        <a:t>Number of Scholarship Required</a:t>
                      </a:r>
                    </a:p>
                  </a:txBody>
                  <a:tcPr/>
                </a:tc>
                <a:tc>
                  <a:txBody>
                    <a:bodyPr/>
                    <a:lstStyle/>
                    <a:p>
                      <a:pPr algn="ctr"/>
                      <a:r>
                        <a:rPr lang="en-US" sz="1400" dirty="0"/>
                        <a:t>5</a:t>
                      </a:r>
                    </a:p>
                    <a:p>
                      <a:pPr algn="ctr"/>
                      <a:r>
                        <a:rPr lang="en-US" sz="1400" dirty="0"/>
                        <a:t>Annual</a:t>
                      </a:r>
                    </a:p>
                    <a:p>
                      <a:pPr algn="ctr"/>
                      <a:r>
                        <a:rPr lang="en-US" sz="1400" dirty="0"/>
                        <a:t>Fees and</a:t>
                      </a:r>
                    </a:p>
                    <a:p>
                      <a:pPr algn="ctr"/>
                      <a:r>
                        <a:rPr lang="en-US" sz="1400" dirty="0"/>
                        <a:t>Tuition</a:t>
                      </a:r>
                    </a:p>
                  </a:txBody>
                  <a:tcPr/>
                </a:tc>
                <a:tc>
                  <a:txBody>
                    <a:bodyPr/>
                    <a:lstStyle/>
                    <a:p>
                      <a:pPr algn="ctr"/>
                      <a:r>
                        <a:rPr lang="en-US" sz="1400" dirty="0"/>
                        <a:t>6</a:t>
                      </a:r>
                    </a:p>
                    <a:p>
                      <a:pPr algn="ctr"/>
                      <a:r>
                        <a:rPr lang="en-US" sz="1400" dirty="0"/>
                        <a:t>Other Fees Workshops Apprenticeship Internship</a:t>
                      </a:r>
                    </a:p>
                  </a:txBody>
                  <a:tcPr/>
                </a:tc>
                <a:tc>
                  <a:txBody>
                    <a:bodyPr/>
                    <a:lstStyle/>
                    <a:p>
                      <a:pPr algn="ctr"/>
                      <a:r>
                        <a:rPr lang="en-US" dirty="0"/>
                        <a:t>7</a:t>
                      </a:r>
                    </a:p>
                    <a:p>
                      <a:pPr algn="ctr"/>
                      <a:r>
                        <a:rPr lang="en-US" sz="1400" dirty="0"/>
                        <a:t>Total Fees</a:t>
                      </a:r>
                    </a:p>
                    <a:p>
                      <a:pPr algn="ctr"/>
                      <a:r>
                        <a:rPr lang="en-US" sz="1400" dirty="0"/>
                        <a:t>Columns </a:t>
                      </a:r>
                    </a:p>
                    <a:p>
                      <a:pPr algn="ctr"/>
                      <a:r>
                        <a:rPr lang="en-US" sz="1400" dirty="0"/>
                        <a:t>(5+6)</a:t>
                      </a:r>
                    </a:p>
                  </a:txBody>
                  <a:tcPr/>
                </a:tc>
                <a:tc>
                  <a:txBody>
                    <a:bodyPr/>
                    <a:lstStyle/>
                    <a:p>
                      <a:pPr algn="ctr"/>
                      <a:r>
                        <a:rPr lang="en-US" sz="1400" dirty="0"/>
                        <a:t>8</a:t>
                      </a:r>
                    </a:p>
                    <a:p>
                      <a:pPr algn="ctr"/>
                      <a:r>
                        <a:rPr lang="en-US" sz="1400" dirty="0"/>
                        <a:t>Scholarship Required </a:t>
                      </a:r>
                    </a:p>
                    <a:p>
                      <a:pPr algn="ctr"/>
                      <a:r>
                        <a:rPr lang="en-US" sz="1400" dirty="0"/>
                        <a:t>Columns </a:t>
                      </a:r>
                    </a:p>
                    <a:p>
                      <a:pPr algn="ctr"/>
                      <a:r>
                        <a:rPr lang="en-US" sz="1400" dirty="0"/>
                        <a:t>(4x7)</a:t>
                      </a:r>
                    </a:p>
                  </a:txBody>
                  <a:tcPr/>
                </a:tc>
                <a:extLst>
                  <a:ext uri="{0D108BD9-81ED-4DB2-BD59-A6C34878D82A}">
                    <a16:rowId xmlns:a16="http://schemas.microsoft.com/office/drawing/2014/main" val="10000"/>
                  </a:ext>
                </a:extLst>
              </a:tr>
              <a:tr h="415714">
                <a:tc>
                  <a:txBody>
                    <a:bodyPr/>
                    <a:lstStyle/>
                    <a:p>
                      <a:pPr algn="ctr"/>
                      <a:r>
                        <a:rPr lang="en-US" sz="1400" dirty="0"/>
                        <a:t>1</a:t>
                      </a:r>
                    </a:p>
                  </a:txBody>
                  <a:tcPr/>
                </a:tc>
                <a:tc>
                  <a:txBody>
                    <a:bodyPr/>
                    <a:lstStyle/>
                    <a:p>
                      <a:r>
                        <a:rPr lang="en-US" sz="1400" dirty="0"/>
                        <a:t>Post Graduate Diploma in Commerce &amp; E-Strategies</a:t>
                      </a:r>
                    </a:p>
                  </a:txBody>
                  <a:tcPr/>
                </a:tc>
                <a:tc>
                  <a:txBody>
                    <a:bodyPr/>
                    <a:lstStyle/>
                    <a:p>
                      <a:pPr algn="ctr"/>
                      <a:r>
                        <a:rPr lang="en-US" sz="1400" dirty="0"/>
                        <a:t>12</a:t>
                      </a:r>
                    </a:p>
                  </a:txBody>
                  <a:tcPr/>
                </a:tc>
                <a:tc>
                  <a:txBody>
                    <a:bodyPr/>
                    <a:lstStyle/>
                    <a:p>
                      <a:pPr algn="ctr"/>
                      <a:r>
                        <a:rPr lang="en-US" sz="1400" dirty="0"/>
                        <a:t>9</a:t>
                      </a:r>
                    </a:p>
                  </a:txBody>
                  <a:tcPr/>
                </a:tc>
                <a:tc>
                  <a:txBody>
                    <a:bodyPr/>
                    <a:lstStyle/>
                    <a:p>
                      <a:pPr algn="ctr"/>
                      <a:r>
                        <a:rPr lang="en-US" sz="1400" dirty="0"/>
                        <a:t>1000</a:t>
                      </a:r>
                    </a:p>
                  </a:txBody>
                  <a:tcPr/>
                </a:tc>
                <a:tc>
                  <a:txBody>
                    <a:bodyPr/>
                    <a:lstStyle/>
                    <a:p>
                      <a:pPr algn="ctr"/>
                      <a:r>
                        <a:rPr lang="en-US" sz="1400" dirty="0"/>
                        <a:t>800</a:t>
                      </a:r>
                    </a:p>
                  </a:txBody>
                  <a:tcPr/>
                </a:tc>
                <a:tc>
                  <a:txBody>
                    <a:bodyPr/>
                    <a:lstStyle/>
                    <a:p>
                      <a:pPr algn="ctr"/>
                      <a:r>
                        <a:rPr lang="en-US" sz="1400" dirty="0"/>
                        <a:t>1800</a:t>
                      </a:r>
                    </a:p>
                  </a:txBody>
                  <a:tcPr/>
                </a:tc>
                <a:tc>
                  <a:txBody>
                    <a:bodyPr/>
                    <a:lstStyle/>
                    <a:p>
                      <a:pPr algn="ctr"/>
                      <a:r>
                        <a:rPr lang="en-US" sz="1400" dirty="0"/>
                        <a:t>16200</a:t>
                      </a:r>
                    </a:p>
                  </a:txBody>
                  <a:tcPr/>
                </a:tc>
                <a:extLst>
                  <a:ext uri="{0D108BD9-81ED-4DB2-BD59-A6C34878D82A}">
                    <a16:rowId xmlns:a16="http://schemas.microsoft.com/office/drawing/2014/main" val="10001"/>
                  </a:ext>
                </a:extLst>
              </a:tr>
              <a:tr h="370840">
                <a:tc>
                  <a:txBody>
                    <a:bodyPr/>
                    <a:lstStyle/>
                    <a:p>
                      <a:pPr algn="ctr"/>
                      <a:r>
                        <a:rPr lang="en-US" sz="1400" dirty="0"/>
                        <a:t>2</a:t>
                      </a:r>
                    </a:p>
                  </a:txBody>
                  <a:tcPr/>
                </a:tc>
                <a:tc>
                  <a:txBody>
                    <a:bodyPr/>
                    <a:lstStyle/>
                    <a:p>
                      <a:r>
                        <a:rPr lang="en-US" sz="1400" dirty="0"/>
                        <a:t>Advance Diploma</a:t>
                      </a:r>
                    </a:p>
                  </a:txBody>
                  <a:tcPr/>
                </a:tc>
                <a:tc>
                  <a:txBody>
                    <a:bodyPr/>
                    <a:lstStyle/>
                    <a:p>
                      <a:pPr algn="ctr"/>
                      <a:r>
                        <a:rPr lang="en-US" sz="1400" dirty="0"/>
                        <a:t>6</a:t>
                      </a:r>
                    </a:p>
                  </a:txBody>
                  <a:tcPr/>
                </a:tc>
                <a:tc>
                  <a:txBody>
                    <a:bodyPr/>
                    <a:lstStyle/>
                    <a:p>
                      <a:pPr algn="ctr"/>
                      <a:r>
                        <a:rPr lang="en-US" sz="1400" dirty="0"/>
                        <a:t>6</a:t>
                      </a:r>
                    </a:p>
                  </a:txBody>
                  <a:tcPr/>
                </a:tc>
                <a:tc>
                  <a:txBody>
                    <a:bodyPr/>
                    <a:lstStyle/>
                    <a:p>
                      <a:pPr algn="ctr"/>
                      <a:r>
                        <a:rPr lang="en-US" sz="1400" dirty="0"/>
                        <a:t>1000</a:t>
                      </a:r>
                    </a:p>
                  </a:txBody>
                  <a:tcPr/>
                </a:tc>
                <a:tc>
                  <a:txBody>
                    <a:bodyPr/>
                    <a:lstStyle/>
                    <a:p>
                      <a:pPr algn="ctr"/>
                      <a:r>
                        <a:rPr lang="en-US" sz="1400" dirty="0"/>
                        <a:t>750</a:t>
                      </a:r>
                    </a:p>
                  </a:txBody>
                  <a:tcPr/>
                </a:tc>
                <a:tc>
                  <a:txBody>
                    <a:bodyPr/>
                    <a:lstStyle/>
                    <a:p>
                      <a:pPr algn="ctr"/>
                      <a:r>
                        <a:rPr lang="en-US" sz="1400" dirty="0"/>
                        <a:t>1750</a:t>
                      </a:r>
                    </a:p>
                  </a:txBody>
                  <a:tcPr/>
                </a:tc>
                <a:tc>
                  <a:txBody>
                    <a:bodyPr/>
                    <a:lstStyle/>
                    <a:p>
                      <a:pPr algn="ctr"/>
                      <a:r>
                        <a:rPr lang="en-US" sz="1400" dirty="0"/>
                        <a:t>10500</a:t>
                      </a:r>
                    </a:p>
                  </a:txBody>
                  <a:tcPr/>
                </a:tc>
                <a:extLst>
                  <a:ext uri="{0D108BD9-81ED-4DB2-BD59-A6C34878D82A}">
                    <a16:rowId xmlns:a16="http://schemas.microsoft.com/office/drawing/2014/main" val="10002"/>
                  </a:ext>
                </a:extLst>
              </a:tr>
              <a:tr h="370840">
                <a:tc>
                  <a:txBody>
                    <a:bodyPr/>
                    <a:lstStyle/>
                    <a:p>
                      <a:pPr algn="ctr"/>
                      <a:r>
                        <a:rPr lang="en-US" sz="1400" dirty="0"/>
                        <a:t>3</a:t>
                      </a:r>
                    </a:p>
                  </a:txBody>
                  <a:tcPr/>
                </a:tc>
                <a:tc>
                  <a:txBody>
                    <a:bodyPr/>
                    <a:lstStyle/>
                    <a:p>
                      <a:r>
                        <a:rPr lang="en-US" sz="1400" dirty="0"/>
                        <a:t>Diploma</a:t>
                      </a:r>
                    </a:p>
                  </a:txBody>
                  <a:tcPr/>
                </a:tc>
                <a:tc>
                  <a:txBody>
                    <a:bodyPr/>
                    <a:lstStyle/>
                    <a:p>
                      <a:pPr algn="ctr"/>
                      <a:r>
                        <a:rPr lang="en-US" sz="1400" dirty="0"/>
                        <a:t>6</a:t>
                      </a:r>
                    </a:p>
                  </a:txBody>
                  <a:tcPr/>
                </a:tc>
                <a:tc>
                  <a:txBody>
                    <a:bodyPr/>
                    <a:lstStyle/>
                    <a:p>
                      <a:pPr algn="ctr"/>
                      <a:r>
                        <a:rPr lang="en-US" sz="1400" dirty="0"/>
                        <a:t>6</a:t>
                      </a:r>
                    </a:p>
                  </a:txBody>
                  <a:tcPr/>
                </a:tc>
                <a:tc>
                  <a:txBody>
                    <a:bodyPr/>
                    <a:lstStyle/>
                    <a:p>
                      <a:pPr algn="ctr"/>
                      <a:r>
                        <a:rPr lang="en-US" sz="1400" dirty="0"/>
                        <a:t>900</a:t>
                      </a:r>
                    </a:p>
                  </a:txBody>
                  <a:tcPr/>
                </a:tc>
                <a:tc>
                  <a:txBody>
                    <a:bodyPr/>
                    <a:lstStyle/>
                    <a:p>
                      <a:pPr algn="ctr"/>
                      <a:r>
                        <a:rPr lang="en-US" sz="1400" dirty="0"/>
                        <a:t>750</a:t>
                      </a:r>
                    </a:p>
                  </a:txBody>
                  <a:tcPr/>
                </a:tc>
                <a:tc>
                  <a:txBody>
                    <a:bodyPr/>
                    <a:lstStyle/>
                    <a:p>
                      <a:pPr algn="ctr"/>
                      <a:r>
                        <a:rPr lang="en-US" sz="1400" dirty="0"/>
                        <a:t>1650</a:t>
                      </a:r>
                    </a:p>
                  </a:txBody>
                  <a:tcPr/>
                </a:tc>
                <a:tc>
                  <a:txBody>
                    <a:bodyPr/>
                    <a:lstStyle/>
                    <a:p>
                      <a:pPr algn="ctr"/>
                      <a:r>
                        <a:rPr lang="en-US" sz="1400" dirty="0"/>
                        <a:t>9900</a:t>
                      </a:r>
                    </a:p>
                  </a:txBody>
                  <a:tcPr/>
                </a:tc>
                <a:extLst>
                  <a:ext uri="{0D108BD9-81ED-4DB2-BD59-A6C34878D82A}">
                    <a16:rowId xmlns:a16="http://schemas.microsoft.com/office/drawing/2014/main" val="10003"/>
                  </a:ext>
                </a:extLst>
              </a:tr>
              <a:tr h="370840">
                <a:tc>
                  <a:txBody>
                    <a:bodyPr/>
                    <a:lstStyle/>
                    <a:p>
                      <a:pPr algn="ctr"/>
                      <a:r>
                        <a:rPr lang="en-US" sz="1400" dirty="0"/>
                        <a:t>4</a:t>
                      </a:r>
                    </a:p>
                  </a:txBody>
                  <a:tcPr/>
                </a:tc>
                <a:tc>
                  <a:txBody>
                    <a:bodyPr/>
                    <a:lstStyle/>
                    <a:p>
                      <a:r>
                        <a:rPr lang="en-US" sz="1400" dirty="0"/>
                        <a:t>Advance</a:t>
                      </a:r>
                      <a:r>
                        <a:rPr lang="en-US" sz="1400" baseline="0" dirty="0"/>
                        <a:t> Certificate</a:t>
                      </a:r>
                      <a:endParaRPr lang="en-US" sz="1400" dirty="0"/>
                    </a:p>
                  </a:txBody>
                  <a:tcPr/>
                </a:tc>
                <a:tc>
                  <a:txBody>
                    <a:bodyPr/>
                    <a:lstStyle/>
                    <a:p>
                      <a:pPr algn="ctr"/>
                      <a:r>
                        <a:rPr lang="en-US" sz="1400" dirty="0"/>
                        <a:t>4</a:t>
                      </a:r>
                    </a:p>
                  </a:txBody>
                  <a:tcPr/>
                </a:tc>
                <a:tc>
                  <a:txBody>
                    <a:bodyPr/>
                    <a:lstStyle/>
                    <a:p>
                      <a:pPr algn="ctr"/>
                      <a:r>
                        <a:rPr lang="en-US" sz="1400" dirty="0"/>
                        <a:t>5</a:t>
                      </a:r>
                    </a:p>
                  </a:txBody>
                  <a:tcPr/>
                </a:tc>
                <a:tc>
                  <a:txBody>
                    <a:bodyPr/>
                    <a:lstStyle/>
                    <a:p>
                      <a:pPr algn="ctr"/>
                      <a:r>
                        <a:rPr lang="en-US" sz="1400" dirty="0"/>
                        <a:t>800</a:t>
                      </a:r>
                    </a:p>
                  </a:txBody>
                  <a:tcPr/>
                </a:tc>
                <a:tc>
                  <a:txBody>
                    <a:bodyPr/>
                    <a:lstStyle/>
                    <a:p>
                      <a:pPr algn="ctr"/>
                      <a:r>
                        <a:rPr lang="en-US" sz="1400" dirty="0"/>
                        <a:t>700</a:t>
                      </a:r>
                    </a:p>
                  </a:txBody>
                  <a:tcPr/>
                </a:tc>
                <a:tc>
                  <a:txBody>
                    <a:bodyPr/>
                    <a:lstStyle/>
                    <a:p>
                      <a:pPr algn="ctr"/>
                      <a:r>
                        <a:rPr lang="en-US" sz="1400" dirty="0"/>
                        <a:t>1500</a:t>
                      </a:r>
                    </a:p>
                  </a:txBody>
                  <a:tcPr/>
                </a:tc>
                <a:tc>
                  <a:txBody>
                    <a:bodyPr/>
                    <a:lstStyle/>
                    <a:p>
                      <a:pPr algn="ctr"/>
                      <a:r>
                        <a:rPr lang="en-US" sz="1400" dirty="0"/>
                        <a:t>7500</a:t>
                      </a:r>
                    </a:p>
                  </a:txBody>
                  <a:tcPr/>
                </a:tc>
                <a:extLst>
                  <a:ext uri="{0D108BD9-81ED-4DB2-BD59-A6C34878D82A}">
                    <a16:rowId xmlns:a16="http://schemas.microsoft.com/office/drawing/2014/main" val="10004"/>
                  </a:ext>
                </a:extLst>
              </a:tr>
              <a:tr h="370840">
                <a:tc>
                  <a:txBody>
                    <a:bodyPr/>
                    <a:lstStyle/>
                    <a:p>
                      <a:pPr algn="ctr"/>
                      <a:r>
                        <a:rPr lang="en-US" sz="1400" dirty="0"/>
                        <a:t>5</a:t>
                      </a:r>
                    </a:p>
                  </a:txBody>
                  <a:tcPr/>
                </a:tc>
                <a:tc>
                  <a:txBody>
                    <a:bodyPr/>
                    <a:lstStyle/>
                    <a:p>
                      <a:r>
                        <a:rPr lang="en-US" sz="1400" dirty="0"/>
                        <a:t>Certificate</a:t>
                      </a:r>
                    </a:p>
                  </a:txBody>
                  <a:tcPr/>
                </a:tc>
                <a:tc>
                  <a:txBody>
                    <a:bodyPr/>
                    <a:lstStyle/>
                    <a:p>
                      <a:pPr algn="ctr"/>
                      <a:r>
                        <a:rPr lang="en-US" sz="1400" dirty="0"/>
                        <a:t>4</a:t>
                      </a:r>
                    </a:p>
                  </a:txBody>
                  <a:tcPr/>
                </a:tc>
                <a:tc>
                  <a:txBody>
                    <a:bodyPr/>
                    <a:lstStyle/>
                    <a:p>
                      <a:pPr algn="ctr"/>
                      <a:r>
                        <a:rPr lang="en-US" sz="1400" dirty="0"/>
                        <a:t>4</a:t>
                      </a:r>
                    </a:p>
                  </a:txBody>
                  <a:tcPr/>
                </a:tc>
                <a:tc>
                  <a:txBody>
                    <a:bodyPr/>
                    <a:lstStyle/>
                    <a:p>
                      <a:pPr algn="ctr"/>
                      <a:r>
                        <a:rPr lang="en-US" sz="1400" dirty="0"/>
                        <a:t>800</a:t>
                      </a:r>
                    </a:p>
                  </a:txBody>
                  <a:tcPr/>
                </a:tc>
                <a:tc>
                  <a:txBody>
                    <a:bodyPr/>
                    <a:lstStyle/>
                    <a:p>
                      <a:pPr algn="ctr"/>
                      <a:r>
                        <a:rPr lang="en-US" sz="1400" dirty="0"/>
                        <a:t>675</a:t>
                      </a:r>
                    </a:p>
                  </a:txBody>
                  <a:tcPr/>
                </a:tc>
                <a:tc>
                  <a:txBody>
                    <a:bodyPr/>
                    <a:lstStyle/>
                    <a:p>
                      <a:pPr algn="ctr"/>
                      <a:r>
                        <a:rPr lang="en-US" sz="1400" dirty="0"/>
                        <a:t>1475</a:t>
                      </a:r>
                    </a:p>
                  </a:txBody>
                  <a:tcPr/>
                </a:tc>
                <a:tc>
                  <a:txBody>
                    <a:bodyPr/>
                    <a:lstStyle/>
                    <a:p>
                      <a:pPr algn="ctr"/>
                      <a:r>
                        <a:rPr lang="en-US" sz="1400" dirty="0"/>
                        <a:t>5900</a:t>
                      </a:r>
                    </a:p>
                  </a:txBody>
                  <a:tcPr/>
                </a:tc>
                <a:extLst>
                  <a:ext uri="{0D108BD9-81ED-4DB2-BD59-A6C34878D82A}">
                    <a16:rowId xmlns:a16="http://schemas.microsoft.com/office/drawing/2014/main" val="10005"/>
                  </a:ext>
                </a:extLst>
              </a:tr>
              <a:tr h="370840">
                <a:tc>
                  <a:txBody>
                    <a:bodyPr/>
                    <a:lstStyle/>
                    <a:p>
                      <a:pPr algn="ctr"/>
                      <a:endParaRPr lang="en-US" sz="1400" dirty="0"/>
                    </a:p>
                  </a:txBody>
                  <a:tcPr/>
                </a:tc>
                <a:tc>
                  <a:txBody>
                    <a:bodyPr/>
                    <a:lstStyle/>
                    <a:p>
                      <a:endParaRPr lang="en-US" sz="1400"/>
                    </a:p>
                  </a:txBody>
                  <a:tcPr/>
                </a:tc>
                <a:tc>
                  <a:txBody>
                    <a:bodyPr/>
                    <a:lstStyle/>
                    <a:p>
                      <a:pPr algn="ctr"/>
                      <a:r>
                        <a:rPr lang="en-US" sz="1400" b="1" dirty="0"/>
                        <a:t>Total</a:t>
                      </a:r>
                    </a:p>
                  </a:txBody>
                  <a:tcPr/>
                </a:tc>
                <a:tc>
                  <a:txBody>
                    <a:bodyPr/>
                    <a:lstStyle/>
                    <a:p>
                      <a:pPr algn="ctr"/>
                      <a:r>
                        <a:rPr lang="en-US" sz="1400" b="1" dirty="0"/>
                        <a:t>30</a:t>
                      </a:r>
                    </a:p>
                  </a:txBody>
                  <a:tcPr/>
                </a:tc>
                <a:tc>
                  <a:txBody>
                    <a:bodyPr/>
                    <a:lstStyle/>
                    <a:p>
                      <a:pPr algn="ctr"/>
                      <a:endParaRPr lang="en-US" sz="1400" b="1" dirty="0"/>
                    </a:p>
                  </a:txBody>
                  <a:tcPr/>
                </a:tc>
                <a:tc>
                  <a:txBody>
                    <a:bodyPr/>
                    <a:lstStyle/>
                    <a:p>
                      <a:pPr algn="ctr"/>
                      <a:endParaRPr lang="en-US" sz="1400" b="1" dirty="0"/>
                    </a:p>
                  </a:txBody>
                  <a:tcPr/>
                </a:tc>
                <a:tc>
                  <a:txBody>
                    <a:bodyPr/>
                    <a:lstStyle/>
                    <a:p>
                      <a:pPr algn="ctr"/>
                      <a:endParaRPr lang="en-US" sz="1400" b="1" dirty="0"/>
                    </a:p>
                  </a:txBody>
                  <a:tcPr/>
                </a:tc>
                <a:tc>
                  <a:txBody>
                    <a:bodyPr/>
                    <a:lstStyle/>
                    <a:p>
                      <a:pPr algn="ctr"/>
                      <a:r>
                        <a:rPr lang="en-US" sz="1400" b="1" dirty="0"/>
                        <a:t>$50,000</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30609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D5C9F-7767-FE48-8A16-2B1ADE07792E}"/>
              </a:ext>
            </a:extLst>
          </p:cNvPr>
          <p:cNvSpPr>
            <a:spLocks noGrp="1"/>
          </p:cNvSpPr>
          <p:nvPr>
            <p:ph type="title"/>
          </p:nvPr>
        </p:nvSpPr>
        <p:spPr>
          <a:xfrm>
            <a:off x="708660" y="1051560"/>
            <a:ext cx="9806940" cy="632460"/>
          </a:xfrm>
        </p:spPr>
        <p:txBody>
          <a:bodyPr>
            <a:normAutofit/>
          </a:bodyPr>
          <a:lstStyle/>
          <a:p>
            <a:r>
              <a:rPr lang="en-US" sz="2000" dirty="0"/>
              <a:t>PERMISSIONS AND PROTECTION OF PARTICIPANTS</a:t>
            </a:r>
          </a:p>
        </p:txBody>
      </p:sp>
      <p:sp>
        <p:nvSpPr>
          <p:cNvPr id="3" name="Content Placeholder 2">
            <a:extLst>
              <a:ext uri="{FF2B5EF4-FFF2-40B4-BE49-F238E27FC236}">
                <a16:creationId xmlns:a16="http://schemas.microsoft.com/office/drawing/2014/main" id="{4AEC16F6-7A93-1D04-04EF-B2502F4E6A46}"/>
              </a:ext>
            </a:extLst>
          </p:cNvPr>
          <p:cNvSpPr>
            <a:spLocks noGrp="1"/>
          </p:cNvSpPr>
          <p:nvPr>
            <p:ph idx="1"/>
          </p:nvPr>
        </p:nvSpPr>
        <p:spPr>
          <a:xfrm>
            <a:off x="640080" y="1485900"/>
            <a:ext cx="10165080" cy="5128260"/>
          </a:xfrm>
        </p:spPr>
        <p:txBody>
          <a:bodyPr>
            <a:normAutofit fontScale="25000" lnSpcReduction="20000"/>
          </a:bodyPr>
          <a:lstStyle/>
          <a:p>
            <a:pPr algn="ctr">
              <a:buNone/>
            </a:pPr>
            <a:endParaRPr lang="en-US" dirty="0">
              <a:latin typeface="Old English Text MT" pitchFamily="66" charset="0"/>
            </a:endParaRPr>
          </a:p>
          <a:p>
            <a:pPr algn="ctr">
              <a:buNone/>
            </a:pPr>
            <a:r>
              <a:rPr lang="en-US" sz="9600" dirty="0">
                <a:latin typeface="Old English Text MT" pitchFamily="66" charset="0"/>
              </a:rPr>
              <a:t>St. Stephens Institute of  Technology</a:t>
            </a:r>
          </a:p>
          <a:p>
            <a:pPr algn="ctr">
              <a:buNone/>
            </a:pPr>
            <a:r>
              <a:rPr lang="en-US" sz="4800" dirty="0"/>
              <a:t>License/Accreditation No. FL 01-219-145/003) since (1995- NTA) and NAQAA-</a:t>
            </a:r>
          </a:p>
          <a:p>
            <a:pPr algn="ctr">
              <a:buNone/>
            </a:pPr>
            <a:r>
              <a:rPr lang="en-US" sz="4800" dirty="0"/>
              <a:t>National Accreditation and Quality Assurance Authority Licensed  The Gambia</a:t>
            </a:r>
          </a:p>
          <a:p>
            <a:pPr>
              <a:buNone/>
            </a:pPr>
            <a:r>
              <a:rPr lang="en-US" sz="6000" b="1" dirty="0"/>
              <a:t>Dear Peter Abraham Airewele</a:t>
            </a:r>
            <a:r>
              <a:rPr lang="en-US" sz="6000" dirty="0"/>
              <a:t>                                                                                                                                       </a:t>
            </a:r>
            <a:r>
              <a:rPr lang="en-US" sz="6000" b="1" dirty="0"/>
              <a:t>13</a:t>
            </a:r>
            <a:r>
              <a:rPr lang="en-US" sz="6000" b="1" baseline="30000" dirty="0"/>
              <a:t>th</a:t>
            </a:r>
            <a:r>
              <a:rPr lang="en-US" sz="6000" b="1" dirty="0"/>
              <a:t> May 2024</a:t>
            </a:r>
          </a:p>
          <a:p>
            <a:pPr>
              <a:buNone/>
            </a:pPr>
            <a:r>
              <a:rPr lang="en-US" sz="6000" dirty="0"/>
              <a:t> </a:t>
            </a:r>
            <a:r>
              <a:rPr lang="en-US" sz="6000" b="1" dirty="0"/>
              <a:t>Re:  Letter of Permission and Protection  of Participants</a:t>
            </a:r>
            <a:endParaRPr lang="en-US" sz="6000" dirty="0"/>
          </a:p>
          <a:p>
            <a:pPr algn="just">
              <a:buNone/>
            </a:pPr>
            <a:r>
              <a:rPr lang="en-US" sz="6000" dirty="0"/>
              <a:t>You have been permitted to conduct and complete the “Action Research Project Practicum SR 920 regarding the Scholarship </a:t>
            </a:r>
          </a:p>
          <a:p>
            <a:pPr algn="just">
              <a:buNone/>
            </a:pPr>
            <a:r>
              <a:rPr lang="en-US" sz="6000" dirty="0"/>
              <a:t>Education Support Program, the Quest for Community Development” from March to May 2024.</a:t>
            </a:r>
          </a:p>
          <a:p>
            <a:pPr algn="just">
              <a:buNone/>
            </a:pPr>
            <a:r>
              <a:rPr lang="en-US" sz="6000" dirty="0"/>
              <a:t>Moreover, all the participants, contacts, data, and information collected through notes and  observations  here or from you will </a:t>
            </a:r>
          </a:p>
          <a:p>
            <a:pPr algn="just">
              <a:buNone/>
            </a:pPr>
            <a:r>
              <a:rPr lang="en-US" sz="6000" dirty="0"/>
              <a:t>be treated with adequate confidentiality and protection, and additional materials will be provided when and where necessary to </a:t>
            </a:r>
          </a:p>
          <a:p>
            <a:pPr algn="just">
              <a:buNone/>
            </a:pPr>
            <a:r>
              <a:rPr lang="en-US" sz="6000" dirty="0"/>
              <a:t>complete the research.</a:t>
            </a:r>
          </a:p>
          <a:p>
            <a:pPr algn="just">
              <a:buNone/>
            </a:pPr>
            <a:endParaRPr lang="en-US" sz="6000" dirty="0"/>
          </a:p>
          <a:p>
            <a:pPr algn="just">
              <a:buNone/>
            </a:pPr>
            <a:r>
              <a:rPr lang="en-US" sz="6000" dirty="0"/>
              <a:t>Again, SSIT is greatly honored to work with you on this noble Scholarship project and school adventure, which is designed to help </a:t>
            </a:r>
          </a:p>
          <a:p>
            <a:pPr algn="just">
              <a:buNone/>
            </a:pPr>
            <a:r>
              <a:rPr lang="en-US" sz="6000" dirty="0"/>
              <a:t>prospective and underprivileged students, families, and the community. </a:t>
            </a:r>
          </a:p>
          <a:p>
            <a:pPr>
              <a:buNone/>
            </a:pPr>
            <a:endParaRPr lang="en-US" sz="6000" b="1" dirty="0"/>
          </a:p>
          <a:p>
            <a:pPr>
              <a:buNone/>
            </a:pPr>
            <a:r>
              <a:rPr lang="en-US" sz="6000" b="1" dirty="0"/>
              <a:t>Faithfully,</a:t>
            </a:r>
          </a:p>
          <a:p>
            <a:pPr>
              <a:buNone/>
            </a:pPr>
            <a:r>
              <a:rPr lang="en-US" sz="6000" b="1" dirty="0"/>
              <a:t>Dr. Stephens Okotie  (Ph.D.)   Director General</a:t>
            </a:r>
          </a:p>
          <a:p>
            <a:pPr algn="ctr">
              <a:buNone/>
            </a:pPr>
            <a:r>
              <a:rPr lang="en-US" sz="5600" dirty="0"/>
              <a:t>Address: C89G+CH6, Kombo Sillah Dr, Serrekunda, The Gambia, Ph: 220-742-1505,  Email:  saintstephensinstitute@hahoo.ie</a:t>
            </a:r>
          </a:p>
          <a:p>
            <a:pPr algn="ctr"/>
            <a:r>
              <a:rPr lang="en-US" sz="5600" dirty="0"/>
              <a:t> </a:t>
            </a:r>
          </a:p>
          <a:p>
            <a:pPr>
              <a:buNone/>
            </a:pPr>
            <a:endParaRPr lang="en-US" sz="1000" b="1" dirty="0"/>
          </a:p>
          <a:p>
            <a:r>
              <a:rPr lang="en-US" sz="1000" b="1" dirty="0"/>
              <a:t> </a:t>
            </a:r>
          </a:p>
          <a:p>
            <a:pPr>
              <a:buNone/>
            </a:pPr>
            <a:endParaRPr lang="en-US" sz="1000" dirty="0"/>
          </a:p>
          <a:p>
            <a:pPr algn="ctr">
              <a:buNone/>
            </a:pPr>
            <a:endParaRPr lang="en-US" sz="1000" dirty="0"/>
          </a:p>
          <a:p>
            <a:pPr algn="ctr">
              <a:buNone/>
            </a:pPr>
            <a:r>
              <a:rPr lang="en-US" sz="1000" dirty="0"/>
              <a:t> </a:t>
            </a:r>
          </a:p>
        </p:txBody>
      </p:sp>
      <p:sp>
        <p:nvSpPr>
          <p:cNvPr id="4101" name="Rectangle 5"/>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Calibri" pitchFamily="34" charset="0"/>
                <a:ea typeface="Calibri" pitchFamily="34" charset="0"/>
                <a:cs typeface="Times New Roman" pitchFamily="18" charset="0"/>
              </a:rPr>
              <a:t>St. Stephens Institute of  Technology</a:t>
            </a:r>
            <a:endParaRPr kumimoji="0" lang="en-US"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Calibri" pitchFamily="34" charset="0"/>
                <a:ea typeface="Calibri" pitchFamily="34" charset="0"/>
                <a:cs typeface="Times New Roman" pitchFamily="18" charset="0"/>
              </a:rPr>
              <a:t>License/Accreditation No. FL 01-219-145/003) since (1995- NTA) and NAQAA-</a:t>
            </a:r>
            <a:endParaRPr kumimoji="0" lang="en-US"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Calibri" pitchFamily="34" charset="0"/>
                <a:ea typeface="Calibri" pitchFamily="34" charset="0"/>
                <a:cs typeface="Times New Roman" pitchFamily="18" charset="0"/>
              </a:rPr>
              <a:t>National Accreditation and Quality Assurance Authority Licensed  The Gambia</a:t>
            </a:r>
            <a:endParaRPr kumimoji="0" lang="en-US" sz="9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61085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158ED-B4CC-C966-9F4A-B32192F02DAE}"/>
              </a:ext>
            </a:extLst>
          </p:cNvPr>
          <p:cNvSpPr>
            <a:spLocks noGrp="1"/>
          </p:cNvSpPr>
          <p:nvPr>
            <p:ph type="title"/>
          </p:nvPr>
        </p:nvSpPr>
        <p:spPr>
          <a:xfrm>
            <a:off x="428978" y="929641"/>
            <a:ext cx="10803466" cy="922020"/>
          </a:xfrm>
        </p:spPr>
        <p:txBody>
          <a:bodyPr>
            <a:normAutofit/>
          </a:bodyPr>
          <a:lstStyle/>
          <a:p>
            <a:r>
              <a:rPr lang="en-US" sz="3200" dirty="0"/>
              <a:t>DATA COLLECTION AND ANALYSIS</a:t>
            </a:r>
          </a:p>
        </p:txBody>
      </p:sp>
      <p:sp>
        <p:nvSpPr>
          <p:cNvPr id="3" name="Content Placeholder 2">
            <a:extLst>
              <a:ext uri="{FF2B5EF4-FFF2-40B4-BE49-F238E27FC236}">
                <a16:creationId xmlns:a16="http://schemas.microsoft.com/office/drawing/2014/main" id="{B64E64DE-6366-52C6-E5E0-337590EDE207}"/>
              </a:ext>
            </a:extLst>
          </p:cNvPr>
          <p:cNvSpPr>
            <a:spLocks noGrp="1"/>
          </p:cNvSpPr>
          <p:nvPr>
            <p:ph idx="1"/>
          </p:nvPr>
        </p:nvSpPr>
        <p:spPr>
          <a:xfrm>
            <a:off x="640080" y="1844040"/>
            <a:ext cx="10279380" cy="4576763"/>
          </a:xfrm>
        </p:spPr>
        <p:txBody>
          <a:bodyPr>
            <a:normAutofit/>
          </a:bodyPr>
          <a:lstStyle/>
          <a:p>
            <a:r>
              <a:rPr lang="en-US" sz="1400" dirty="0"/>
              <a:t>Data will be collected for a period of: </a:t>
            </a:r>
            <a:r>
              <a:rPr lang="en-US" sz="1400" u="sng" dirty="0"/>
              <a:t>60-90 Days (March to May, 2024.</a:t>
            </a:r>
          </a:p>
          <a:p>
            <a:r>
              <a:rPr lang="en-US" sz="1400" dirty="0"/>
              <a:t>Approximately  </a:t>
            </a:r>
            <a:r>
              <a:rPr lang="en-US" sz="1400" u="sng" dirty="0"/>
              <a:t>35</a:t>
            </a:r>
            <a:r>
              <a:rPr lang="en-US" sz="1400" dirty="0"/>
              <a:t> participants are expected: 30 Students and </a:t>
            </a:r>
            <a:r>
              <a:rPr lang="en-US" sz="1400" u="sng" dirty="0"/>
              <a:t>5-SSIT staff  on the ground that helped with correspondences, emails, etc..</a:t>
            </a:r>
          </a:p>
          <a:p>
            <a:r>
              <a:rPr lang="en-US" sz="1400" dirty="0"/>
              <a:t>Results of pre and post intervention will be evaluated for patterns and themes by</a:t>
            </a:r>
            <a:r>
              <a:rPr lang="en-US" sz="1400" b="1" dirty="0"/>
              <a:t>…(explain how the results will be analyzed):  </a:t>
            </a:r>
            <a:r>
              <a:rPr lang="en-US" sz="1400" dirty="0"/>
              <a:t>Through data analysis</a:t>
            </a:r>
          </a:p>
          <a:p>
            <a:pPr>
              <a:buNone/>
            </a:pPr>
            <a:r>
              <a:rPr lang="en-US" sz="1600" b="1" dirty="0"/>
              <a:t> </a:t>
            </a:r>
          </a:p>
          <a:p>
            <a:pPr>
              <a:buNone/>
            </a:pPr>
            <a:endParaRPr lang="en-US" sz="1600" b="1" dirty="0"/>
          </a:p>
          <a:p>
            <a:pPr>
              <a:buNone/>
            </a:pPr>
            <a:endParaRPr lang="en-US" sz="1600" b="1" dirty="0"/>
          </a:p>
          <a:p>
            <a:pPr>
              <a:buNone/>
            </a:pPr>
            <a:endParaRPr lang="en-US" sz="1600" b="1" dirty="0"/>
          </a:p>
          <a:p>
            <a:pPr>
              <a:buNone/>
            </a:pPr>
            <a:endParaRPr lang="en-US" sz="1600" b="1" dirty="0"/>
          </a:p>
          <a:p>
            <a:pPr>
              <a:buNone/>
            </a:pPr>
            <a:endParaRPr lang="en-US" sz="1600" dirty="0"/>
          </a:p>
          <a:p>
            <a:pPr>
              <a:buNone/>
            </a:pPr>
            <a:endParaRPr lang="en-US" sz="1600" dirty="0"/>
          </a:p>
          <a:p>
            <a:pPr>
              <a:buNone/>
            </a:pPr>
            <a:endParaRPr lang="en-US" sz="1600" dirty="0"/>
          </a:p>
          <a:p>
            <a:pPr>
              <a:buNone/>
            </a:pPr>
            <a:endParaRPr lang="en-US" sz="1600" dirty="0"/>
          </a:p>
          <a:p>
            <a:pPr>
              <a:buNone/>
            </a:pPr>
            <a:endParaRPr lang="en-US" sz="1600" dirty="0"/>
          </a:p>
          <a:p>
            <a:pPr>
              <a:buNone/>
            </a:pPr>
            <a:endParaRPr lang="en-US" sz="1600" b="1" dirty="0"/>
          </a:p>
        </p:txBody>
      </p:sp>
      <p:graphicFrame>
        <p:nvGraphicFramePr>
          <p:cNvPr id="5" name="Table 4"/>
          <p:cNvGraphicFramePr>
            <a:graphicFrameLocks noGrp="1"/>
          </p:cNvGraphicFramePr>
          <p:nvPr/>
        </p:nvGraphicFramePr>
        <p:xfrm>
          <a:off x="891541" y="2914226"/>
          <a:ext cx="9669780" cy="3825240"/>
        </p:xfrm>
        <a:graphic>
          <a:graphicData uri="http://schemas.openxmlformats.org/drawingml/2006/table">
            <a:tbl>
              <a:tblPr firstRow="1" bandRow="1">
                <a:tableStyleId>{5C22544A-7EE6-4342-B048-85BDC9FD1C3A}</a:tableStyleId>
              </a:tblPr>
              <a:tblGrid>
                <a:gridCol w="3147059">
                  <a:extLst>
                    <a:ext uri="{9D8B030D-6E8A-4147-A177-3AD203B41FA5}">
                      <a16:colId xmlns:a16="http://schemas.microsoft.com/office/drawing/2014/main" val="20000"/>
                    </a:ext>
                  </a:extLst>
                </a:gridCol>
                <a:gridCol w="624840">
                  <a:extLst>
                    <a:ext uri="{9D8B030D-6E8A-4147-A177-3AD203B41FA5}">
                      <a16:colId xmlns:a16="http://schemas.microsoft.com/office/drawing/2014/main" val="20001"/>
                    </a:ext>
                  </a:extLst>
                </a:gridCol>
                <a:gridCol w="4945380">
                  <a:extLst>
                    <a:ext uri="{9D8B030D-6E8A-4147-A177-3AD203B41FA5}">
                      <a16:colId xmlns:a16="http://schemas.microsoft.com/office/drawing/2014/main" val="20002"/>
                    </a:ext>
                  </a:extLst>
                </a:gridCol>
                <a:gridCol w="952501">
                  <a:extLst>
                    <a:ext uri="{9D8B030D-6E8A-4147-A177-3AD203B41FA5}">
                      <a16:colId xmlns:a16="http://schemas.microsoft.com/office/drawing/2014/main" val="20003"/>
                    </a:ext>
                  </a:extLst>
                </a:gridCol>
              </a:tblGrid>
              <a:tr h="370840">
                <a:tc>
                  <a:txBody>
                    <a:bodyPr/>
                    <a:lstStyle/>
                    <a:p>
                      <a:r>
                        <a:rPr lang="en-US" sz="1300" dirty="0"/>
                        <a:t> ANALYSIS OF PERSONAL  NOTES</a:t>
                      </a:r>
                    </a:p>
                  </a:txBody>
                  <a:tcPr/>
                </a:tc>
                <a:tc>
                  <a:txBody>
                    <a:bodyPr/>
                    <a:lstStyle/>
                    <a:p>
                      <a:endParaRPr lang="en-US" sz="1300" dirty="0"/>
                    </a:p>
                  </a:txBody>
                  <a:tcPr/>
                </a:tc>
                <a:tc>
                  <a:txBody>
                    <a:bodyPr/>
                    <a:lstStyle/>
                    <a:p>
                      <a:r>
                        <a:rPr lang="en-US" sz="1300" dirty="0"/>
                        <a:t>PERSONAL NOTES AND OBSERVATIONS                            TABLE 1.2</a:t>
                      </a:r>
                    </a:p>
                  </a:txBody>
                  <a:tcPr/>
                </a:tc>
                <a:tc>
                  <a:txBody>
                    <a:bodyPr/>
                    <a:lstStyle/>
                    <a:p>
                      <a:endParaRPr lang="en-US" dirty="0"/>
                    </a:p>
                  </a:txBody>
                  <a:tcPr/>
                </a:tc>
                <a:extLst>
                  <a:ext uri="{0D108BD9-81ED-4DB2-BD59-A6C34878D82A}">
                    <a16:rowId xmlns:a16="http://schemas.microsoft.com/office/drawing/2014/main" val="10000"/>
                  </a:ext>
                </a:extLst>
              </a:tr>
              <a:tr h="425874">
                <a:tc>
                  <a:txBody>
                    <a:bodyPr/>
                    <a:lstStyle/>
                    <a:p>
                      <a:r>
                        <a:rPr lang="en-US" sz="1300" b="1" dirty="0"/>
                        <a:t>Extracts from  my Observation</a:t>
                      </a:r>
                    </a:p>
                  </a:txBody>
                  <a:tcPr/>
                </a:tc>
                <a:tc>
                  <a:txBody>
                    <a:bodyPr/>
                    <a:lstStyle/>
                    <a:p>
                      <a:r>
                        <a:rPr lang="en-US" sz="1300" b="1" dirty="0"/>
                        <a:t>Scope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b="1" dirty="0"/>
                        <a:t>Patterns and Themes.........1</a:t>
                      </a:r>
                    </a:p>
                    <a:p>
                      <a:endParaRPr lang="en-US" sz="1300" b="1" dirty="0"/>
                    </a:p>
                  </a:txBody>
                  <a:tcPr/>
                </a:tc>
                <a:tc>
                  <a:txBody>
                    <a:bodyPr/>
                    <a:lstStyle/>
                    <a:p>
                      <a:pPr algn="ctr"/>
                      <a:r>
                        <a:rPr lang="en-US" sz="1300" b="1" dirty="0"/>
                        <a:t>% </a:t>
                      </a:r>
                    </a:p>
                    <a:p>
                      <a:pPr algn="ctr"/>
                      <a:r>
                        <a:rPr lang="en-US" sz="1300" b="1" dirty="0"/>
                        <a:t> Data</a:t>
                      </a:r>
                    </a:p>
                  </a:txBody>
                  <a:tcPr/>
                </a:tc>
                <a:extLst>
                  <a:ext uri="{0D108BD9-81ED-4DB2-BD59-A6C34878D82A}">
                    <a16:rowId xmlns:a16="http://schemas.microsoft.com/office/drawing/2014/main" val="10001"/>
                  </a:ext>
                </a:extLst>
              </a:tr>
              <a:tr h="370840">
                <a:tc>
                  <a:txBody>
                    <a:bodyPr/>
                    <a:lstStyle/>
                    <a:p>
                      <a:pPr marL="342900" marR="0" indent="-342900" algn="l" defTabSz="914400" rtl="0" eaLnBrk="1" fontAlgn="auto" latinLnBrk="0" hangingPunct="1">
                        <a:lnSpc>
                          <a:spcPct val="100000"/>
                        </a:lnSpc>
                        <a:spcBef>
                          <a:spcPts val="0"/>
                        </a:spcBef>
                        <a:spcAft>
                          <a:spcPts val="0"/>
                        </a:spcAft>
                        <a:buClrTx/>
                        <a:buSzTx/>
                        <a:buFontTx/>
                        <a:buNone/>
                        <a:tabLst/>
                        <a:defRPr/>
                      </a:pPr>
                      <a:r>
                        <a:rPr lang="en-US" sz="1300" dirty="0"/>
                        <a:t>1)  30%  of</a:t>
                      </a:r>
                      <a:r>
                        <a:rPr lang="en-US" sz="1300" baseline="0" dirty="0"/>
                        <a:t> 30 are existing students= 9:</a:t>
                      </a:r>
                      <a:endParaRPr lang="en-US" sz="1300" dirty="0"/>
                    </a:p>
                  </a:txBody>
                  <a:tcPr/>
                </a:tc>
                <a:tc>
                  <a:txBody>
                    <a:bodyPr/>
                    <a:lstStyle/>
                    <a:p>
                      <a:pPr algn="ctr"/>
                      <a:r>
                        <a:rPr lang="en-US" sz="1300" b="1" dirty="0"/>
                        <a:t>A</a:t>
                      </a:r>
                    </a:p>
                  </a:txBody>
                  <a:tcPr/>
                </a:tc>
                <a:tc>
                  <a:txBody>
                    <a:bodyPr/>
                    <a:lstStyle/>
                    <a:p>
                      <a:r>
                        <a:rPr lang="en-US" sz="1300" dirty="0"/>
                        <a:t>5 </a:t>
                      </a:r>
                      <a:r>
                        <a:rPr lang="en-US" sz="1300" baseline="0" dirty="0"/>
                        <a:t> Existing S</a:t>
                      </a:r>
                      <a:r>
                        <a:rPr lang="en-US" sz="1300" dirty="0"/>
                        <a:t>tudents prefer</a:t>
                      </a:r>
                      <a:r>
                        <a:rPr lang="en-US" sz="1300" baseline="0" dirty="0"/>
                        <a:t> school loans and scholarship= 5</a:t>
                      </a:r>
                      <a:r>
                        <a:rPr lang="en-US" sz="1300" b="0" i="0" kern="1200" dirty="0">
                          <a:solidFill>
                            <a:schemeClr val="dk1"/>
                          </a:solidFill>
                          <a:latin typeface="+mn-lt"/>
                          <a:ea typeface="+mn-ea"/>
                          <a:cs typeface="+mn-cs"/>
                        </a:rPr>
                        <a:t>÷30 x 100 =</a:t>
                      </a:r>
                      <a:endParaRPr lang="en-US" sz="1300" dirty="0"/>
                    </a:p>
                  </a:txBody>
                  <a:tcPr/>
                </a:tc>
                <a:tc>
                  <a:txBody>
                    <a:bodyPr/>
                    <a:lstStyle/>
                    <a:p>
                      <a:pPr algn="ctr"/>
                      <a:r>
                        <a:rPr lang="en-US" sz="1300" dirty="0"/>
                        <a:t>16.6%</a:t>
                      </a:r>
                    </a:p>
                  </a:txBody>
                  <a:tcPr/>
                </a:tc>
                <a:extLst>
                  <a:ext uri="{0D108BD9-81ED-4DB2-BD59-A6C34878D82A}">
                    <a16:rowId xmlns:a16="http://schemas.microsoft.com/office/drawing/2014/main" val="10002"/>
                  </a:ext>
                </a:extLst>
              </a:tr>
              <a:tr h="370840">
                <a:tc>
                  <a:txBody>
                    <a:bodyPr/>
                    <a:lstStyle/>
                    <a:p>
                      <a:endParaRPr lang="en-US" sz="1300" dirty="0"/>
                    </a:p>
                  </a:txBody>
                  <a:tcPr/>
                </a:tc>
                <a:tc>
                  <a:txBody>
                    <a:bodyPr/>
                    <a:lstStyle/>
                    <a:p>
                      <a:pPr algn="ctr"/>
                      <a:r>
                        <a:rPr lang="en-US" sz="1300" b="1" dirty="0"/>
                        <a:t>B</a:t>
                      </a:r>
                    </a:p>
                  </a:txBody>
                  <a:tcPr/>
                </a:tc>
                <a:tc>
                  <a:txBody>
                    <a:bodyPr/>
                    <a:lstStyle/>
                    <a:p>
                      <a:r>
                        <a:rPr lang="en-US" sz="1300" dirty="0"/>
                        <a:t>4  Existing students opt for installment al payment in 12 months:</a:t>
                      </a:r>
                    </a:p>
                  </a:txBody>
                  <a:tcPr/>
                </a:tc>
                <a:tc>
                  <a:txBody>
                    <a:bodyPr/>
                    <a:lstStyle/>
                    <a:p>
                      <a:pPr algn="ctr"/>
                      <a:r>
                        <a:rPr lang="en-US" sz="1300" dirty="0"/>
                        <a:t>13.3%</a:t>
                      </a:r>
                    </a:p>
                  </a:txBody>
                  <a:tcPr/>
                </a:tc>
                <a:extLst>
                  <a:ext uri="{0D108BD9-81ED-4DB2-BD59-A6C34878D82A}">
                    <a16:rowId xmlns:a16="http://schemas.microsoft.com/office/drawing/2014/main" val="10003"/>
                  </a:ext>
                </a:extLst>
              </a:tr>
              <a:tr h="370840">
                <a:tc>
                  <a:txBody>
                    <a:bodyPr/>
                    <a:lstStyle/>
                    <a:p>
                      <a:r>
                        <a:rPr lang="en-US" sz="1300" dirty="0"/>
                        <a:t>2. 30% of  30 are former students = 9:</a:t>
                      </a:r>
                    </a:p>
                  </a:txBody>
                  <a:tcPr/>
                </a:tc>
                <a:tc>
                  <a:txBody>
                    <a:bodyPr/>
                    <a:lstStyle/>
                    <a:p>
                      <a:pPr algn="ctr"/>
                      <a:r>
                        <a:rPr lang="en-US" sz="1300" b="1" dirty="0"/>
                        <a:t>C</a:t>
                      </a:r>
                    </a:p>
                  </a:txBody>
                  <a:tcPr/>
                </a:tc>
                <a:tc>
                  <a:txBody>
                    <a:bodyPr/>
                    <a:lstStyle/>
                    <a:p>
                      <a:r>
                        <a:rPr lang="en-US" sz="1300" dirty="0"/>
                        <a:t>6  Former students prefer school loans and</a:t>
                      </a:r>
                      <a:r>
                        <a:rPr lang="en-US" sz="1300" baseline="0" dirty="0"/>
                        <a:t> scholarship:</a:t>
                      </a:r>
                      <a:endParaRPr lang="en-US" sz="1300" dirty="0"/>
                    </a:p>
                  </a:txBody>
                  <a:tcPr/>
                </a:tc>
                <a:tc>
                  <a:txBody>
                    <a:bodyPr/>
                    <a:lstStyle/>
                    <a:p>
                      <a:pPr algn="ctr"/>
                      <a:r>
                        <a:rPr lang="en-US" sz="1300" dirty="0"/>
                        <a:t>20%</a:t>
                      </a:r>
                    </a:p>
                  </a:txBody>
                  <a:tcPr/>
                </a:tc>
                <a:extLst>
                  <a:ext uri="{0D108BD9-81ED-4DB2-BD59-A6C34878D82A}">
                    <a16:rowId xmlns:a16="http://schemas.microsoft.com/office/drawing/2014/main" val="10004"/>
                  </a:ext>
                </a:extLst>
              </a:tr>
              <a:tr h="370840">
                <a:tc>
                  <a:txBody>
                    <a:bodyPr/>
                    <a:lstStyle/>
                    <a:p>
                      <a:endParaRPr lang="en-US" sz="1300" dirty="0"/>
                    </a:p>
                  </a:txBody>
                  <a:tcPr/>
                </a:tc>
                <a:tc>
                  <a:txBody>
                    <a:bodyPr/>
                    <a:lstStyle/>
                    <a:p>
                      <a:pPr algn="ctr"/>
                      <a:r>
                        <a:rPr lang="en-US" sz="1300" b="1" dirty="0"/>
                        <a:t>D</a:t>
                      </a:r>
                    </a:p>
                  </a:txBody>
                  <a:tcPr/>
                </a:tc>
                <a:tc>
                  <a:txBody>
                    <a:bodyPr/>
                    <a:lstStyle/>
                    <a:p>
                      <a:r>
                        <a:rPr lang="en-US" sz="1300" dirty="0"/>
                        <a:t>2  Former students </a:t>
                      </a:r>
                      <a:r>
                        <a:rPr lang="en-US" sz="1300" baseline="0" dirty="0"/>
                        <a:t>opt for installment payment in 12 months:</a:t>
                      </a:r>
                      <a:endParaRPr lang="en-US" sz="1300" dirty="0"/>
                    </a:p>
                  </a:txBody>
                  <a:tcPr/>
                </a:tc>
                <a:tc>
                  <a:txBody>
                    <a:bodyPr/>
                    <a:lstStyle/>
                    <a:p>
                      <a:pPr algn="ctr"/>
                      <a:r>
                        <a:rPr lang="en-US" sz="1300" dirty="0"/>
                        <a:t>6.6%</a:t>
                      </a:r>
                    </a:p>
                  </a:txBody>
                  <a:tcPr/>
                </a:tc>
                <a:extLst>
                  <a:ext uri="{0D108BD9-81ED-4DB2-BD59-A6C34878D82A}">
                    <a16:rowId xmlns:a16="http://schemas.microsoft.com/office/drawing/2014/main" val="10005"/>
                  </a:ext>
                </a:extLst>
              </a:tr>
              <a:tr h="370840">
                <a:tc>
                  <a:txBody>
                    <a:bodyPr/>
                    <a:lstStyle/>
                    <a:p>
                      <a:endParaRPr lang="en-US" sz="1300" dirty="0"/>
                    </a:p>
                  </a:txBody>
                  <a:tcPr/>
                </a:tc>
                <a:tc>
                  <a:txBody>
                    <a:bodyPr/>
                    <a:lstStyle/>
                    <a:p>
                      <a:pPr algn="ctr"/>
                      <a:r>
                        <a:rPr lang="en-US" sz="1300" b="1" dirty="0"/>
                        <a:t>E</a:t>
                      </a:r>
                    </a:p>
                  </a:txBody>
                  <a:tcPr/>
                </a:tc>
                <a:tc>
                  <a:txBody>
                    <a:bodyPr/>
                    <a:lstStyle/>
                    <a:p>
                      <a:r>
                        <a:rPr lang="en-US" sz="1300" dirty="0"/>
                        <a:t>1  Former student offer to pay fees.</a:t>
                      </a:r>
                    </a:p>
                  </a:txBody>
                  <a:tcPr/>
                </a:tc>
                <a:tc>
                  <a:txBody>
                    <a:bodyPr/>
                    <a:lstStyle/>
                    <a:p>
                      <a:pPr algn="ctr"/>
                      <a:r>
                        <a:rPr lang="en-US" sz="1300" dirty="0"/>
                        <a:t>3.3%</a:t>
                      </a:r>
                    </a:p>
                  </a:txBody>
                  <a:tcPr/>
                </a:tc>
                <a:extLst>
                  <a:ext uri="{0D108BD9-81ED-4DB2-BD59-A6C34878D82A}">
                    <a16:rowId xmlns:a16="http://schemas.microsoft.com/office/drawing/2014/main" val="10006"/>
                  </a:ext>
                </a:extLst>
              </a:tr>
              <a:tr h="370840">
                <a:tc>
                  <a:txBody>
                    <a:bodyPr/>
                    <a:lstStyle/>
                    <a:p>
                      <a:r>
                        <a:rPr lang="en-US" sz="1300" dirty="0"/>
                        <a:t>3)  40% of 30 are prospective:</a:t>
                      </a:r>
                      <a:r>
                        <a:rPr lang="en-US" sz="1300" baseline="0" dirty="0"/>
                        <a:t>  12:</a:t>
                      </a:r>
                      <a:endParaRPr lang="en-US" sz="1300" dirty="0"/>
                    </a:p>
                  </a:txBody>
                  <a:tcPr/>
                </a:tc>
                <a:tc>
                  <a:txBody>
                    <a:bodyPr/>
                    <a:lstStyle/>
                    <a:p>
                      <a:pPr algn="ctr"/>
                      <a:r>
                        <a:rPr lang="en-US" sz="1300" b="1" dirty="0"/>
                        <a:t>F</a:t>
                      </a:r>
                    </a:p>
                  </a:txBody>
                  <a:tcPr/>
                </a:tc>
                <a:tc>
                  <a:txBody>
                    <a:bodyPr/>
                    <a:lstStyle/>
                    <a:p>
                      <a:r>
                        <a:rPr lang="en-US" sz="1300" dirty="0"/>
                        <a:t>7  Prospective students prefer school loans or scholarship</a:t>
                      </a:r>
                    </a:p>
                  </a:txBody>
                  <a:tcPr/>
                </a:tc>
                <a:tc>
                  <a:txBody>
                    <a:bodyPr/>
                    <a:lstStyle/>
                    <a:p>
                      <a:pPr algn="ctr"/>
                      <a:r>
                        <a:rPr lang="en-US" sz="1300" dirty="0"/>
                        <a:t>23.3%</a:t>
                      </a:r>
                    </a:p>
                  </a:txBody>
                  <a:tcPr/>
                </a:tc>
                <a:extLst>
                  <a:ext uri="{0D108BD9-81ED-4DB2-BD59-A6C34878D82A}">
                    <a16:rowId xmlns:a16="http://schemas.microsoft.com/office/drawing/2014/main" val="10007"/>
                  </a:ext>
                </a:extLst>
              </a:tr>
              <a:tr h="370840">
                <a:tc>
                  <a:txBody>
                    <a:bodyPr/>
                    <a:lstStyle/>
                    <a:p>
                      <a:endParaRPr lang="en-US" sz="1300" dirty="0"/>
                    </a:p>
                  </a:txBody>
                  <a:tcPr/>
                </a:tc>
                <a:tc>
                  <a:txBody>
                    <a:bodyPr/>
                    <a:lstStyle/>
                    <a:p>
                      <a:pPr algn="ctr"/>
                      <a:r>
                        <a:rPr lang="en-US" sz="1300" b="1" dirty="0"/>
                        <a:t>G</a:t>
                      </a:r>
                    </a:p>
                  </a:txBody>
                  <a:tcPr/>
                </a:tc>
                <a:tc>
                  <a:txBody>
                    <a:bodyPr/>
                    <a:lstStyle/>
                    <a:p>
                      <a:r>
                        <a:rPr lang="en-US" sz="1300" dirty="0"/>
                        <a:t>3  Prospective</a:t>
                      </a:r>
                      <a:r>
                        <a:rPr lang="en-US" sz="1300" baseline="0" dirty="0"/>
                        <a:t> s</a:t>
                      </a:r>
                      <a:r>
                        <a:rPr lang="en-US" sz="1300" dirty="0"/>
                        <a:t>tudents opt to pay fees in 12 months</a:t>
                      </a:r>
                    </a:p>
                  </a:txBody>
                  <a:tcPr/>
                </a:tc>
                <a:tc>
                  <a:txBody>
                    <a:bodyPr/>
                    <a:lstStyle/>
                    <a:p>
                      <a:pPr algn="ctr"/>
                      <a:r>
                        <a:rPr lang="en-US" sz="1300" dirty="0"/>
                        <a:t>10%</a:t>
                      </a:r>
                    </a:p>
                  </a:txBody>
                  <a:tcPr/>
                </a:tc>
                <a:extLst>
                  <a:ext uri="{0D108BD9-81ED-4DB2-BD59-A6C34878D82A}">
                    <a16:rowId xmlns:a16="http://schemas.microsoft.com/office/drawing/2014/main" val="10008"/>
                  </a:ext>
                </a:extLst>
              </a:tr>
              <a:tr h="370840">
                <a:tc>
                  <a:txBody>
                    <a:bodyPr/>
                    <a:lstStyle/>
                    <a:p>
                      <a:endParaRPr lang="en-US" sz="1300" dirty="0"/>
                    </a:p>
                  </a:txBody>
                  <a:tcPr/>
                </a:tc>
                <a:tc>
                  <a:txBody>
                    <a:bodyPr/>
                    <a:lstStyle/>
                    <a:p>
                      <a:pPr algn="ctr"/>
                      <a:r>
                        <a:rPr lang="en-US" sz="1300" b="1" dirty="0"/>
                        <a:t>H</a:t>
                      </a:r>
                    </a:p>
                  </a:txBody>
                  <a:tcPr/>
                </a:tc>
                <a:tc>
                  <a:txBody>
                    <a:bodyPr/>
                    <a:lstStyle/>
                    <a:p>
                      <a:r>
                        <a:rPr lang="en-US" sz="1300" dirty="0"/>
                        <a:t>2 </a:t>
                      </a:r>
                      <a:r>
                        <a:rPr lang="en-US" sz="1300" baseline="0" dirty="0"/>
                        <a:t> Prospective s</a:t>
                      </a:r>
                      <a:r>
                        <a:rPr lang="en-US" sz="1300" dirty="0"/>
                        <a:t>tudents offer to pay fees</a:t>
                      </a:r>
                    </a:p>
                  </a:txBody>
                  <a:tcPr/>
                </a:tc>
                <a:tc>
                  <a:txBody>
                    <a:bodyPr/>
                    <a:lstStyle/>
                    <a:p>
                      <a:pPr algn="ctr"/>
                      <a:r>
                        <a:rPr lang="en-US" sz="1300" dirty="0"/>
                        <a:t>6.6%</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91728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158ED-B4CC-C966-9F4A-B32192F02DAE}"/>
              </a:ext>
            </a:extLst>
          </p:cNvPr>
          <p:cNvSpPr>
            <a:spLocks noGrp="1"/>
          </p:cNvSpPr>
          <p:nvPr>
            <p:ph type="title"/>
          </p:nvPr>
        </p:nvSpPr>
        <p:spPr>
          <a:xfrm>
            <a:off x="428978" y="1097280"/>
            <a:ext cx="10803466" cy="617220"/>
          </a:xfrm>
        </p:spPr>
        <p:txBody>
          <a:bodyPr>
            <a:normAutofit/>
          </a:bodyPr>
          <a:lstStyle/>
          <a:p>
            <a:r>
              <a:rPr lang="en-US" sz="2800" dirty="0"/>
              <a:t>             DATA COLLECTION AND ANALYSIS</a:t>
            </a:r>
          </a:p>
        </p:txBody>
      </p:sp>
      <p:sp>
        <p:nvSpPr>
          <p:cNvPr id="3" name="Content Placeholder 2">
            <a:extLst>
              <a:ext uri="{FF2B5EF4-FFF2-40B4-BE49-F238E27FC236}">
                <a16:creationId xmlns:a16="http://schemas.microsoft.com/office/drawing/2014/main" id="{B64E64DE-6366-52C6-E5E0-337590EDE207}"/>
              </a:ext>
            </a:extLst>
          </p:cNvPr>
          <p:cNvSpPr>
            <a:spLocks noGrp="1"/>
          </p:cNvSpPr>
          <p:nvPr>
            <p:ph idx="1"/>
          </p:nvPr>
        </p:nvSpPr>
        <p:spPr>
          <a:xfrm>
            <a:off x="640080" y="1584960"/>
            <a:ext cx="10279380" cy="4835843"/>
          </a:xfrm>
        </p:spPr>
        <p:txBody>
          <a:bodyPr>
            <a:normAutofit/>
          </a:bodyPr>
          <a:lstStyle/>
          <a:p>
            <a:pPr>
              <a:buNone/>
            </a:pPr>
            <a:endParaRPr lang="en-US" sz="1600" b="1" dirty="0"/>
          </a:p>
          <a:p>
            <a:pPr>
              <a:buNone/>
            </a:pPr>
            <a:endParaRPr lang="en-US" sz="1600" b="1" dirty="0"/>
          </a:p>
          <a:p>
            <a:pPr>
              <a:buNone/>
            </a:pPr>
            <a:endParaRPr lang="en-US" sz="1600" dirty="0"/>
          </a:p>
          <a:p>
            <a:pPr>
              <a:buNone/>
            </a:pPr>
            <a:endParaRPr lang="en-US" sz="1600" dirty="0"/>
          </a:p>
          <a:p>
            <a:pPr>
              <a:buNone/>
            </a:pPr>
            <a:endParaRPr lang="en-US" sz="1600" dirty="0"/>
          </a:p>
          <a:p>
            <a:pPr>
              <a:buNone/>
            </a:pPr>
            <a:endParaRPr lang="en-US" sz="1600" dirty="0"/>
          </a:p>
          <a:p>
            <a:pPr>
              <a:buNone/>
            </a:pPr>
            <a:endParaRPr lang="en-US" sz="1600" b="1" dirty="0"/>
          </a:p>
        </p:txBody>
      </p:sp>
      <p:graphicFrame>
        <p:nvGraphicFramePr>
          <p:cNvPr id="5" name="Table 4"/>
          <p:cNvGraphicFramePr>
            <a:graphicFrameLocks noGrp="1"/>
          </p:cNvGraphicFramePr>
          <p:nvPr/>
        </p:nvGraphicFramePr>
        <p:xfrm>
          <a:off x="838200" y="2076026"/>
          <a:ext cx="9646920" cy="3586480"/>
        </p:xfrm>
        <a:graphic>
          <a:graphicData uri="http://schemas.openxmlformats.org/drawingml/2006/table">
            <a:tbl>
              <a:tblPr firstRow="1" bandRow="1">
                <a:tableStyleId>{5C22544A-7EE6-4342-B048-85BDC9FD1C3A}</a:tableStyleId>
              </a:tblPr>
              <a:tblGrid>
                <a:gridCol w="5905500">
                  <a:extLst>
                    <a:ext uri="{9D8B030D-6E8A-4147-A177-3AD203B41FA5}">
                      <a16:colId xmlns:a16="http://schemas.microsoft.com/office/drawing/2014/main" val="20000"/>
                    </a:ext>
                  </a:extLst>
                </a:gridCol>
                <a:gridCol w="1889760">
                  <a:extLst>
                    <a:ext uri="{9D8B030D-6E8A-4147-A177-3AD203B41FA5}">
                      <a16:colId xmlns:a16="http://schemas.microsoft.com/office/drawing/2014/main" val="20001"/>
                    </a:ext>
                  </a:extLst>
                </a:gridCol>
                <a:gridCol w="922020">
                  <a:extLst>
                    <a:ext uri="{9D8B030D-6E8A-4147-A177-3AD203B41FA5}">
                      <a16:colId xmlns:a16="http://schemas.microsoft.com/office/drawing/2014/main" val="20002"/>
                    </a:ext>
                  </a:extLst>
                </a:gridCol>
                <a:gridCol w="929640">
                  <a:extLst>
                    <a:ext uri="{9D8B030D-6E8A-4147-A177-3AD203B41FA5}">
                      <a16:colId xmlns:a16="http://schemas.microsoft.com/office/drawing/2014/main" val="20003"/>
                    </a:ext>
                  </a:extLst>
                </a:gridCol>
              </a:tblGrid>
              <a:tr h="370840">
                <a:tc>
                  <a:txBody>
                    <a:bodyPr/>
                    <a:lstStyle/>
                    <a:p>
                      <a:pPr algn="r"/>
                      <a:r>
                        <a:rPr lang="en-US" sz="1200" dirty="0"/>
                        <a:t>Table 1.3</a:t>
                      </a:r>
                      <a:r>
                        <a:rPr lang="en-US" sz="1200" baseline="0" dirty="0"/>
                        <a:t>      </a:t>
                      </a:r>
                    </a:p>
                    <a:p>
                      <a:endParaRPr lang="en-US" sz="1200" baseline="0" dirty="0"/>
                    </a:p>
                    <a:p>
                      <a:r>
                        <a:rPr lang="en-US" sz="1200" baseline="0" dirty="0"/>
                        <a:t>SUMMARY OF PERSONAL NOTES AND OBSERVATIONS</a:t>
                      </a:r>
                      <a:endParaRPr lang="en-US" sz="1200" dirty="0"/>
                    </a:p>
                  </a:txBody>
                  <a:tcPr/>
                </a:tc>
                <a:tc>
                  <a:txBody>
                    <a:bodyPr/>
                    <a:lstStyle/>
                    <a:p>
                      <a:endParaRPr lang="en-US" sz="1200" dirty="0"/>
                    </a:p>
                    <a:p>
                      <a:endParaRPr lang="en-US" sz="1200" dirty="0"/>
                    </a:p>
                    <a:p>
                      <a:r>
                        <a:rPr lang="en-US" sz="1200" dirty="0"/>
                        <a:t>PATTERNS AND THEMES</a:t>
                      </a:r>
                    </a:p>
                  </a:txBody>
                  <a:tcPr/>
                </a:tc>
                <a:tc>
                  <a:txBody>
                    <a:bodyPr/>
                    <a:lstStyle/>
                    <a:p>
                      <a:endParaRPr lang="en-US" dirty="0"/>
                    </a:p>
                    <a:p>
                      <a:r>
                        <a:rPr lang="en-US" dirty="0"/>
                        <a:t>TOTAL</a:t>
                      </a:r>
                    </a:p>
                  </a:txBody>
                  <a:tcPr/>
                </a:tc>
                <a:tc>
                  <a:txBody>
                    <a:bodyPr/>
                    <a:lstStyle/>
                    <a:p>
                      <a:pPr algn="ctr"/>
                      <a:endParaRPr lang="en-US" sz="1800" b="1" dirty="0"/>
                    </a:p>
                    <a:p>
                      <a:pPr algn="ctr"/>
                      <a:r>
                        <a:rPr lang="en-US" sz="1800" b="1" dirty="0"/>
                        <a:t>% </a:t>
                      </a:r>
                    </a:p>
                    <a:p>
                      <a:pPr algn="ctr"/>
                      <a:r>
                        <a:rPr lang="en-US" sz="1800" b="1" dirty="0"/>
                        <a:t>of</a:t>
                      </a:r>
                    </a:p>
                    <a:p>
                      <a:pPr algn="ctr"/>
                      <a:r>
                        <a:rPr lang="en-US" sz="1800" b="1" dirty="0"/>
                        <a:t>Data</a:t>
                      </a:r>
                    </a:p>
                    <a:p>
                      <a:pPr algn="ctr"/>
                      <a:r>
                        <a:rPr lang="en-US" sz="1800" b="1" dirty="0"/>
                        <a:t>  </a:t>
                      </a:r>
                    </a:p>
                  </a:txBody>
                  <a:tcPr/>
                </a:tc>
                <a:extLst>
                  <a:ext uri="{0D108BD9-81ED-4DB2-BD59-A6C34878D82A}">
                    <a16:rowId xmlns:a16="http://schemas.microsoft.com/office/drawing/2014/main" val="10000"/>
                  </a:ext>
                </a:extLst>
              </a:tr>
              <a:tr h="370840">
                <a:tc>
                  <a:txBody>
                    <a:bodyPr/>
                    <a:lstStyle/>
                    <a:p>
                      <a:r>
                        <a:rPr lang="en-US" dirty="0"/>
                        <a:t>1) Total number preferring loans and scholarship:</a:t>
                      </a:r>
                    </a:p>
                  </a:txBody>
                  <a:tcPr/>
                </a:tc>
                <a:tc>
                  <a:txBody>
                    <a:bodyPr/>
                    <a:lstStyle/>
                    <a:p>
                      <a:r>
                        <a:rPr lang="en-US" baseline="0" dirty="0"/>
                        <a:t>A+C+F: 5+6+7 =</a:t>
                      </a:r>
                      <a:endParaRPr lang="en-US" dirty="0"/>
                    </a:p>
                  </a:txBody>
                  <a:tcPr/>
                </a:tc>
                <a:tc>
                  <a:txBody>
                    <a:bodyPr/>
                    <a:lstStyle/>
                    <a:p>
                      <a:pPr algn="ctr"/>
                      <a:r>
                        <a:rPr lang="en-US" dirty="0"/>
                        <a:t>18</a:t>
                      </a:r>
                    </a:p>
                  </a:txBody>
                  <a:tcPr/>
                </a:tc>
                <a:tc>
                  <a:txBody>
                    <a:bodyPr/>
                    <a:lstStyle/>
                    <a:p>
                      <a:pPr algn="ctr"/>
                      <a:r>
                        <a:rPr lang="en-US" dirty="0"/>
                        <a:t>60%</a:t>
                      </a:r>
                    </a:p>
                  </a:txBody>
                  <a:tcPr/>
                </a:tc>
                <a:extLst>
                  <a:ext uri="{0D108BD9-81ED-4DB2-BD59-A6C34878D82A}">
                    <a16:rowId xmlns:a16="http://schemas.microsoft.com/office/drawing/2014/main" val="10001"/>
                  </a:ext>
                </a:extLst>
              </a:tr>
              <a:tr h="370840">
                <a:tc>
                  <a:txBody>
                    <a:bodyPr/>
                    <a:lstStyle/>
                    <a:p>
                      <a:r>
                        <a:rPr lang="en-US" dirty="0"/>
                        <a:t>2) Total number for</a:t>
                      </a:r>
                      <a:r>
                        <a:rPr lang="en-US" baseline="0" dirty="0"/>
                        <a:t> installment </a:t>
                      </a:r>
                      <a:r>
                        <a:rPr lang="en-US" dirty="0"/>
                        <a:t>payment in 12 Month:</a:t>
                      </a:r>
                    </a:p>
                  </a:txBody>
                  <a:tcPr/>
                </a:tc>
                <a:tc>
                  <a:txBody>
                    <a:bodyPr/>
                    <a:lstStyle/>
                    <a:p>
                      <a:r>
                        <a:rPr lang="en-US" dirty="0"/>
                        <a:t>B+D+G:</a:t>
                      </a:r>
                      <a:r>
                        <a:rPr lang="en-US" baseline="0" dirty="0"/>
                        <a:t> 4+2+3 =</a:t>
                      </a:r>
                      <a:endParaRPr lang="en-US" dirty="0"/>
                    </a:p>
                  </a:txBody>
                  <a:tcPr/>
                </a:tc>
                <a:tc>
                  <a:txBody>
                    <a:bodyPr/>
                    <a:lstStyle/>
                    <a:p>
                      <a:pPr algn="ctr"/>
                      <a:r>
                        <a:rPr lang="en-US" dirty="0"/>
                        <a:t>9</a:t>
                      </a:r>
                    </a:p>
                  </a:txBody>
                  <a:tcPr/>
                </a:tc>
                <a:tc>
                  <a:txBody>
                    <a:bodyPr/>
                    <a:lstStyle/>
                    <a:p>
                      <a:pPr algn="ctr"/>
                      <a:r>
                        <a:rPr lang="en-US" dirty="0"/>
                        <a:t>30%</a:t>
                      </a:r>
                    </a:p>
                  </a:txBody>
                  <a:tcPr/>
                </a:tc>
                <a:extLst>
                  <a:ext uri="{0D108BD9-81ED-4DB2-BD59-A6C34878D82A}">
                    <a16:rowId xmlns:a16="http://schemas.microsoft.com/office/drawing/2014/main" val="10002"/>
                  </a:ext>
                </a:extLst>
              </a:tr>
              <a:tr h="370840">
                <a:tc>
                  <a:txBody>
                    <a:bodyPr/>
                    <a:lstStyle/>
                    <a:p>
                      <a:r>
                        <a:rPr lang="en-US" dirty="0"/>
                        <a:t>3) Total number offering to pay fees:</a:t>
                      </a:r>
                    </a:p>
                  </a:txBody>
                  <a:tcPr/>
                </a:tc>
                <a:tc>
                  <a:txBody>
                    <a:bodyPr/>
                    <a:lstStyle/>
                    <a:p>
                      <a:r>
                        <a:rPr lang="en-US" dirty="0"/>
                        <a:t>E+H: 1+2 =</a:t>
                      </a:r>
                    </a:p>
                  </a:txBody>
                  <a:tcPr/>
                </a:tc>
                <a:tc>
                  <a:txBody>
                    <a:bodyPr/>
                    <a:lstStyle/>
                    <a:p>
                      <a:pPr algn="ctr"/>
                      <a:r>
                        <a:rPr lang="en-US" dirty="0"/>
                        <a:t>3</a:t>
                      </a:r>
                    </a:p>
                  </a:txBody>
                  <a:tcPr/>
                </a:tc>
                <a:tc>
                  <a:txBody>
                    <a:bodyPr/>
                    <a:lstStyle/>
                    <a:p>
                      <a:pPr algn="ctr"/>
                      <a:r>
                        <a:rPr lang="en-US" dirty="0"/>
                        <a:t>10%</a:t>
                      </a:r>
                    </a:p>
                  </a:txBody>
                  <a:tcPr/>
                </a:tc>
                <a:extLst>
                  <a:ext uri="{0D108BD9-81ED-4DB2-BD59-A6C34878D82A}">
                    <a16:rowId xmlns:a16="http://schemas.microsoft.com/office/drawing/2014/main" val="10003"/>
                  </a:ext>
                </a:extLst>
              </a:tr>
              <a:tr h="370840">
                <a:tc>
                  <a:txBody>
                    <a:bodyPr/>
                    <a:lstStyle/>
                    <a:p>
                      <a:r>
                        <a:rPr lang="en-US" dirty="0"/>
                        <a:t>Analysis of notes:</a:t>
                      </a:r>
                    </a:p>
                  </a:txBody>
                  <a:tcPr/>
                </a:tc>
                <a:tc>
                  <a:txBody>
                    <a:bodyPr/>
                    <a:lstStyle/>
                    <a:p>
                      <a:pPr algn="r"/>
                      <a:r>
                        <a:rPr lang="en-US" dirty="0"/>
                        <a:t>Total</a:t>
                      </a:r>
                    </a:p>
                  </a:txBody>
                  <a:tcPr/>
                </a:tc>
                <a:tc>
                  <a:txBody>
                    <a:bodyPr/>
                    <a:lstStyle/>
                    <a:p>
                      <a:pPr algn="ctr"/>
                      <a:r>
                        <a:rPr lang="en-US" b="1" dirty="0"/>
                        <a:t>30</a:t>
                      </a:r>
                    </a:p>
                  </a:txBody>
                  <a:tcPr/>
                </a:tc>
                <a:tc>
                  <a:txBody>
                    <a:bodyPr/>
                    <a:lstStyle/>
                    <a:p>
                      <a:pPr algn="ctr"/>
                      <a:r>
                        <a:rPr lang="en-US" dirty="0"/>
                        <a:t>100%</a:t>
                      </a:r>
                    </a:p>
                  </a:txBody>
                  <a:tcPr/>
                </a:tc>
                <a:extLst>
                  <a:ext uri="{0D108BD9-81ED-4DB2-BD59-A6C34878D82A}">
                    <a16:rowId xmlns:a16="http://schemas.microsoft.com/office/drawing/2014/main" val="10004"/>
                  </a:ext>
                </a:extLst>
              </a:tr>
              <a:tr h="370840">
                <a:tc>
                  <a:txBody>
                    <a:bodyPr/>
                    <a:lstStyle/>
                    <a:p>
                      <a:r>
                        <a:rPr lang="en-US" dirty="0"/>
                        <a:t>Table 1.3</a:t>
                      </a:r>
                      <a:r>
                        <a:rPr lang="en-US" baseline="0" dirty="0"/>
                        <a:t> illustrate  scholarship and student loan preferences shown in </a:t>
                      </a:r>
                      <a:r>
                        <a:rPr lang="en-US" sz="1800" baseline="0" dirty="0"/>
                        <a:t>i</a:t>
                      </a:r>
                      <a:r>
                        <a:rPr lang="en-US" sz="1800" dirty="0"/>
                        <a:t>tems 1 and 2 above.</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91728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42814-97A1-AD93-1638-EFD13B26534F}"/>
              </a:ext>
            </a:extLst>
          </p:cNvPr>
          <p:cNvSpPr>
            <a:spLocks noGrp="1"/>
          </p:cNvSpPr>
          <p:nvPr>
            <p:ph type="title"/>
          </p:nvPr>
        </p:nvSpPr>
        <p:spPr>
          <a:xfrm>
            <a:off x="428978" y="1502037"/>
            <a:ext cx="10803466" cy="486784"/>
          </a:xfrm>
        </p:spPr>
        <p:txBody>
          <a:bodyPr>
            <a:normAutofit fontScale="90000"/>
          </a:bodyPr>
          <a:lstStyle/>
          <a:p>
            <a:r>
              <a:rPr lang="en-US" sz="3600" dirty="0"/>
              <a:t>Final comments</a:t>
            </a:r>
          </a:p>
        </p:txBody>
      </p:sp>
      <p:sp>
        <p:nvSpPr>
          <p:cNvPr id="3" name="Content Placeholder 2">
            <a:extLst>
              <a:ext uri="{FF2B5EF4-FFF2-40B4-BE49-F238E27FC236}">
                <a16:creationId xmlns:a16="http://schemas.microsoft.com/office/drawing/2014/main" id="{D6D214DE-C408-9F85-5AAD-0BDA4B49647E}"/>
              </a:ext>
            </a:extLst>
          </p:cNvPr>
          <p:cNvSpPr>
            <a:spLocks noGrp="1"/>
          </p:cNvSpPr>
          <p:nvPr>
            <p:ph idx="1"/>
          </p:nvPr>
        </p:nvSpPr>
        <p:spPr>
          <a:xfrm>
            <a:off x="693420" y="2019301"/>
            <a:ext cx="9616440" cy="4157662"/>
          </a:xfrm>
        </p:spPr>
        <p:txBody>
          <a:bodyPr>
            <a:normAutofit fontScale="85000" lnSpcReduction="10000"/>
          </a:bodyPr>
          <a:lstStyle/>
          <a:p>
            <a:pPr>
              <a:buNone/>
            </a:pPr>
            <a:r>
              <a:rPr lang="en-US" sz="1800" b="1" dirty="0"/>
              <a:t>Conclusion</a:t>
            </a:r>
          </a:p>
          <a:p>
            <a:pPr>
              <a:buNone/>
            </a:pPr>
            <a:r>
              <a:rPr lang="en-US" sz="1800" dirty="0"/>
              <a:t> The need for SSIT students’ scholarships to meet their educational enrolment goals is critical. This is not an </a:t>
            </a:r>
          </a:p>
          <a:p>
            <a:pPr>
              <a:buNone/>
            </a:pPr>
            <a:r>
              <a:rPr lang="en-US" sz="1800" dirty="0"/>
              <a:t>easy task for the school authority amid the local and national unemployment and inflationary trends. </a:t>
            </a:r>
          </a:p>
          <a:p>
            <a:pPr>
              <a:buNone/>
            </a:pPr>
            <a:r>
              <a:rPr lang="en-US" sz="1800" dirty="0"/>
              <a:t>However, SSIT will need Financial support and sponsorship from corporate institutions, private foundations, </a:t>
            </a:r>
          </a:p>
          <a:p>
            <a:pPr>
              <a:buNone/>
            </a:pPr>
            <a:r>
              <a:rPr lang="en-US" sz="1800" dirty="0"/>
              <a:t>and organizations to accomplish its scholarship drive. About $50,000 is required to offer 30 prospective </a:t>
            </a:r>
          </a:p>
          <a:p>
            <a:pPr>
              <a:buNone/>
            </a:pPr>
            <a:r>
              <a:rPr lang="en-US" sz="1800" dirty="0"/>
              <a:t>students scholarships to pursue studies in the areas of interest shown in Table 1.1, in slide 10. Notable are </a:t>
            </a:r>
          </a:p>
          <a:p>
            <a:pPr>
              <a:buNone/>
            </a:pPr>
            <a:r>
              <a:rPr lang="en-US" sz="1800" dirty="0"/>
              <a:t>the personal notes and observations of the Sociological Practitioner, SP. They reveal the urgent needs of </a:t>
            </a:r>
          </a:p>
          <a:p>
            <a:pPr>
              <a:buNone/>
            </a:pPr>
            <a:r>
              <a:rPr lang="en-US" sz="1800" dirty="0"/>
              <a:t>the students, ranging from preferred scholarships to student loans payable in twelve (12)  months (See </a:t>
            </a:r>
          </a:p>
          <a:p>
            <a:pPr>
              <a:buNone/>
            </a:pPr>
            <a:r>
              <a:rPr lang="en-US" sz="1800" dirty="0"/>
              <a:t>Table 1.2 and 1.3 in slides 12 and 13). This study unfolds the necessity for SSIT to be time, and cost-effective in its </a:t>
            </a:r>
          </a:p>
          <a:p>
            <a:pPr>
              <a:buNone/>
            </a:pPr>
            <a:r>
              <a:rPr lang="en-US" sz="1800" dirty="0"/>
              <a:t>transformational leadership roles (Reid, 2020; Parsloe, 2024) in the conduct of the scholarship drive now and in </a:t>
            </a:r>
          </a:p>
          <a:p>
            <a:pPr>
              <a:buNone/>
            </a:pPr>
            <a:r>
              <a:rPr lang="en-US" sz="1800" dirty="0"/>
              <a:t>the future. Investing in internships, apprenticeships, and volunteering to establish and sustain corporate </a:t>
            </a:r>
          </a:p>
          <a:p>
            <a:pPr>
              <a:buNone/>
            </a:pPr>
            <a:r>
              <a:rPr lang="en-US" sz="1800" dirty="0"/>
              <a:t>relationships (Schwartz, 2023) with prospective donors and financial sponsors will help facilitate scholarship and grant </a:t>
            </a:r>
          </a:p>
          <a:p>
            <a:pPr>
              <a:buNone/>
            </a:pPr>
            <a:r>
              <a:rPr lang="en-US" sz="1800" dirty="0"/>
              <a:t>funding in the short and long term. </a:t>
            </a:r>
          </a:p>
          <a:p>
            <a:pPr>
              <a:buNone/>
            </a:pPr>
            <a:endParaRPr lang="en-US" sz="1800" dirty="0"/>
          </a:p>
          <a:p>
            <a:pPr>
              <a:buNone/>
            </a:pPr>
            <a:endParaRPr lang="en-US" sz="1800" dirty="0"/>
          </a:p>
        </p:txBody>
      </p:sp>
    </p:spTree>
    <p:extLst>
      <p:ext uri="{BB962C8B-B14F-4D97-AF65-F5344CB8AC3E}">
        <p14:creationId xmlns:p14="http://schemas.microsoft.com/office/powerpoint/2010/main" val="2801419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06510B8-73B8-4639-B307-1C3DB7D95137}"/>
              </a:ext>
            </a:extLst>
          </p:cNvPr>
          <p:cNvSpPr>
            <a:spLocks noGrp="1"/>
          </p:cNvSpPr>
          <p:nvPr>
            <p:ph type="subTitle" idx="1"/>
          </p:nvPr>
        </p:nvSpPr>
        <p:spPr>
          <a:xfrm>
            <a:off x="510989" y="1362636"/>
            <a:ext cx="10399058" cy="5495366"/>
          </a:xfrm>
        </p:spPr>
        <p:txBody>
          <a:bodyPr>
            <a:normAutofit fontScale="25000" lnSpcReduction="20000"/>
          </a:bodyPr>
          <a:lstStyle/>
          <a:p>
            <a:r>
              <a:rPr lang="en-US" sz="2000" b="1" dirty="0"/>
              <a:t> </a:t>
            </a:r>
            <a:r>
              <a:rPr lang="en-US" sz="12800" b="1" dirty="0"/>
              <a:t>Introduction</a:t>
            </a:r>
          </a:p>
          <a:p>
            <a:endParaRPr lang="en-US" sz="1200" dirty="0"/>
          </a:p>
          <a:p>
            <a:pPr lvl="0" algn="just"/>
            <a:r>
              <a:rPr lang="en-US" sz="7200" dirty="0">
                <a:cs typeface="Arial" pitchFamily="34" charset="0"/>
              </a:rPr>
              <a:t>Professional and academic education is priceless, valued, and sought after in the Gambia, a West African nation of about two million people until the pandemic and inflationary trends struck. According to the World Bank.org (2024), Inflation averaged 16.9% in 2023 – the highest level in decades – caused by imported food inflation, the increase in poverty is mainly due to food price inflation which rose to 22% in 2023, eroding the purchasing power of households. Economic Overview (Para. 1).  However, one of the pioneers of post-secondary education is St. Stephens Institute of Technology, SSIT, the Gambia.  SSIT has stood its ground in the most challenging times when the pandemic and inflation have taken a toll on its educational business, and financial resources. </a:t>
            </a:r>
          </a:p>
          <a:p>
            <a:pPr lvl="0" algn="just"/>
            <a:r>
              <a:rPr lang="en-US" sz="7200" dirty="0">
                <a:cs typeface="Arial" pitchFamily="34" charset="0"/>
              </a:rPr>
              <a:t>St Stephens Institute of Technology, (SSIT) was established in 1995 and accredited and licensed by NAQAA (National Accreditation and Quality Assurance Authority) established by an Act of Parliament (NAQAA AACT). SSIT, is a veteran institution of learning, witnessing low student enrollment due to the inability of new and existing students (about 20% to 30%) to pay their tuition and school fees especially in the aftermath of the  pandemic (2020-2022). </a:t>
            </a:r>
          </a:p>
          <a:p>
            <a:pPr lvl="0" algn="just"/>
            <a:r>
              <a:rPr lang="en-US" sz="7200" dirty="0">
                <a:cs typeface="Arial" pitchFamily="34" charset="0"/>
              </a:rPr>
              <a:t>There is rising unemployment in the community because industries and companies are laying off workers. This is compounded by the recent rounds of droughts and floods, which have taken a toll on business and investments. This has greatly affected the income power of the parents and students to generate the required funds to meet their educational and financial obligations.</a:t>
            </a:r>
          </a:p>
          <a:p>
            <a:pPr algn="l"/>
            <a:endParaRPr lang="en-US" sz="4800" b="1" dirty="0"/>
          </a:p>
          <a:p>
            <a:r>
              <a:rPr lang="en-US" sz="4800" b="1" dirty="0">
                <a:solidFill>
                  <a:schemeClr val="accent5">
                    <a:lumMod val="50000"/>
                  </a:schemeClr>
                </a:solidFill>
              </a:rPr>
              <a:t> </a:t>
            </a:r>
          </a:p>
          <a:p>
            <a:endParaRPr lang="en-US" sz="1100" b="1" dirty="0">
              <a:solidFill>
                <a:schemeClr val="accent5">
                  <a:lumMod val="50000"/>
                </a:schemeClr>
              </a:solidFill>
            </a:endParaRPr>
          </a:p>
          <a:p>
            <a:pPr algn="r"/>
            <a:endParaRPr lang="en-US" sz="1400" b="1" i="1" dirty="0"/>
          </a:p>
          <a:p>
            <a:pPr algn="r"/>
            <a:endParaRPr lang="en-US" sz="1100" b="1" dirty="0"/>
          </a:p>
        </p:txBody>
      </p:sp>
    </p:spTree>
    <p:extLst>
      <p:ext uri="{BB962C8B-B14F-4D97-AF65-F5344CB8AC3E}">
        <p14:creationId xmlns:p14="http://schemas.microsoft.com/office/powerpoint/2010/main" val="4084230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980AD-7BC0-6CCE-8E92-A15FB0217B2A}"/>
              </a:ext>
            </a:extLst>
          </p:cNvPr>
          <p:cNvSpPr>
            <a:spLocks noGrp="1"/>
          </p:cNvSpPr>
          <p:nvPr>
            <p:ph type="title"/>
          </p:nvPr>
        </p:nvSpPr>
        <p:spPr>
          <a:xfrm>
            <a:off x="428978" y="986118"/>
            <a:ext cx="10803466" cy="699247"/>
          </a:xfrm>
        </p:spPr>
        <p:txBody>
          <a:bodyPr>
            <a:normAutofit/>
          </a:bodyPr>
          <a:lstStyle/>
          <a:p>
            <a:r>
              <a:rPr lang="en-US" sz="2800" dirty="0"/>
              <a:t>Introduction</a:t>
            </a:r>
          </a:p>
        </p:txBody>
      </p:sp>
      <p:sp>
        <p:nvSpPr>
          <p:cNvPr id="3" name="Content Placeholder 2">
            <a:extLst>
              <a:ext uri="{FF2B5EF4-FFF2-40B4-BE49-F238E27FC236}">
                <a16:creationId xmlns:a16="http://schemas.microsoft.com/office/drawing/2014/main" id="{92CAFD9D-BBE9-39CA-23B2-A11656A6F24A}"/>
              </a:ext>
            </a:extLst>
          </p:cNvPr>
          <p:cNvSpPr>
            <a:spLocks noGrp="1"/>
          </p:cNvSpPr>
          <p:nvPr>
            <p:ph idx="1"/>
          </p:nvPr>
        </p:nvSpPr>
        <p:spPr>
          <a:xfrm>
            <a:off x="678180" y="1676400"/>
            <a:ext cx="10287000" cy="4500563"/>
          </a:xfrm>
        </p:spPr>
        <p:txBody>
          <a:bodyPr>
            <a:normAutofit fontScale="92500" lnSpcReduction="20000"/>
          </a:bodyPr>
          <a:lstStyle/>
          <a:p>
            <a:pPr>
              <a:buNone/>
            </a:pPr>
            <a:r>
              <a:rPr lang="en-US" sz="1800" b="1" dirty="0"/>
              <a:t>Objectives and scope</a:t>
            </a:r>
          </a:p>
          <a:p>
            <a:r>
              <a:rPr lang="en-US" sz="1800" dirty="0"/>
              <a:t>The primary objective is to identify the individual needs of the students dropping out of school, and defaulting on school fees at SSIT. </a:t>
            </a:r>
          </a:p>
          <a:p>
            <a:r>
              <a:rPr lang="en-US" sz="1800" dirty="0"/>
              <a:t>To determine the jobs and income/demographics of the students and parents.</a:t>
            </a:r>
          </a:p>
          <a:p>
            <a:r>
              <a:rPr lang="en-US" sz="1800" dirty="0"/>
              <a:t>To identify and verify sources for scholarship funding to boost the student enrolment.  </a:t>
            </a:r>
          </a:p>
          <a:p>
            <a:r>
              <a:rPr lang="en-US" sz="1800" dirty="0"/>
              <a:t>To utilize apprenticeship, internship, and volunteering intervention programs in government,  NGOs, embassies and private organizations to stimulate corporate partnership to source for financial sponsorship, donations, and grants. </a:t>
            </a:r>
          </a:p>
          <a:p>
            <a:pPr>
              <a:buNone/>
            </a:pPr>
            <a:endParaRPr lang="en-US" sz="1800" dirty="0"/>
          </a:p>
          <a:p>
            <a:pPr algn="just">
              <a:buNone/>
            </a:pPr>
            <a:r>
              <a:rPr lang="en-US" sz="1800" b="1" dirty="0"/>
              <a:t>The theory adopted is the sociological theory of structural functionalism</a:t>
            </a:r>
            <a:endParaRPr lang="en-US" sz="1800" dirty="0"/>
          </a:p>
          <a:p>
            <a:pPr algn="just">
              <a:buNone/>
            </a:pPr>
            <a:r>
              <a:rPr lang="en-US" sz="1800" dirty="0"/>
              <a:t>    The issues of school dropouts and defaulting fees relate to social and contingency education, they reflect the sociological theory of Structural functionalism, which suggests that the family and societal systems are functional structures (Wasilah, 2023).  </a:t>
            </a:r>
          </a:p>
          <a:p>
            <a:pPr algn="just"/>
            <a:r>
              <a:rPr lang="en-US" sz="1800" dirty="0"/>
              <a:t>The UN General Assembly in Paris (10 December 1948) drafted and ratified the Universal Declaration of Human Rights (UDHR), which included the right to an education for all (Zickafoose et al., 2024, </a:t>
            </a:r>
            <a:r>
              <a:rPr lang="en-US" sz="1800" dirty="0" err="1"/>
              <a:t>para</a:t>
            </a:r>
            <a:r>
              <a:rPr lang="en-US" sz="1800" dirty="0"/>
              <a:t>. 1) Introduction. </a:t>
            </a:r>
          </a:p>
          <a:p>
            <a:pPr algn="just"/>
            <a:r>
              <a:rPr lang="en-US" sz="1800" dirty="0"/>
              <a:t>When the economy is not functioning well, the functions of other social institutions are limited (Kapilima, 2024, p. 22, Para. 4). </a:t>
            </a:r>
          </a:p>
        </p:txBody>
      </p:sp>
    </p:spTree>
    <p:extLst>
      <p:ext uri="{BB962C8B-B14F-4D97-AF65-F5344CB8AC3E}">
        <p14:creationId xmlns:p14="http://schemas.microsoft.com/office/powerpoint/2010/main" val="751579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FE15-6E25-A9E1-8CA8-B72FD0A9A677}"/>
              </a:ext>
            </a:extLst>
          </p:cNvPr>
          <p:cNvSpPr>
            <a:spLocks noGrp="1"/>
          </p:cNvSpPr>
          <p:nvPr>
            <p:ph type="title"/>
          </p:nvPr>
        </p:nvSpPr>
        <p:spPr>
          <a:xfrm>
            <a:off x="428978" y="1303021"/>
            <a:ext cx="10803466" cy="685799"/>
          </a:xfrm>
        </p:spPr>
        <p:txBody>
          <a:bodyPr>
            <a:normAutofit/>
          </a:bodyPr>
          <a:lstStyle/>
          <a:p>
            <a:r>
              <a:rPr lang="en-US" sz="2800" dirty="0"/>
              <a:t>Statement of the Problem</a:t>
            </a:r>
          </a:p>
        </p:txBody>
      </p:sp>
      <p:sp>
        <p:nvSpPr>
          <p:cNvPr id="3" name="Content Placeholder 2">
            <a:extLst>
              <a:ext uri="{FF2B5EF4-FFF2-40B4-BE49-F238E27FC236}">
                <a16:creationId xmlns:a16="http://schemas.microsoft.com/office/drawing/2014/main" id="{26FD1AF0-C164-3675-473D-2910172EA5F5}"/>
              </a:ext>
            </a:extLst>
          </p:cNvPr>
          <p:cNvSpPr>
            <a:spLocks noGrp="1"/>
          </p:cNvSpPr>
          <p:nvPr>
            <p:ph idx="1"/>
          </p:nvPr>
        </p:nvSpPr>
        <p:spPr>
          <a:xfrm>
            <a:off x="655320" y="2103120"/>
            <a:ext cx="10058400" cy="4069079"/>
          </a:xfrm>
        </p:spPr>
        <p:txBody>
          <a:bodyPr>
            <a:normAutofit fontScale="25000" lnSpcReduction="20000"/>
          </a:bodyPr>
          <a:lstStyle/>
          <a:p>
            <a:pPr>
              <a:buNone/>
            </a:pPr>
            <a:r>
              <a:rPr lang="en-US" sz="5600" b="1" dirty="0"/>
              <a:t>To Clearly define the issue or problem in the context of a community, organization, or church.</a:t>
            </a:r>
            <a:r>
              <a:rPr lang="en-US" sz="5600" dirty="0"/>
              <a:t> </a:t>
            </a:r>
          </a:p>
          <a:p>
            <a:pPr algn="just"/>
            <a:r>
              <a:rPr lang="en-US" sz="6400" dirty="0"/>
              <a:t>The main problems, which are not just academic but also societal, stem from students’ default in fees and mass dropouts. These issues have caused a significant drop in SSIT student enrolment, from 110 to 80 students, a decrease of about 20% to 30%.  </a:t>
            </a:r>
          </a:p>
          <a:p>
            <a:pPr algn="just"/>
            <a:r>
              <a:rPr lang="en-US" sz="6400" dirty="0"/>
              <a:t>The recent pandemic, droughts and floods further exacerbated the situation, leading to permanent closures of organizations in the agricultural, fishing, and tourism industries, the three major export earners and employers in the Gambia, thereby creating mass unemployment. </a:t>
            </a:r>
          </a:p>
          <a:p>
            <a:pPr>
              <a:buNone/>
            </a:pPr>
            <a:endParaRPr lang="en-US" sz="6400" b="1" dirty="0"/>
          </a:p>
          <a:p>
            <a:pPr>
              <a:buNone/>
            </a:pPr>
            <a:r>
              <a:rPr lang="en-US" sz="6400" b="1" dirty="0"/>
              <a:t>Highlight its societal significance</a:t>
            </a:r>
            <a:endParaRPr lang="en-US" sz="6400" dirty="0"/>
          </a:p>
          <a:p>
            <a:pPr algn="just"/>
            <a:r>
              <a:rPr lang="en-US" sz="6400" dirty="0"/>
              <a:t>To SSIT, raising $50,000 to award scholarships to 30 prospective students is a strategic to foster empathic and transformational leadership, helping to support these students, parents, and the community.  </a:t>
            </a:r>
          </a:p>
          <a:p>
            <a:pPr algn="just"/>
            <a:r>
              <a:rPr lang="en-US" sz="6400" dirty="0"/>
              <a:t>Such a noble act will boost the professional and industrial skills still much sought after by industries, Churches, governments, and private organizations in specific areas like Commerce and E-strategies, Project development studies and implementations, high-Tech information technology, etc. </a:t>
            </a:r>
          </a:p>
          <a:p>
            <a:pPr algn="just">
              <a:buNone/>
            </a:pPr>
            <a:r>
              <a:rPr lang="en-US" sz="6400" dirty="0"/>
              <a:t>  </a:t>
            </a:r>
          </a:p>
          <a:p>
            <a:pPr>
              <a:buNone/>
            </a:pPr>
            <a:endParaRPr lang="en-US" dirty="0"/>
          </a:p>
        </p:txBody>
      </p:sp>
    </p:spTree>
    <p:extLst>
      <p:ext uri="{BB962C8B-B14F-4D97-AF65-F5344CB8AC3E}">
        <p14:creationId xmlns:p14="http://schemas.microsoft.com/office/powerpoint/2010/main" val="15875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DFC3B-A0E0-AB34-BDB8-4BA7DE33CA5E}"/>
              </a:ext>
            </a:extLst>
          </p:cNvPr>
          <p:cNvSpPr>
            <a:spLocks noGrp="1"/>
          </p:cNvSpPr>
          <p:nvPr>
            <p:ph type="title"/>
          </p:nvPr>
        </p:nvSpPr>
        <p:spPr>
          <a:xfrm>
            <a:off x="428978" y="922021"/>
            <a:ext cx="10803466" cy="1303019"/>
          </a:xfrm>
        </p:spPr>
        <p:txBody>
          <a:bodyPr>
            <a:normAutofit/>
          </a:bodyPr>
          <a:lstStyle/>
          <a:p>
            <a:r>
              <a:rPr lang="en-US" sz="3600" dirty="0"/>
              <a:t>Background of the Problem</a:t>
            </a:r>
          </a:p>
        </p:txBody>
      </p:sp>
      <p:sp>
        <p:nvSpPr>
          <p:cNvPr id="3" name="Content Placeholder 2">
            <a:extLst>
              <a:ext uri="{FF2B5EF4-FFF2-40B4-BE49-F238E27FC236}">
                <a16:creationId xmlns:a16="http://schemas.microsoft.com/office/drawing/2014/main" id="{4A94638D-3842-1F84-A43A-6809B1A2E48F}"/>
              </a:ext>
            </a:extLst>
          </p:cNvPr>
          <p:cNvSpPr>
            <a:spLocks noGrp="1"/>
          </p:cNvSpPr>
          <p:nvPr>
            <p:ph idx="1"/>
          </p:nvPr>
        </p:nvSpPr>
        <p:spPr>
          <a:xfrm>
            <a:off x="944880" y="1600200"/>
            <a:ext cx="9715500" cy="4937759"/>
          </a:xfrm>
        </p:spPr>
        <p:txBody>
          <a:bodyPr>
            <a:normAutofit fontScale="92500" lnSpcReduction="20000"/>
          </a:bodyPr>
          <a:lstStyle/>
          <a:p>
            <a:pPr>
              <a:buNone/>
            </a:pPr>
            <a:endParaRPr lang="en-US" sz="2600" b="1" dirty="0"/>
          </a:p>
          <a:p>
            <a:pPr>
              <a:buNone/>
            </a:pPr>
            <a:r>
              <a:rPr lang="en-US" sz="1600" b="1" dirty="0"/>
              <a:t>Problem Overview / nature of the problem</a:t>
            </a:r>
          </a:p>
          <a:p>
            <a:pPr algn="just"/>
            <a:r>
              <a:rPr lang="en-US" sz="1600" dirty="0"/>
              <a:t>Besides the pandemic recently, the Gambia has been vulnerable to flooding, droughts, storms, and coastal erosion which adversely affected its tourism, fishing, and industrial outputs from 2020 to 2023, the spill over effect is unemployment, including low school attendance. </a:t>
            </a:r>
          </a:p>
          <a:p>
            <a:pPr algn="just"/>
            <a:r>
              <a:rPr lang="en-US" sz="1600" dirty="0"/>
              <a:t>SSIT is facing a decrease in student enrollments especially when students and their parents are out of work and cannot afford to pay school fees for their children.</a:t>
            </a:r>
          </a:p>
          <a:p>
            <a:pPr algn="just"/>
            <a:r>
              <a:rPr lang="en-US" sz="1600" dirty="0"/>
              <a:t>The issue of access to education is one of the significant difficulties the Gambian educational system is currently facing. Disparities continue, especially between rural and urban areas, despite efforts to raise enrolment rates. According to the UNESCO Institute for Statistics, fewer girls have access to education because of social and cultural constraints.       </a:t>
            </a:r>
          </a:p>
          <a:p>
            <a:pPr algn="just">
              <a:buNone/>
            </a:pPr>
            <a:endParaRPr lang="en-US" sz="1600" b="1" dirty="0"/>
          </a:p>
          <a:p>
            <a:pPr algn="just">
              <a:buNone/>
            </a:pPr>
            <a:r>
              <a:rPr lang="en-US" sz="1600" b="1" dirty="0"/>
              <a:t>Historical Context</a:t>
            </a:r>
          </a:p>
          <a:p>
            <a:pPr algn="just"/>
            <a:r>
              <a:rPr lang="en-US" sz="1600" dirty="0"/>
              <a:t>St Stephens Institute of Technology, SSIT was established in 1995, with 25 students, and is accredited and licensed by NAQAA (National Accreditation and Quality Assurance Authority), established by an Act of Parliament (NAQAA ACT in April 2015, formerly  National Training Authority (NTA) the initial accreditation body for post-secondary education by an act of 2002. </a:t>
            </a:r>
          </a:p>
          <a:p>
            <a:pPr algn="just">
              <a:buNone/>
            </a:pPr>
            <a:r>
              <a:rPr lang="en-US" sz="1600" dirty="0"/>
              <a:t>The Academic programs offered by SSIT are:</a:t>
            </a:r>
          </a:p>
          <a:p>
            <a:pPr algn="just"/>
            <a:r>
              <a:rPr lang="en-US" sz="1600" dirty="0"/>
              <a:t>1) Project Development Studies. 2)  Mass communication. 3) Insurance Management.  4) Architecture. 5) Estate Management 6) AAT Associate Accounting Technician. 7) Secretarial Studies.  8)   Business Management. 9) Computer Information Technology 10)  Marketing Management.  11) Business Statistics. 12) </a:t>
            </a:r>
            <a:r>
              <a:rPr lang="en-PH" sz="1600" dirty="0"/>
              <a:t>Marketing Management. 13) ABE Associate Business Executive. 14) Commerce and E-Strategies.</a:t>
            </a:r>
            <a:endParaRPr lang="en-US" sz="1600" dirty="0"/>
          </a:p>
          <a:p>
            <a:pPr>
              <a:buNone/>
            </a:pPr>
            <a:endParaRPr lang="en-US" dirty="0"/>
          </a:p>
          <a:p>
            <a:pPr marL="0" indent="0">
              <a:buNone/>
            </a:pPr>
            <a:endParaRPr lang="en-US" dirty="0"/>
          </a:p>
        </p:txBody>
      </p:sp>
    </p:spTree>
    <p:extLst>
      <p:ext uri="{BB962C8B-B14F-4D97-AF65-F5344CB8AC3E}">
        <p14:creationId xmlns:p14="http://schemas.microsoft.com/office/powerpoint/2010/main" val="3458714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C1496-7BC9-27D0-4A09-CD0E024014BD}"/>
              </a:ext>
            </a:extLst>
          </p:cNvPr>
          <p:cNvSpPr>
            <a:spLocks noGrp="1"/>
          </p:cNvSpPr>
          <p:nvPr>
            <p:ph type="title"/>
          </p:nvPr>
        </p:nvSpPr>
        <p:spPr>
          <a:xfrm>
            <a:off x="428978" y="1502036"/>
            <a:ext cx="10803466" cy="1751704"/>
          </a:xfrm>
        </p:spPr>
        <p:txBody>
          <a:bodyPr>
            <a:normAutofit/>
          </a:bodyPr>
          <a:lstStyle/>
          <a:p>
            <a:r>
              <a:rPr lang="en-US" sz="3100" dirty="0"/>
              <a:t>The purpose of this action research project </a:t>
            </a:r>
            <a:br>
              <a:rPr lang="en-US" sz="3100" dirty="0"/>
            </a:br>
            <a:r>
              <a:rPr lang="en-US" sz="3100" dirty="0"/>
              <a:t>is to address the problem of the following:</a:t>
            </a:r>
            <a:br>
              <a:rPr lang="en-US" dirty="0"/>
            </a:br>
            <a:endParaRPr lang="en-US" dirty="0"/>
          </a:p>
        </p:txBody>
      </p:sp>
      <p:sp>
        <p:nvSpPr>
          <p:cNvPr id="3" name="Content Placeholder 2">
            <a:extLst>
              <a:ext uri="{FF2B5EF4-FFF2-40B4-BE49-F238E27FC236}">
                <a16:creationId xmlns:a16="http://schemas.microsoft.com/office/drawing/2014/main" id="{90D55138-5E4A-CE17-76A8-A3B60C7752D3}"/>
              </a:ext>
            </a:extLst>
          </p:cNvPr>
          <p:cNvSpPr>
            <a:spLocks noGrp="1"/>
          </p:cNvSpPr>
          <p:nvPr>
            <p:ph idx="1"/>
          </p:nvPr>
        </p:nvSpPr>
        <p:spPr>
          <a:xfrm>
            <a:off x="784860" y="2332387"/>
            <a:ext cx="9799320" cy="3844575"/>
          </a:xfrm>
        </p:spPr>
        <p:txBody>
          <a:bodyPr/>
          <a:lstStyle/>
          <a:p>
            <a:pPr>
              <a:buNone/>
            </a:pPr>
            <a:endParaRPr lang="en-US" sz="1800" dirty="0"/>
          </a:p>
          <a:p>
            <a:pPr marL="514350" indent="-514350">
              <a:buAutoNum type="arabicParenR"/>
            </a:pPr>
            <a:r>
              <a:rPr lang="en-US" sz="1800" dirty="0"/>
              <a:t>The decreasing enrolment at St. Stephens Institute of Technology, SSIT, the Gambia which has dipped between  20% and 30% from 110 to 80 students presently.</a:t>
            </a:r>
          </a:p>
          <a:p>
            <a:pPr marL="514350" indent="-514350">
              <a:buNone/>
            </a:pPr>
            <a:endParaRPr lang="en-US" sz="1800" dirty="0"/>
          </a:p>
          <a:p>
            <a:pPr marL="514350" indent="-514350">
              <a:buAutoNum type="arabicParenR" startAt="2"/>
            </a:pPr>
            <a:r>
              <a:rPr lang="en-US" sz="1800" dirty="0"/>
              <a:t>To stem the flow of student dropouts due to lack of school fees and tuition and not due to their abilities. </a:t>
            </a:r>
          </a:p>
          <a:p>
            <a:pPr marL="514350" indent="-514350">
              <a:buNone/>
            </a:pPr>
            <a:endParaRPr lang="en-US" sz="1800" dirty="0"/>
          </a:p>
          <a:p>
            <a:pPr marL="514350" indent="-514350">
              <a:buFont typeface="Arial" panose="020B0604020202020204" pitchFamily="34" charset="0"/>
              <a:buAutoNum type="arabicParenR" startAt="2"/>
            </a:pPr>
            <a:r>
              <a:rPr lang="en-US" sz="1800" dirty="0"/>
              <a:t>To Raise the required funds to offer scholarship to 30 prospective students to meet its enrollment target of 110 students.</a:t>
            </a:r>
          </a:p>
          <a:p>
            <a:pPr marL="514350" indent="-514350">
              <a:buNone/>
            </a:pPr>
            <a:endParaRPr lang="en-US" dirty="0"/>
          </a:p>
        </p:txBody>
      </p:sp>
    </p:spTree>
    <p:extLst>
      <p:ext uri="{BB962C8B-B14F-4D97-AF65-F5344CB8AC3E}">
        <p14:creationId xmlns:p14="http://schemas.microsoft.com/office/powerpoint/2010/main" val="3525911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FB80C-AF20-43BA-F7E7-7D55CD9A1349}"/>
              </a:ext>
            </a:extLst>
          </p:cNvPr>
          <p:cNvSpPr>
            <a:spLocks noGrp="1"/>
          </p:cNvSpPr>
          <p:nvPr>
            <p:ph type="title"/>
          </p:nvPr>
        </p:nvSpPr>
        <p:spPr>
          <a:xfrm>
            <a:off x="428978" y="1714500"/>
            <a:ext cx="10803466" cy="1089660"/>
          </a:xfrm>
        </p:spPr>
        <p:txBody>
          <a:bodyPr>
            <a:normAutofit fontScale="90000"/>
          </a:bodyPr>
          <a:lstStyle/>
          <a:p>
            <a:r>
              <a:rPr lang="en-US" sz="3100" dirty="0"/>
              <a:t>The problem is significant because…</a:t>
            </a:r>
            <a:br>
              <a:rPr lang="en-US" dirty="0"/>
            </a:br>
            <a:endParaRPr lang="en-US" dirty="0"/>
          </a:p>
        </p:txBody>
      </p:sp>
      <p:sp>
        <p:nvSpPr>
          <p:cNvPr id="3" name="Content Placeholder 2">
            <a:extLst>
              <a:ext uri="{FF2B5EF4-FFF2-40B4-BE49-F238E27FC236}">
                <a16:creationId xmlns:a16="http://schemas.microsoft.com/office/drawing/2014/main" id="{A4D2BA04-E222-F128-1A9E-98C009285E7B}"/>
              </a:ext>
            </a:extLst>
          </p:cNvPr>
          <p:cNvSpPr>
            <a:spLocks noGrp="1"/>
          </p:cNvSpPr>
          <p:nvPr>
            <p:ph idx="1"/>
          </p:nvPr>
        </p:nvSpPr>
        <p:spPr>
          <a:xfrm>
            <a:off x="617220" y="2811780"/>
            <a:ext cx="10378440" cy="3365182"/>
          </a:xfrm>
        </p:spPr>
        <p:txBody>
          <a:bodyPr>
            <a:normAutofit/>
          </a:bodyPr>
          <a:lstStyle/>
          <a:p>
            <a:pPr algn="just"/>
            <a:r>
              <a:rPr lang="en-US" dirty="0"/>
              <a:t> </a:t>
            </a:r>
            <a:r>
              <a:rPr lang="en-US" sz="1900" dirty="0"/>
              <a:t>It enables SSIT to assess the social and financial needs of the underprivileged students. Moreover,  raising $50,000 to award scholarships to 30 prospective students is a strategic  move by its empathic and transformational leadership, helping to support these students, parents, and the community.  </a:t>
            </a:r>
          </a:p>
          <a:p>
            <a:pPr algn="just"/>
            <a:endParaRPr lang="en-US" sz="1900" dirty="0"/>
          </a:p>
          <a:p>
            <a:pPr algn="just"/>
            <a:r>
              <a:rPr lang="en-US" sz="1900" dirty="0"/>
              <a:t>Such a noble act will boost the professional and industrial skills still much sought after by industries, Churches, governments, and private organizations in specific areas like Commerce and E-strategies, Project development studies and implementations, High-Tech information technology, etc. </a:t>
            </a:r>
          </a:p>
          <a:p>
            <a:pPr algn="just">
              <a:buNone/>
            </a:pPr>
            <a:r>
              <a:rPr lang="en-US" sz="1900" dirty="0"/>
              <a:t>  </a:t>
            </a:r>
          </a:p>
          <a:p>
            <a:pPr>
              <a:buNone/>
            </a:pPr>
            <a:endParaRPr lang="en-US" dirty="0"/>
          </a:p>
        </p:txBody>
      </p:sp>
    </p:spTree>
    <p:extLst>
      <p:ext uri="{BB962C8B-B14F-4D97-AF65-F5344CB8AC3E}">
        <p14:creationId xmlns:p14="http://schemas.microsoft.com/office/powerpoint/2010/main" val="600867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C6C49-75E6-2CC5-EB81-1B52AF208CF0}"/>
              </a:ext>
            </a:extLst>
          </p:cNvPr>
          <p:cNvSpPr>
            <a:spLocks noGrp="1"/>
          </p:cNvSpPr>
          <p:nvPr>
            <p:ph type="title"/>
          </p:nvPr>
        </p:nvSpPr>
        <p:spPr/>
        <p:txBody>
          <a:bodyPr>
            <a:noAutofit/>
          </a:bodyPr>
          <a:lstStyle/>
          <a:p>
            <a:r>
              <a:rPr lang="en-US" sz="2800" dirty="0"/>
              <a:t>Research Question</a:t>
            </a:r>
            <a:br>
              <a:rPr lang="en-US" sz="2800" dirty="0"/>
            </a:br>
            <a:endParaRPr lang="en-US" sz="2800" dirty="0"/>
          </a:p>
        </p:txBody>
      </p:sp>
      <p:sp>
        <p:nvSpPr>
          <p:cNvPr id="3" name="Content Placeholder 2">
            <a:extLst>
              <a:ext uri="{FF2B5EF4-FFF2-40B4-BE49-F238E27FC236}">
                <a16:creationId xmlns:a16="http://schemas.microsoft.com/office/drawing/2014/main" id="{53FF95BC-BA01-CBEE-C8C8-1716A699B890}"/>
              </a:ext>
            </a:extLst>
          </p:cNvPr>
          <p:cNvSpPr>
            <a:spLocks noGrp="1"/>
          </p:cNvSpPr>
          <p:nvPr>
            <p:ph idx="1"/>
          </p:nvPr>
        </p:nvSpPr>
        <p:spPr>
          <a:xfrm>
            <a:off x="617220" y="2332387"/>
            <a:ext cx="10386060" cy="3844575"/>
          </a:xfrm>
        </p:spPr>
        <p:txBody>
          <a:bodyPr>
            <a:normAutofit/>
          </a:bodyPr>
          <a:lstStyle/>
          <a:p>
            <a:pPr marL="0" indent="0">
              <a:buNone/>
            </a:pPr>
            <a:r>
              <a:rPr lang="en-US" sz="3200" dirty="0"/>
              <a:t> </a:t>
            </a:r>
            <a:r>
              <a:rPr lang="en-US" sz="1800" dirty="0"/>
              <a:t>1. Apart from scholarship drive and its realization, how will SSIT be proactive to prevent  students’ mass dropouts  due to lack of fees and  tuition by the students in the future?</a:t>
            </a:r>
          </a:p>
          <a:p>
            <a:pPr marL="0" indent="0">
              <a:buNone/>
            </a:pPr>
            <a:endParaRPr lang="en-US" sz="1800" dirty="0"/>
          </a:p>
          <a:p>
            <a:pPr marL="0" indent="0">
              <a:buNone/>
            </a:pPr>
            <a:r>
              <a:rPr lang="en-US" sz="1800" dirty="0"/>
              <a:t>2. How will SSIT streamline its scholarship and funding drive to be time, logistics and cost effective?</a:t>
            </a:r>
          </a:p>
          <a:p>
            <a:pPr marL="0" indent="0">
              <a:buNone/>
            </a:pPr>
            <a:endParaRPr lang="en-US" sz="1800" dirty="0"/>
          </a:p>
          <a:p>
            <a:pPr marL="0" indent="0">
              <a:buNone/>
            </a:pPr>
            <a:r>
              <a:rPr lang="en-US" sz="1800" dirty="0"/>
              <a:t>3) How will SSIT maintain unhindered flow of corporate financial support, donations, sponsorship </a:t>
            </a:r>
          </a:p>
          <a:p>
            <a:pPr marL="0" indent="0">
              <a:buNone/>
            </a:pPr>
            <a:r>
              <a:rPr lang="en-US" sz="1800" dirty="0"/>
              <a:t>     and scholarship funding in the future? </a:t>
            </a:r>
          </a:p>
        </p:txBody>
      </p:sp>
    </p:spTree>
    <p:extLst>
      <p:ext uri="{BB962C8B-B14F-4D97-AF65-F5344CB8AC3E}">
        <p14:creationId xmlns:p14="http://schemas.microsoft.com/office/powerpoint/2010/main" val="3742792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60A8-39F8-3E40-23B8-B135E0AC4873}"/>
              </a:ext>
            </a:extLst>
          </p:cNvPr>
          <p:cNvSpPr>
            <a:spLocks noGrp="1"/>
          </p:cNvSpPr>
          <p:nvPr>
            <p:ph type="title"/>
          </p:nvPr>
        </p:nvSpPr>
        <p:spPr/>
        <p:txBody>
          <a:bodyPr>
            <a:normAutofit/>
          </a:bodyPr>
          <a:lstStyle/>
          <a:p>
            <a:r>
              <a:rPr lang="en-US" sz="2800" dirty="0"/>
              <a:t>ACTION PLAN</a:t>
            </a:r>
          </a:p>
        </p:txBody>
      </p:sp>
      <p:sp>
        <p:nvSpPr>
          <p:cNvPr id="3" name="Content Placeholder 2">
            <a:extLst>
              <a:ext uri="{FF2B5EF4-FFF2-40B4-BE49-F238E27FC236}">
                <a16:creationId xmlns:a16="http://schemas.microsoft.com/office/drawing/2014/main" id="{343DF114-E7C7-3690-D3AC-001A6BB94D39}"/>
              </a:ext>
            </a:extLst>
          </p:cNvPr>
          <p:cNvSpPr>
            <a:spLocks noGrp="1"/>
          </p:cNvSpPr>
          <p:nvPr>
            <p:ph idx="1"/>
          </p:nvPr>
        </p:nvSpPr>
        <p:spPr/>
        <p:txBody>
          <a:bodyPr>
            <a:normAutofit fontScale="92500"/>
          </a:bodyPr>
          <a:lstStyle/>
          <a:p>
            <a:r>
              <a:rPr lang="en-US" sz="2300" dirty="0"/>
              <a:t>The research-based intervention utilized to address the problem in the action research is: </a:t>
            </a:r>
          </a:p>
          <a:p>
            <a:pPr>
              <a:buNone/>
            </a:pPr>
            <a:endParaRPr lang="en-US" sz="2300" u="sng" dirty="0"/>
          </a:p>
          <a:p>
            <a:pPr>
              <a:buNone/>
            </a:pPr>
            <a:r>
              <a:rPr lang="en-US" sz="2300" u="sng" dirty="0"/>
              <a:t>The assessment of the needs of the students and underprivileged families,  and  to mobilize </a:t>
            </a:r>
          </a:p>
          <a:p>
            <a:pPr>
              <a:buNone/>
            </a:pPr>
            <a:r>
              <a:rPr lang="en-US" sz="2300" u="sng" dirty="0"/>
              <a:t>Collaborative financial support, donors, sponsors, and corporate partnerships to create </a:t>
            </a:r>
          </a:p>
          <a:p>
            <a:pPr>
              <a:buNone/>
            </a:pPr>
            <a:r>
              <a:rPr lang="en-US" sz="2300" u="sng" dirty="0"/>
              <a:t>scholarship funding for prospective 30 students to meet the enrollment targets of SSIT in 2024</a:t>
            </a:r>
            <a:r>
              <a:rPr lang="en-US" sz="2300" dirty="0"/>
              <a:t>. </a:t>
            </a:r>
          </a:p>
          <a:p>
            <a:pPr>
              <a:buNone/>
            </a:pPr>
            <a:endParaRPr lang="en-US" sz="2300" dirty="0"/>
          </a:p>
          <a:p>
            <a:r>
              <a:rPr lang="en-US" sz="2300" dirty="0"/>
              <a:t>The location of the intervention will be:  </a:t>
            </a:r>
            <a:r>
              <a:rPr lang="en-US" sz="2300" u="sng" dirty="0"/>
              <a:t>St. Stephens Institute of Technology, SSIT, The Gambia. </a:t>
            </a:r>
          </a:p>
          <a:p>
            <a:endParaRPr lang="en-US" sz="2300" dirty="0"/>
          </a:p>
          <a:p>
            <a:r>
              <a:rPr lang="en-US" sz="2300" dirty="0"/>
              <a:t>The duration of the intervention will be:  </a:t>
            </a:r>
            <a:r>
              <a:rPr lang="en-US" sz="2300" u="sng" dirty="0"/>
              <a:t>March, April, and May, 2024.</a:t>
            </a:r>
          </a:p>
          <a:p>
            <a:endParaRPr lang="en-US" dirty="0"/>
          </a:p>
        </p:txBody>
      </p:sp>
    </p:spTree>
    <p:extLst>
      <p:ext uri="{BB962C8B-B14F-4D97-AF65-F5344CB8AC3E}">
        <p14:creationId xmlns:p14="http://schemas.microsoft.com/office/powerpoint/2010/main" val="263060901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4493</TotalTime>
  <Words>2323</Words>
  <Application>Microsoft Office PowerPoint</Application>
  <PresentationFormat>Widescreen</PresentationFormat>
  <Paragraphs>276</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Old English Text MT</vt:lpstr>
      <vt:lpstr>1_Office Theme</vt:lpstr>
      <vt:lpstr>PowerPoint Presentation</vt:lpstr>
      <vt:lpstr>PowerPoint Presentation</vt:lpstr>
      <vt:lpstr>Introduction</vt:lpstr>
      <vt:lpstr>Statement of the Problem</vt:lpstr>
      <vt:lpstr>Background of the Problem</vt:lpstr>
      <vt:lpstr>The purpose of this action research project  is to address the problem of the following: </vt:lpstr>
      <vt:lpstr>The problem is significant because… </vt:lpstr>
      <vt:lpstr>Research Question </vt:lpstr>
      <vt:lpstr>ACTION PLAN</vt:lpstr>
      <vt:lpstr>ACTION PLAN  Breakdown of Scholarship Required                       Student fees, Tuition, Workshop, and Apprenticeship      Table 1.1</vt:lpstr>
      <vt:lpstr>PERMISSIONS AND PROTECTION OF PARTICIPANTS</vt:lpstr>
      <vt:lpstr>DATA COLLECTION AND ANALYSIS</vt:lpstr>
      <vt:lpstr>             DATA COLLECTION AND ANALYSIS</vt:lpstr>
      <vt:lpstr>Final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Research Project SR 920-DSL proposal</dc:title>
  <dc:creator>Kenneth Schmidt</dc:creator>
  <cp:lastModifiedBy>Peter Abraham</cp:lastModifiedBy>
  <cp:revision>246</cp:revision>
  <dcterms:created xsi:type="dcterms:W3CDTF">2023-03-06T16:11:56Z</dcterms:created>
  <dcterms:modified xsi:type="dcterms:W3CDTF">2024-05-15T15:52:46Z</dcterms:modified>
</cp:coreProperties>
</file>