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5"/>
  </p:notesMasterIdLst>
  <p:handoutMasterIdLst>
    <p:handoutMasterId r:id="rId36"/>
  </p:handoutMasterIdLst>
  <p:sldIdLst>
    <p:sldId id="368" r:id="rId2"/>
    <p:sldId id="369" r:id="rId3"/>
    <p:sldId id="352" r:id="rId4"/>
    <p:sldId id="398" r:id="rId5"/>
    <p:sldId id="399" r:id="rId6"/>
    <p:sldId id="400" r:id="rId7"/>
    <p:sldId id="401" r:id="rId8"/>
    <p:sldId id="364" r:id="rId9"/>
    <p:sldId id="365" r:id="rId10"/>
    <p:sldId id="366" r:id="rId11"/>
    <p:sldId id="357" r:id="rId12"/>
    <p:sldId id="367" r:id="rId13"/>
    <p:sldId id="429" r:id="rId14"/>
    <p:sldId id="430" r:id="rId15"/>
    <p:sldId id="378" r:id="rId16"/>
    <p:sldId id="395" r:id="rId17"/>
    <p:sldId id="423" r:id="rId18"/>
    <p:sldId id="362" r:id="rId19"/>
    <p:sldId id="379" r:id="rId20"/>
    <p:sldId id="387" r:id="rId21"/>
    <p:sldId id="403" r:id="rId22"/>
    <p:sldId id="404" r:id="rId23"/>
    <p:sldId id="431" r:id="rId24"/>
    <p:sldId id="406" r:id="rId25"/>
    <p:sldId id="419" r:id="rId26"/>
    <p:sldId id="420" r:id="rId27"/>
    <p:sldId id="421" r:id="rId28"/>
    <p:sldId id="422" r:id="rId29"/>
    <p:sldId id="424" r:id="rId30"/>
    <p:sldId id="425" r:id="rId31"/>
    <p:sldId id="426" r:id="rId32"/>
    <p:sldId id="427" r:id="rId33"/>
    <p:sldId id="428"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86" autoAdjust="0"/>
    <p:restoredTop sz="96327"/>
  </p:normalViewPr>
  <p:slideViewPr>
    <p:cSldViewPr snapToGrid="0" snapToObjects="1">
      <p:cViewPr varScale="1">
        <p:scale>
          <a:sx n="63" d="100"/>
          <a:sy n="63" d="100"/>
        </p:scale>
        <p:origin x="608" y="60"/>
      </p:cViewPr>
      <p:guideLst>
        <p:guide orient="horz" pos="2160"/>
        <p:guide pos="3840"/>
      </p:guideLst>
    </p:cSldViewPr>
  </p:slideViewPr>
  <p:notesTextViewPr>
    <p:cViewPr>
      <p:scale>
        <a:sx n="1" d="1"/>
        <a:sy n="1" d="1"/>
      </p:scale>
      <p:origin x="0" y="0"/>
    </p:cViewPr>
  </p:notesTextViewPr>
  <p:notesViewPr>
    <p:cSldViewPr snapToGrid="0" snapToObjects="1">
      <p:cViewPr varScale="1">
        <p:scale>
          <a:sx n="48" d="100"/>
          <a:sy n="48" d="100"/>
        </p:scale>
        <p:origin x="2684" y="4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C54338A-8D86-495E-9CFA-264890CCC70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A9E4E87-0980-423B-827D-66A29C2509B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0CB3736-1C68-4EAF-B988-713F7B79F188}" type="datetimeFigureOut">
              <a:rPr lang="en-US" smtClean="0"/>
              <a:t>3/26/2024</a:t>
            </a:fld>
            <a:endParaRPr lang="en-US"/>
          </a:p>
        </p:txBody>
      </p:sp>
      <p:sp>
        <p:nvSpPr>
          <p:cNvPr id="4" name="Footer Placeholder 3">
            <a:extLst>
              <a:ext uri="{FF2B5EF4-FFF2-40B4-BE49-F238E27FC236}">
                <a16:creationId xmlns:a16="http://schemas.microsoft.com/office/drawing/2014/main" id="{F00011AB-E498-4875-9AF7-BBFF3F6CFB4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C10E65A-B98E-4715-BDF6-FFA0955D1AA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BB1AF01-ED73-4631-98F3-F9A66B90B81F}" type="slidenum">
              <a:rPr lang="en-US" smtClean="0"/>
              <a:t>‹#›</a:t>
            </a:fld>
            <a:endParaRPr lang="en-US"/>
          </a:p>
        </p:txBody>
      </p:sp>
    </p:spTree>
    <p:extLst>
      <p:ext uri="{BB962C8B-B14F-4D97-AF65-F5344CB8AC3E}">
        <p14:creationId xmlns:p14="http://schemas.microsoft.com/office/powerpoint/2010/main" val="27613518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AA5937-4C41-884C-AAE8-48FE093E5E50}" type="datetimeFigureOut">
              <a:rPr lang="en-US" smtClean="0"/>
              <a:t>3/26/2024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D38F12-F582-E845-B6B4-1614F6126B68}" type="slidenum">
              <a:rPr lang="en-US" smtClean="0"/>
              <a:t>‹#›</a:t>
            </a:fld>
            <a:endParaRPr lang="en-US"/>
          </a:p>
        </p:txBody>
      </p:sp>
    </p:spTree>
    <p:extLst>
      <p:ext uri="{BB962C8B-B14F-4D97-AF65-F5344CB8AC3E}">
        <p14:creationId xmlns:p14="http://schemas.microsoft.com/office/powerpoint/2010/main" val="1280490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0B7908-0CC9-4545-8150-3ECE3725BB55}" type="slidenum">
              <a:rPr lang="en-US" smtClean="0"/>
              <a:t>1</a:t>
            </a:fld>
            <a:endParaRPr lang="en-US"/>
          </a:p>
        </p:txBody>
      </p:sp>
    </p:spTree>
    <p:extLst>
      <p:ext uri="{BB962C8B-B14F-4D97-AF65-F5344CB8AC3E}">
        <p14:creationId xmlns:p14="http://schemas.microsoft.com/office/powerpoint/2010/main" val="3644998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E24BE-1363-4745-BCB6-58933D5A66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B8EE2F6-8A96-4D80-AEBE-2B5F5D480D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13CE2A3-5C93-408F-8FD0-298AFA37FD53}"/>
              </a:ext>
            </a:extLst>
          </p:cNvPr>
          <p:cNvSpPr>
            <a:spLocks noGrp="1"/>
          </p:cNvSpPr>
          <p:nvPr>
            <p:ph type="dt" sz="half" idx="10"/>
          </p:nvPr>
        </p:nvSpPr>
        <p:spPr/>
        <p:txBody>
          <a:bodyPr/>
          <a:lstStyle/>
          <a:p>
            <a:fld id="{94649CEF-E4F3-40AB-9578-D50AC9F4C528}" type="datetime1">
              <a:rPr lang="en-US" smtClean="0"/>
              <a:t>3/26/2024</a:t>
            </a:fld>
            <a:endParaRPr lang="en-US"/>
          </a:p>
        </p:txBody>
      </p:sp>
      <p:sp>
        <p:nvSpPr>
          <p:cNvPr id="5" name="Footer Placeholder 4">
            <a:extLst>
              <a:ext uri="{FF2B5EF4-FFF2-40B4-BE49-F238E27FC236}">
                <a16:creationId xmlns:a16="http://schemas.microsoft.com/office/drawing/2014/main" id="{948A9CF2-BD5B-4C19-AB21-4F11CB9D0A7A}"/>
              </a:ext>
            </a:extLst>
          </p:cNvPr>
          <p:cNvSpPr>
            <a:spLocks noGrp="1"/>
          </p:cNvSpPr>
          <p:nvPr>
            <p:ph type="ftr" sz="quarter" idx="11"/>
          </p:nvPr>
        </p:nvSpPr>
        <p:spPr/>
        <p:txBody>
          <a:bodyPr/>
          <a:lstStyle/>
          <a:p>
            <a:r>
              <a:rPr lang="en-US"/>
              <a:t>J Lynn Kronk                                 jlkronk@ogs.edu </a:t>
            </a:r>
          </a:p>
        </p:txBody>
      </p:sp>
      <p:sp>
        <p:nvSpPr>
          <p:cNvPr id="6" name="Slide Number Placeholder 5">
            <a:extLst>
              <a:ext uri="{FF2B5EF4-FFF2-40B4-BE49-F238E27FC236}">
                <a16:creationId xmlns:a16="http://schemas.microsoft.com/office/drawing/2014/main" id="{CA0789C2-BF5C-4061-B522-C7A4EE5A39EA}"/>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2680775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88C89-6385-4A13-B6E0-8D7C8E601BC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720FA69-6554-4758-AB65-3A8FB23683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6A2AB3-19F1-47CF-A6EC-D9F9D27A1EF8}"/>
              </a:ext>
            </a:extLst>
          </p:cNvPr>
          <p:cNvSpPr>
            <a:spLocks noGrp="1"/>
          </p:cNvSpPr>
          <p:nvPr>
            <p:ph type="dt" sz="half" idx="10"/>
          </p:nvPr>
        </p:nvSpPr>
        <p:spPr/>
        <p:txBody>
          <a:bodyPr/>
          <a:lstStyle/>
          <a:p>
            <a:fld id="{52660055-624F-4A5C-BC5F-8209E4AF6D3E}" type="datetime1">
              <a:rPr lang="en-US" smtClean="0"/>
              <a:t>3/26/2024</a:t>
            </a:fld>
            <a:endParaRPr lang="en-US"/>
          </a:p>
        </p:txBody>
      </p:sp>
      <p:sp>
        <p:nvSpPr>
          <p:cNvPr id="5" name="Footer Placeholder 4">
            <a:extLst>
              <a:ext uri="{FF2B5EF4-FFF2-40B4-BE49-F238E27FC236}">
                <a16:creationId xmlns:a16="http://schemas.microsoft.com/office/drawing/2014/main" id="{8EF77D7A-9AF3-46DA-9941-63FF2CB0808C}"/>
              </a:ext>
            </a:extLst>
          </p:cNvPr>
          <p:cNvSpPr>
            <a:spLocks noGrp="1"/>
          </p:cNvSpPr>
          <p:nvPr>
            <p:ph type="ftr" sz="quarter" idx="11"/>
          </p:nvPr>
        </p:nvSpPr>
        <p:spPr/>
        <p:txBody>
          <a:bodyPr/>
          <a:lstStyle/>
          <a:p>
            <a:r>
              <a:rPr lang="en-US"/>
              <a:t>J Lynn Kronk                                 jlkronk@ogs.edu </a:t>
            </a:r>
          </a:p>
        </p:txBody>
      </p:sp>
      <p:sp>
        <p:nvSpPr>
          <p:cNvPr id="6" name="Slide Number Placeholder 5">
            <a:extLst>
              <a:ext uri="{FF2B5EF4-FFF2-40B4-BE49-F238E27FC236}">
                <a16:creationId xmlns:a16="http://schemas.microsoft.com/office/drawing/2014/main" id="{57F33868-B173-467F-86B4-4FFC7A41FFBC}"/>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2836899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6FDF22-25BC-4A00-8EDD-AA26A975D1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809815B-AE66-4E68-AE5C-E8ABA246F8C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720B3F-1D5A-44ED-9FF5-5011E425676A}"/>
              </a:ext>
            </a:extLst>
          </p:cNvPr>
          <p:cNvSpPr>
            <a:spLocks noGrp="1"/>
          </p:cNvSpPr>
          <p:nvPr>
            <p:ph type="dt" sz="half" idx="10"/>
          </p:nvPr>
        </p:nvSpPr>
        <p:spPr/>
        <p:txBody>
          <a:bodyPr/>
          <a:lstStyle/>
          <a:p>
            <a:fld id="{96B2B5BB-523F-4093-A8A8-133D6B5D5FFD}" type="datetime1">
              <a:rPr lang="en-US" smtClean="0"/>
              <a:t>3/26/2024</a:t>
            </a:fld>
            <a:endParaRPr lang="en-US"/>
          </a:p>
        </p:txBody>
      </p:sp>
      <p:sp>
        <p:nvSpPr>
          <p:cNvPr id="5" name="Footer Placeholder 4">
            <a:extLst>
              <a:ext uri="{FF2B5EF4-FFF2-40B4-BE49-F238E27FC236}">
                <a16:creationId xmlns:a16="http://schemas.microsoft.com/office/drawing/2014/main" id="{CA91A146-61D9-4FF8-8378-AB25F940A828}"/>
              </a:ext>
            </a:extLst>
          </p:cNvPr>
          <p:cNvSpPr>
            <a:spLocks noGrp="1"/>
          </p:cNvSpPr>
          <p:nvPr>
            <p:ph type="ftr" sz="quarter" idx="11"/>
          </p:nvPr>
        </p:nvSpPr>
        <p:spPr/>
        <p:txBody>
          <a:bodyPr/>
          <a:lstStyle/>
          <a:p>
            <a:r>
              <a:rPr lang="en-US"/>
              <a:t>J Lynn Kronk                                 jlkronk@ogs.edu </a:t>
            </a:r>
          </a:p>
        </p:txBody>
      </p:sp>
      <p:sp>
        <p:nvSpPr>
          <p:cNvPr id="6" name="Slide Number Placeholder 5">
            <a:extLst>
              <a:ext uri="{FF2B5EF4-FFF2-40B4-BE49-F238E27FC236}">
                <a16:creationId xmlns:a16="http://schemas.microsoft.com/office/drawing/2014/main" id="{DE58FA19-3261-4D3B-8198-CE2C0F8852FB}"/>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3918703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765D7-6554-4AD2-BF21-9E52734EB0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C1B109-5EE0-4AC5-A8EF-66BEF02DBC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B389ED-C1A8-49B3-A1D3-86088E038502}"/>
              </a:ext>
            </a:extLst>
          </p:cNvPr>
          <p:cNvSpPr>
            <a:spLocks noGrp="1"/>
          </p:cNvSpPr>
          <p:nvPr>
            <p:ph type="dt" sz="half" idx="10"/>
          </p:nvPr>
        </p:nvSpPr>
        <p:spPr/>
        <p:txBody>
          <a:bodyPr/>
          <a:lstStyle/>
          <a:p>
            <a:fld id="{69D41504-952F-4C28-929E-BAA9E1134463}" type="datetime1">
              <a:rPr lang="en-US" smtClean="0"/>
              <a:t>3/26/2024</a:t>
            </a:fld>
            <a:endParaRPr lang="en-US"/>
          </a:p>
        </p:txBody>
      </p:sp>
      <p:sp>
        <p:nvSpPr>
          <p:cNvPr id="5" name="Footer Placeholder 4">
            <a:extLst>
              <a:ext uri="{FF2B5EF4-FFF2-40B4-BE49-F238E27FC236}">
                <a16:creationId xmlns:a16="http://schemas.microsoft.com/office/drawing/2014/main" id="{61D99CFC-F123-43EB-81D0-9AA307688A98}"/>
              </a:ext>
            </a:extLst>
          </p:cNvPr>
          <p:cNvSpPr>
            <a:spLocks noGrp="1"/>
          </p:cNvSpPr>
          <p:nvPr>
            <p:ph type="ftr" sz="quarter" idx="11"/>
          </p:nvPr>
        </p:nvSpPr>
        <p:spPr/>
        <p:txBody>
          <a:bodyPr/>
          <a:lstStyle/>
          <a:p>
            <a:r>
              <a:rPr lang="en-US"/>
              <a:t>J Lynn Kronk                                 jlkronk@ogs.edu </a:t>
            </a:r>
          </a:p>
        </p:txBody>
      </p:sp>
      <p:sp>
        <p:nvSpPr>
          <p:cNvPr id="6" name="Slide Number Placeholder 5">
            <a:extLst>
              <a:ext uri="{FF2B5EF4-FFF2-40B4-BE49-F238E27FC236}">
                <a16:creationId xmlns:a16="http://schemas.microsoft.com/office/drawing/2014/main" id="{9B300E1E-3DFD-462A-9E22-65229AC1F542}"/>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839110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998F6-A1D9-49A5-B176-EBA46A82F0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8AEADC-2926-4B5D-828B-D398BA3434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27AA33-D521-4D8D-AC12-0AD12776134C}"/>
              </a:ext>
            </a:extLst>
          </p:cNvPr>
          <p:cNvSpPr>
            <a:spLocks noGrp="1"/>
          </p:cNvSpPr>
          <p:nvPr>
            <p:ph type="dt" sz="half" idx="10"/>
          </p:nvPr>
        </p:nvSpPr>
        <p:spPr/>
        <p:txBody>
          <a:bodyPr/>
          <a:lstStyle/>
          <a:p>
            <a:fld id="{B1B498E2-2E08-4EBD-999F-FF758899047A}" type="datetime1">
              <a:rPr lang="en-US" smtClean="0"/>
              <a:t>3/26/2024</a:t>
            </a:fld>
            <a:endParaRPr lang="en-US"/>
          </a:p>
        </p:txBody>
      </p:sp>
      <p:sp>
        <p:nvSpPr>
          <p:cNvPr id="5" name="Footer Placeholder 4">
            <a:extLst>
              <a:ext uri="{FF2B5EF4-FFF2-40B4-BE49-F238E27FC236}">
                <a16:creationId xmlns:a16="http://schemas.microsoft.com/office/drawing/2014/main" id="{7B34BCA2-637C-4A3D-9030-9B72566E20AD}"/>
              </a:ext>
            </a:extLst>
          </p:cNvPr>
          <p:cNvSpPr>
            <a:spLocks noGrp="1"/>
          </p:cNvSpPr>
          <p:nvPr>
            <p:ph type="ftr" sz="quarter" idx="11"/>
          </p:nvPr>
        </p:nvSpPr>
        <p:spPr/>
        <p:txBody>
          <a:bodyPr/>
          <a:lstStyle/>
          <a:p>
            <a:r>
              <a:rPr lang="en-US"/>
              <a:t>J Lynn Kronk                                 jlkronk@ogs.edu </a:t>
            </a:r>
          </a:p>
        </p:txBody>
      </p:sp>
      <p:sp>
        <p:nvSpPr>
          <p:cNvPr id="6" name="Slide Number Placeholder 5">
            <a:extLst>
              <a:ext uri="{FF2B5EF4-FFF2-40B4-BE49-F238E27FC236}">
                <a16:creationId xmlns:a16="http://schemas.microsoft.com/office/drawing/2014/main" id="{26F47F3C-A6FC-4096-A6FE-B34092ACC0D0}"/>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3662777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E4B55-CD85-4B7C-B18B-BA8B014A9F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60160A-550C-41C3-99CF-BCE8292E99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325778-05B0-4951-BF76-C8BB4F05E9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56041B1-5F81-4559-BE36-09749DAA1E3B}"/>
              </a:ext>
            </a:extLst>
          </p:cNvPr>
          <p:cNvSpPr>
            <a:spLocks noGrp="1"/>
          </p:cNvSpPr>
          <p:nvPr>
            <p:ph type="dt" sz="half" idx="10"/>
          </p:nvPr>
        </p:nvSpPr>
        <p:spPr/>
        <p:txBody>
          <a:bodyPr/>
          <a:lstStyle/>
          <a:p>
            <a:fld id="{4C699C8E-41C4-4071-89FD-C010AF9CB650}" type="datetime1">
              <a:rPr lang="en-US" smtClean="0"/>
              <a:t>3/26/2024</a:t>
            </a:fld>
            <a:endParaRPr lang="en-US"/>
          </a:p>
        </p:txBody>
      </p:sp>
      <p:sp>
        <p:nvSpPr>
          <p:cNvPr id="6" name="Footer Placeholder 5">
            <a:extLst>
              <a:ext uri="{FF2B5EF4-FFF2-40B4-BE49-F238E27FC236}">
                <a16:creationId xmlns:a16="http://schemas.microsoft.com/office/drawing/2014/main" id="{DD4DCB00-8C48-4344-BE75-54D265FF64EA}"/>
              </a:ext>
            </a:extLst>
          </p:cNvPr>
          <p:cNvSpPr>
            <a:spLocks noGrp="1"/>
          </p:cNvSpPr>
          <p:nvPr>
            <p:ph type="ftr" sz="quarter" idx="11"/>
          </p:nvPr>
        </p:nvSpPr>
        <p:spPr/>
        <p:txBody>
          <a:bodyPr/>
          <a:lstStyle/>
          <a:p>
            <a:r>
              <a:rPr lang="en-US"/>
              <a:t>J Lynn Kronk                                 jlkronk@ogs.edu </a:t>
            </a:r>
          </a:p>
        </p:txBody>
      </p:sp>
      <p:sp>
        <p:nvSpPr>
          <p:cNvPr id="7" name="Slide Number Placeholder 6">
            <a:extLst>
              <a:ext uri="{FF2B5EF4-FFF2-40B4-BE49-F238E27FC236}">
                <a16:creationId xmlns:a16="http://schemas.microsoft.com/office/drawing/2014/main" id="{32AF69D1-1178-4A8A-A6AC-BF388C0D548B}"/>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2437937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BE899-FED0-4D2C-8B87-06D5ADCC772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D57A3E-C9EB-4255-AB1E-CAA7331A14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322609-691C-4FAD-8696-61F763EF7A3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926450-1272-45A3-B5D8-E00D89DFEC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C3F8F3-1DFC-49A0-83FD-0432C356FF8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F9922E-F6E9-4655-B86C-85FA6F77AC42}"/>
              </a:ext>
            </a:extLst>
          </p:cNvPr>
          <p:cNvSpPr>
            <a:spLocks noGrp="1"/>
          </p:cNvSpPr>
          <p:nvPr>
            <p:ph type="dt" sz="half" idx="10"/>
          </p:nvPr>
        </p:nvSpPr>
        <p:spPr/>
        <p:txBody>
          <a:bodyPr/>
          <a:lstStyle/>
          <a:p>
            <a:fld id="{91917D79-3F37-45F4-A02C-A8D5B8D996AA}" type="datetime1">
              <a:rPr lang="en-US" smtClean="0"/>
              <a:t>3/26/2024</a:t>
            </a:fld>
            <a:endParaRPr lang="en-US"/>
          </a:p>
        </p:txBody>
      </p:sp>
      <p:sp>
        <p:nvSpPr>
          <p:cNvPr id="8" name="Footer Placeholder 7">
            <a:extLst>
              <a:ext uri="{FF2B5EF4-FFF2-40B4-BE49-F238E27FC236}">
                <a16:creationId xmlns:a16="http://schemas.microsoft.com/office/drawing/2014/main" id="{994F6F81-7F6F-4152-A24D-139BF2925FEE}"/>
              </a:ext>
            </a:extLst>
          </p:cNvPr>
          <p:cNvSpPr>
            <a:spLocks noGrp="1"/>
          </p:cNvSpPr>
          <p:nvPr>
            <p:ph type="ftr" sz="quarter" idx="11"/>
          </p:nvPr>
        </p:nvSpPr>
        <p:spPr/>
        <p:txBody>
          <a:bodyPr/>
          <a:lstStyle/>
          <a:p>
            <a:r>
              <a:rPr lang="en-US"/>
              <a:t>J Lynn Kronk                                 jlkronk@ogs.edu </a:t>
            </a:r>
          </a:p>
        </p:txBody>
      </p:sp>
      <p:sp>
        <p:nvSpPr>
          <p:cNvPr id="9" name="Slide Number Placeholder 8">
            <a:extLst>
              <a:ext uri="{FF2B5EF4-FFF2-40B4-BE49-F238E27FC236}">
                <a16:creationId xmlns:a16="http://schemas.microsoft.com/office/drawing/2014/main" id="{14107CA6-93AA-4A50-8F25-FE2F5F62B76D}"/>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3327677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EF490-5FA0-4D6B-AA6A-3963284241C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7F81C7-93A6-4BC5-B504-1F9EDE5C9003}"/>
              </a:ext>
            </a:extLst>
          </p:cNvPr>
          <p:cNvSpPr>
            <a:spLocks noGrp="1"/>
          </p:cNvSpPr>
          <p:nvPr>
            <p:ph type="dt" sz="half" idx="10"/>
          </p:nvPr>
        </p:nvSpPr>
        <p:spPr/>
        <p:txBody>
          <a:bodyPr/>
          <a:lstStyle/>
          <a:p>
            <a:fld id="{51502020-7E85-4567-A435-6B94E46F18C4}" type="datetime1">
              <a:rPr lang="en-US" smtClean="0"/>
              <a:t>3/26/2024</a:t>
            </a:fld>
            <a:endParaRPr lang="en-US"/>
          </a:p>
        </p:txBody>
      </p:sp>
      <p:sp>
        <p:nvSpPr>
          <p:cNvPr id="4" name="Footer Placeholder 3">
            <a:extLst>
              <a:ext uri="{FF2B5EF4-FFF2-40B4-BE49-F238E27FC236}">
                <a16:creationId xmlns:a16="http://schemas.microsoft.com/office/drawing/2014/main" id="{808A9F83-4C57-41DC-A0A2-AF84C3C27214}"/>
              </a:ext>
            </a:extLst>
          </p:cNvPr>
          <p:cNvSpPr>
            <a:spLocks noGrp="1"/>
          </p:cNvSpPr>
          <p:nvPr>
            <p:ph type="ftr" sz="quarter" idx="11"/>
          </p:nvPr>
        </p:nvSpPr>
        <p:spPr/>
        <p:txBody>
          <a:bodyPr/>
          <a:lstStyle/>
          <a:p>
            <a:r>
              <a:rPr lang="en-US"/>
              <a:t>J Lynn Kronk                                 jlkronk@ogs.edu </a:t>
            </a:r>
          </a:p>
        </p:txBody>
      </p:sp>
      <p:sp>
        <p:nvSpPr>
          <p:cNvPr id="5" name="Slide Number Placeholder 4">
            <a:extLst>
              <a:ext uri="{FF2B5EF4-FFF2-40B4-BE49-F238E27FC236}">
                <a16:creationId xmlns:a16="http://schemas.microsoft.com/office/drawing/2014/main" id="{5E83E056-D1DE-4A7B-B1EB-7040E3C800A3}"/>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1606972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051DA6-7288-4856-8D62-8CBA2472823B}"/>
              </a:ext>
            </a:extLst>
          </p:cNvPr>
          <p:cNvSpPr>
            <a:spLocks noGrp="1"/>
          </p:cNvSpPr>
          <p:nvPr>
            <p:ph type="dt" sz="half" idx="10"/>
          </p:nvPr>
        </p:nvSpPr>
        <p:spPr/>
        <p:txBody>
          <a:bodyPr/>
          <a:lstStyle/>
          <a:p>
            <a:fld id="{54C00BA0-5EC2-477F-913E-44F6AC57B3FA}" type="datetime1">
              <a:rPr lang="en-US" smtClean="0"/>
              <a:t>3/26/2024</a:t>
            </a:fld>
            <a:endParaRPr lang="en-US"/>
          </a:p>
        </p:txBody>
      </p:sp>
      <p:sp>
        <p:nvSpPr>
          <p:cNvPr id="3" name="Footer Placeholder 2">
            <a:extLst>
              <a:ext uri="{FF2B5EF4-FFF2-40B4-BE49-F238E27FC236}">
                <a16:creationId xmlns:a16="http://schemas.microsoft.com/office/drawing/2014/main" id="{31A34515-613B-4D61-ACCF-E8EC82FF93D2}"/>
              </a:ext>
            </a:extLst>
          </p:cNvPr>
          <p:cNvSpPr>
            <a:spLocks noGrp="1"/>
          </p:cNvSpPr>
          <p:nvPr>
            <p:ph type="ftr" sz="quarter" idx="11"/>
          </p:nvPr>
        </p:nvSpPr>
        <p:spPr/>
        <p:txBody>
          <a:bodyPr/>
          <a:lstStyle/>
          <a:p>
            <a:r>
              <a:rPr lang="en-US"/>
              <a:t>J Lynn Kronk                                 jlkronk@ogs.edu </a:t>
            </a:r>
          </a:p>
        </p:txBody>
      </p:sp>
      <p:sp>
        <p:nvSpPr>
          <p:cNvPr id="4" name="Slide Number Placeholder 3">
            <a:extLst>
              <a:ext uri="{FF2B5EF4-FFF2-40B4-BE49-F238E27FC236}">
                <a16:creationId xmlns:a16="http://schemas.microsoft.com/office/drawing/2014/main" id="{99BAB973-5E8D-445C-A33F-4A090DA92C72}"/>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3307531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8F460-C138-4F7A-84AA-E34BF11464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9CAAEB2-4FC2-4A48-8164-5E7724D5E2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3884631-3734-4F98-B635-CAB1948B48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622272-7B3A-415B-8A0E-CC6CF0D3FDB1}"/>
              </a:ext>
            </a:extLst>
          </p:cNvPr>
          <p:cNvSpPr>
            <a:spLocks noGrp="1"/>
          </p:cNvSpPr>
          <p:nvPr>
            <p:ph type="dt" sz="half" idx="10"/>
          </p:nvPr>
        </p:nvSpPr>
        <p:spPr/>
        <p:txBody>
          <a:bodyPr/>
          <a:lstStyle/>
          <a:p>
            <a:fld id="{2EC4C90E-26E0-4449-8703-218D7E9294FE}" type="datetime1">
              <a:rPr lang="en-US" smtClean="0"/>
              <a:t>3/26/2024</a:t>
            </a:fld>
            <a:endParaRPr lang="en-US"/>
          </a:p>
        </p:txBody>
      </p:sp>
      <p:sp>
        <p:nvSpPr>
          <p:cNvPr id="6" name="Footer Placeholder 5">
            <a:extLst>
              <a:ext uri="{FF2B5EF4-FFF2-40B4-BE49-F238E27FC236}">
                <a16:creationId xmlns:a16="http://schemas.microsoft.com/office/drawing/2014/main" id="{0D9EAFB9-99C5-40A5-B0AB-C68C274DC391}"/>
              </a:ext>
            </a:extLst>
          </p:cNvPr>
          <p:cNvSpPr>
            <a:spLocks noGrp="1"/>
          </p:cNvSpPr>
          <p:nvPr>
            <p:ph type="ftr" sz="quarter" idx="11"/>
          </p:nvPr>
        </p:nvSpPr>
        <p:spPr/>
        <p:txBody>
          <a:bodyPr/>
          <a:lstStyle/>
          <a:p>
            <a:r>
              <a:rPr lang="en-US"/>
              <a:t>J Lynn Kronk                                 jlkronk@ogs.edu </a:t>
            </a:r>
          </a:p>
        </p:txBody>
      </p:sp>
      <p:sp>
        <p:nvSpPr>
          <p:cNvPr id="7" name="Slide Number Placeholder 6">
            <a:extLst>
              <a:ext uri="{FF2B5EF4-FFF2-40B4-BE49-F238E27FC236}">
                <a16:creationId xmlns:a16="http://schemas.microsoft.com/office/drawing/2014/main" id="{24B5A112-26FE-4153-B9C2-FE133EE2637C}"/>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2557792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304DC-974C-4877-B45E-5FF04656F1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A9DFA8-308E-4ACA-80E4-913DDF6B34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10F431B-2787-42C8-A805-9859376885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61DF95-CD14-4250-8B30-E2DEC3EAE0E6}"/>
              </a:ext>
            </a:extLst>
          </p:cNvPr>
          <p:cNvSpPr>
            <a:spLocks noGrp="1"/>
          </p:cNvSpPr>
          <p:nvPr>
            <p:ph type="dt" sz="half" idx="10"/>
          </p:nvPr>
        </p:nvSpPr>
        <p:spPr/>
        <p:txBody>
          <a:bodyPr/>
          <a:lstStyle/>
          <a:p>
            <a:fld id="{72BE8698-C73E-4B17-AE57-38929A134B06}" type="datetime1">
              <a:rPr lang="en-US" smtClean="0"/>
              <a:t>3/26/2024</a:t>
            </a:fld>
            <a:endParaRPr lang="en-US"/>
          </a:p>
        </p:txBody>
      </p:sp>
      <p:sp>
        <p:nvSpPr>
          <p:cNvPr id="6" name="Footer Placeholder 5">
            <a:extLst>
              <a:ext uri="{FF2B5EF4-FFF2-40B4-BE49-F238E27FC236}">
                <a16:creationId xmlns:a16="http://schemas.microsoft.com/office/drawing/2014/main" id="{D4A82AB6-8ACB-46B4-BA4E-3F6A74F7AE9B}"/>
              </a:ext>
            </a:extLst>
          </p:cNvPr>
          <p:cNvSpPr>
            <a:spLocks noGrp="1"/>
          </p:cNvSpPr>
          <p:nvPr>
            <p:ph type="ftr" sz="quarter" idx="11"/>
          </p:nvPr>
        </p:nvSpPr>
        <p:spPr/>
        <p:txBody>
          <a:bodyPr/>
          <a:lstStyle/>
          <a:p>
            <a:r>
              <a:rPr lang="en-US"/>
              <a:t>J Lynn Kronk                                 jlkronk@ogs.edu </a:t>
            </a:r>
          </a:p>
        </p:txBody>
      </p:sp>
      <p:sp>
        <p:nvSpPr>
          <p:cNvPr id="7" name="Slide Number Placeholder 6">
            <a:extLst>
              <a:ext uri="{FF2B5EF4-FFF2-40B4-BE49-F238E27FC236}">
                <a16:creationId xmlns:a16="http://schemas.microsoft.com/office/drawing/2014/main" id="{5EC789A8-960E-438D-B8E8-A7DAA2FBEE23}"/>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163504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092B586-CA81-4378-837A-D7ACA1DE05F0}"/>
              </a:ext>
            </a:extLst>
          </p:cNvPr>
          <p:cNvPicPr>
            <a:picLocks noChangeAspect="1"/>
          </p:cNvPicPr>
          <p:nvPr userDrawn="1"/>
        </p:nvPicPr>
        <p:blipFill>
          <a:blip r:embed="rId13"/>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34F53707-A52C-4545-B2D4-58E45BCB5F0B}"/>
              </a:ext>
            </a:extLst>
          </p:cNvPr>
          <p:cNvSpPr>
            <a:spLocks noGrp="1"/>
          </p:cNvSpPr>
          <p:nvPr>
            <p:ph type="title"/>
          </p:nvPr>
        </p:nvSpPr>
        <p:spPr>
          <a:xfrm>
            <a:off x="428978" y="1502036"/>
            <a:ext cx="10803466" cy="83035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C94A6F8-B9E2-4FA7-8D2B-902B52908740}"/>
              </a:ext>
            </a:extLst>
          </p:cNvPr>
          <p:cNvSpPr>
            <a:spLocks noGrp="1"/>
          </p:cNvSpPr>
          <p:nvPr>
            <p:ph type="body" idx="1"/>
          </p:nvPr>
        </p:nvSpPr>
        <p:spPr>
          <a:xfrm>
            <a:off x="428978" y="2332387"/>
            <a:ext cx="10803466" cy="384457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FBE048E-1EE0-4D3A-9930-63771B8C26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85624B-6ECC-47F2-B483-EBAA48DF61E1}" type="datetime1">
              <a:rPr lang="en-US" smtClean="0"/>
              <a:t>3/26/2024</a:t>
            </a:fld>
            <a:endParaRPr lang="en-US"/>
          </a:p>
        </p:txBody>
      </p:sp>
      <p:sp>
        <p:nvSpPr>
          <p:cNvPr id="5" name="Footer Placeholder 4">
            <a:extLst>
              <a:ext uri="{FF2B5EF4-FFF2-40B4-BE49-F238E27FC236}">
                <a16:creationId xmlns:a16="http://schemas.microsoft.com/office/drawing/2014/main" id="{3F749D65-F95D-4973-8BA5-954485460F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J Lynn Kronk                                 jlkronk@ogs.edu </a:t>
            </a:r>
          </a:p>
        </p:txBody>
      </p:sp>
      <p:sp>
        <p:nvSpPr>
          <p:cNvPr id="6" name="Slide Number Placeholder 5">
            <a:extLst>
              <a:ext uri="{FF2B5EF4-FFF2-40B4-BE49-F238E27FC236}">
                <a16:creationId xmlns:a16="http://schemas.microsoft.com/office/drawing/2014/main" id="{3BD56DA1-D43C-4279-A565-884ED794A8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2E64A3-630C-4127-BA1C-30538735F2CE}" type="slidenum">
              <a:rPr lang="en-US" smtClean="0"/>
              <a:t>‹#›</a:t>
            </a:fld>
            <a:endParaRPr lang="en-US"/>
          </a:p>
        </p:txBody>
      </p:sp>
    </p:spTree>
    <p:extLst>
      <p:ext uri="{BB962C8B-B14F-4D97-AF65-F5344CB8AC3E}">
        <p14:creationId xmlns:p14="http://schemas.microsoft.com/office/powerpoint/2010/main" val="10404937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lnSpc>
          <a:spcPct val="90000"/>
        </a:lnSpc>
        <a:spcBef>
          <a:spcPct val="0"/>
        </a:spcBef>
        <a:buNone/>
        <a:defRPr sz="4400" b="1" kern="1200">
          <a:solidFill>
            <a:srgbClr val="00214A"/>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06510B8-73B8-4639-B307-1C3DB7D95137}"/>
              </a:ext>
            </a:extLst>
          </p:cNvPr>
          <p:cNvSpPr>
            <a:spLocks noGrp="1"/>
          </p:cNvSpPr>
          <p:nvPr>
            <p:ph type="subTitle" idx="1"/>
          </p:nvPr>
        </p:nvSpPr>
        <p:spPr>
          <a:xfrm>
            <a:off x="1290386" y="5056268"/>
            <a:ext cx="9718655" cy="1296278"/>
          </a:xfrm>
        </p:spPr>
        <p:txBody>
          <a:bodyPr>
            <a:normAutofit/>
          </a:bodyPr>
          <a:lstStyle/>
          <a:p>
            <a:pPr algn="r"/>
            <a:r>
              <a:rPr lang="en-US" b="1" dirty="0" err="1"/>
              <a:t>Seble</a:t>
            </a:r>
            <a:r>
              <a:rPr lang="en-US" b="1" dirty="0"/>
              <a:t> </a:t>
            </a:r>
            <a:r>
              <a:rPr lang="en-US" b="1" dirty="0" err="1"/>
              <a:t>Hailu</a:t>
            </a:r>
            <a:r>
              <a:rPr lang="en-US" b="1" dirty="0"/>
              <a:t> </a:t>
            </a:r>
            <a:r>
              <a:rPr lang="en-US" b="1" dirty="0" err="1"/>
              <a:t>Diglu</a:t>
            </a:r>
            <a:r>
              <a:rPr lang="en-US" b="1" dirty="0"/>
              <a:t>, Ph.D. (c)</a:t>
            </a:r>
          </a:p>
          <a:p>
            <a:pPr algn="r"/>
            <a:r>
              <a:rPr lang="en-US" b="1" dirty="0"/>
              <a:t>March 2024</a:t>
            </a:r>
          </a:p>
        </p:txBody>
      </p:sp>
      <p:sp>
        <p:nvSpPr>
          <p:cNvPr id="8" name="Subtitle 2">
            <a:extLst>
              <a:ext uri="{FF2B5EF4-FFF2-40B4-BE49-F238E27FC236}">
                <a16:creationId xmlns:a16="http://schemas.microsoft.com/office/drawing/2014/main" id="{54F8B5FB-9642-4368-A149-528C6649FBEA}"/>
              </a:ext>
            </a:extLst>
          </p:cNvPr>
          <p:cNvSpPr txBox="1">
            <a:spLocks/>
          </p:cNvSpPr>
          <p:nvPr/>
        </p:nvSpPr>
        <p:spPr>
          <a:xfrm>
            <a:off x="892451" y="2317502"/>
            <a:ext cx="9718655" cy="14654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4000" b="1" dirty="0">
                <a:effectLst>
                  <a:outerShdw blurRad="38100" dist="38100" dir="2700000" algn="tl">
                    <a:srgbClr val="000000">
                      <a:alpha val="43137"/>
                    </a:srgbClr>
                  </a:outerShdw>
                </a:effectLst>
              </a:rPr>
              <a:t>SR 966-78</a:t>
            </a:r>
          </a:p>
          <a:p>
            <a:r>
              <a:rPr lang="en-US" sz="4000" b="1" dirty="0">
                <a:effectLst>
                  <a:outerShdw blurRad="38100" dist="38100" dir="2700000" algn="tl">
                    <a:srgbClr val="000000">
                      <a:alpha val="43137"/>
                    </a:srgbClr>
                  </a:outerShdw>
                </a:effectLst>
                <a:cs typeface="Arial" panose="020B0604020202020204" pitchFamily="34" charset="0"/>
              </a:rPr>
              <a:t>Dissertation Defense</a:t>
            </a:r>
          </a:p>
        </p:txBody>
      </p:sp>
    </p:spTree>
    <p:extLst>
      <p:ext uri="{BB962C8B-B14F-4D97-AF65-F5344CB8AC3E}">
        <p14:creationId xmlns:p14="http://schemas.microsoft.com/office/powerpoint/2010/main" val="2726805075"/>
      </p:ext>
    </p:extLst>
  </p:cSld>
  <p:clrMapOvr>
    <a:masterClrMapping/>
  </p:clrMapOvr>
  <mc:AlternateContent xmlns:mc="http://schemas.openxmlformats.org/markup-compatibility/2006" xmlns:p14="http://schemas.microsoft.com/office/powerpoint/2010/main">
    <mc:Choice Requires="p14">
      <p:transition spd="slow" p14:dur="2000" advTm="9089"/>
    </mc:Choice>
    <mc:Fallback xmlns="">
      <p:transition spd="slow" advTm="9089"/>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74470-5515-70A8-91F5-F19CFE5C1832}"/>
              </a:ext>
            </a:extLst>
          </p:cNvPr>
          <p:cNvSpPr>
            <a:spLocks noGrp="1"/>
          </p:cNvSpPr>
          <p:nvPr>
            <p:ph type="title"/>
          </p:nvPr>
        </p:nvSpPr>
        <p:spPr>
          <a:xfrm>
            <a:off x="350006" y="1230277"/>
            <a:ext cx="10803466" cy="830351"/>
          </a:xfrm>
        </p:spPr>
        <p:txBody>
          <a:bodyPr/>
          <a:lstStyle/>
          <a:p>
            <a:r>
              <a:rPr lang="en-US" dirty="0">
                <a:effectLst>
                  <a:outerShdw blurRad="38100" dist="38100" dir="2700000" algn="tl">
                    <a:srgbClr val="000000">
                      <a:alpha val="43137"/>
                    </a:srgbClr>
                  </a:outerShdw>
                </a:effectLst>
              </a:rPr>
              <a:t>C. Research Question</a:t>
            </a:r>
          </a:p>
        </p:txBody>
      </p:sp>
      <p:sp>
        <p:nvSpPr>
          <p:cNvPr id="3" name="Content Placeholder 2">
            <a:extLst>
              <a:ext uri="{FF2B5EF4-FFF2-40B4-BE49-F238E27FC236}">
                <a16:creationId xmlns:a16="http://schemas.microsoft.com/office/drawing/2014/main" id="{B7D92107-67D9-4954-D08D-6E9B38F66A08}"/>
              </a:ext>
            </a:extLst>
          </p:cNvPr>
          <p:cNvSpPr>
            <a:spLocks noGrp="1"/>
          </p:cNvSpPr>
          <p:nvPr>
            <p:ph idx="1"/>
          </p:nvPr>
        </p:nvSpPr>
        <p:spPr/>
        <p:txBody>
          <a:bodyPr/>
          <a:lstStyle/>
          <a:p>
            <a:pPr marL="0" indent="0">
              <a:buNone/>
            </a:pPr>
            <a:r>
              <a:rPr lang="en-US" dirty="0"/>
              <a:t>	 </a:t>
            </a:r>
          </a:p>
          <a:p>
            <a:pPr marL="0" indent="0">
              <a:buNone/>
            </a:pPr>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2C4ADB4A-9CAD-7F27-EB6E-327B8DA489BD}"/>
              </a:ext>
            </a:extLst>
          </p:cNvPr>
          <p:cNvSpPr>
            <a:spLocks noGrp="1"/>
          </p:cNvSpPr>
          <p:nvPr>
            <p:ph type="sldNum" sz="quarter" idx="12"/>
          </p:nvPr>
        </p:nvSpPr>
        <p:spPr/>
        <p:txBody>
          <a:bodyPr/>
          <a:lstStyle/>
          <a:p>
            <a:fld id="{972E64A3-630C-4127-BA1C-30538735F2CE}" type="slidenum">
              <a:rPr lang="en-US" smtClean="0"/>
              <a:t>10</a:t>
            </a:fld>
            <a:endParaRPr lang="en-US" dirty="0"/>
          </a:p>
        </p:txBody>
      </p:sp>
      <p:sp>
        <p:nvSpPr>
          <p:cNvPr id="4" name="Rectangle 3"/>
          <p:cNvSpPr/>
          <p:nvPr/>
        </p:nvSpPr>
        <p:spPr>
          <a:xfrm>
            <a:off x="1254760" y="2966388"/>
            <a:ext cx="9527721" cy="2246769"/>
          </a:xfrm>
          <a:prstGeom prst="rect">
            <a:avLst/>
          </a:prstGeom>
        </p:spPr>
        <p:txBody>
          <a:bodyPr wrap="square">
            <a:spAutoFit/>
          </a:bodyPr>
          <a:lstStyle/>
          <a:p>
            <a:pPr marL="741363" indent="-741363"/>
            <a:r>
              <a:rPr lang="en-US" sz="2800" dirty="0"/>
              <a:t>RQ:  What differences exist in youth entrepreneurial readiness based on entrepreneurial self-efficacy related to EDI entrepreneurship training?</a:t>
            </a:r>
          </a:p>
          <a:p>
            <a:pPr marL="741363" indent="-741363"/>
            <a:endParaRPr lang="en-US" sz="2800" dirty="0"/>
          </a:p>
          <a:p>
            <a:pPr marL="741363" indent="-741363"/>
            <a:endParaRPr lang="en-US" sz="2800" dirty="0"/>
          </a:p>
        </p:txBody>
      </p:sp>
    </p:spTree>
    <p:extLst>
      <p:ext uri="{BB962C8B-B14F-4D97-AF65-F5344CB8AC3E}">
        <p14:creationId xmlns:p14="http://schemas.microsoft.com/office/powerpoint/2010/main" val="89734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154" y="801007"/>
            <a:ext cx="10803466" cy="830351"/>
          </a:xfrm>
        </p:spPr>
        <p:txBody>
          <a:bodyPr>
            <a:normAutofit/>
          </a:bodyPr>
          <a:lstStyle/>
          <a:p>
            <a:r>
              <a:rPr lang="en-US" dirty="0">
                <a:effectLst>
                  <a:outerShdw blurRad="38100" dist="38100" dir="2700000" algn="tl">
                    <a:srgbClr val="000000">
                      <a:alpha val="43137"/>
                    </a:srgbClr>
                  </a:outerShdw>
                </a:effectLst>
              </a:rPr>
              <a:t>D. Significance</a:t>
            </a:r>
          </a:p>
        </p:txBody>
      </p:sp>
      <p:sp>
        <p:nvSpPr>
          <p:cNvPr id="3" name="Content Placeholder 2"/>
          <p:cNvSpPr>
            <a:spLocks noGrp="1"/>
          </p:cNvSpPr>
          <p:nvPr>
            <p:ph idx="1"/>
          </p:nvPr>
        </p:nvSpPr>
        <p:spPr>
          <a:xfrm>
            <a:off x="838200" y="2511775"/>
            <a:ext cx="9620250" cy="3844575"/>
          </a:xfrm>
        </p:spPr>
        <p:txBody>
          <a:bodyPr>
            <a:normAutofit/>
          </a:bodyPr>
          <a:lstStyle/>
          <a:p>
            <a:pPr marL="0" indent="0">
              <a:lnSpc>
                <a:spcPct val="110000"/>
              </a:lnSpc>
              <a:buNone/>
            </a:pPr>
            <a:r>
              <a:rPr lang="en-US" dirty="0"/>
              <a:t>  </a:t>
            </a:r>
          </a:p>
          <a:p>
            <a:pPr marL="0" indent="0">
              <a:lnSpc>
                <a:spcPct val="110000"/>
              </a:lnSpc>
              <a:buNone/>
            </a:pPr>
            <a:r>
              <a:rPr lang="en-US" dirty="0"/>
              <a:t>	</a:t>
            </a:r>
          </a:p>
          <a:p>
            <a:pPr marL="0" indent="0">
              <a:lnSpc>
                <a:spcPct val="200000"/>
              </a:lnSpc>
              <a:buNone/>
            </a:pPr>
            <a:endParaRPr lang="en-US" dirty="0"/>
          </a:p>
        </p:txBody>
      </p:sp>
      <p:sp>
        <p:nvSpPr>
          <p:cNvPr id="4" name="Slide Number Placeholder 3">
            <a:extLst>
              <a:ext uri="{FF2B5EF4-FFF2-40B4-BE49-F238E27FC236}">
                <a16:creationId xmlns:a16="http://schemas.microsoft.com/office/drawing/2014/main" id="{E4E9BE26-9107-48DC-833E-0F53F90CC99C}"/>
              </a:ext>
            </a:extLst>
          </p:cNvPr>
          <p:cNvSpPr>
            <a:spLocks noGrp="1"/>
          </p:cNvSpPr>
          <p:nvPr>
            <p:ph type="sldNum" sz="quarter" idx="12"/>
          </p:nvPr>
        </p:nvSpPr>
        <p:spPr/>
        <p:txBody>
          <a:bodyPr/>
          <a:lstStyle/>
          <a:p>
            <a:fld id="{972E64A3-630C-4127-BA1C-30538735F2CE}" type="slidenum">
              <a:rPr lang="en-US" smtClean="0"/>
              <a:t>11</a:t>
            </a:fld>
            <a:endParaRPr lang="en-US"/>
          </a:p>
        </p:txBody>
      </p:sp>
      <p:sp>
        <p:nvSpPr>
          <p:cNvPr id="5" name="Rectangle 4"/>
          <p:cNvSpPr/>
          <p:nvPr/>
        </p:nvSpPr>
        <p:spPr>
          <a:xfrm>
            <a:off x="714676" y="1584472"/>
            <a:ext cx="10556421" cy="5416868"/>
          </a:xfrm>
          <a:prstGeom prst="rect">
            <a:avLst/>
          </a:prstGeom>
        </p:spPr>
        <p:txBody>
          <a:bodyPr wrap="square">
            <a:spAutoFit/>
          </a:bodyPr>
          <a:lstStyle/>
          <a:p>
            <a:r>
              <a:rPr lang="en-US" sz="2200" dirty="0"/>
              <a:t>This research shows that training moderates new venture creation or business development. Therefore, training activities will be scaled up to meet the needs of the nation's millions. This includes strategizing to engage the youth in entrepreneurial training so that they are active in income generation and economic development. </a:t>
            </a:r>
          </a:p>
          <a:p>
            <a:endParaRPr lang="en-US" sz="2200" dirty="0"/>
          </a:p>
          <a:p>
            <a:r>
              <a:rPr lang="en-US" sz="2200" dirty="0"/>
              <a:t>In addition, higher learning institutes can serve as incubation centers, where students get entrepreneurial education and incubate their innovative ideas into business. Those who graduate with academic credentials will have added skills to create jobs in their areas of expertise, thereby contributing to curbing unemployment.</a:t>
            </a:r>
          </a:p>
          <a:p>
            <a:endParaRPr lang="en-US" sz="2200" dirty="0"/>
          </a:p>
          <a:p>
            <a:r>
              <a:rPr lang="en-US" sz="2200" dirty="0"/>
              <a:t>At the national level, the research has valuable practical implications for policymakers and providers of informal entrepreneurial education, for they will be encouraged to introduce policies that provide a secure environment for individuals to start their ventures after investing in suitable candidates for training.</a:t>
            </a:r>
          </a:p>
          <a:p>
            <a:endParaRPr lang="en-US" sz="2000" dirty="0"/>
          </a:p>
          <a:p>
            <a:endParaRPr lang="en-US" dirty="0"/>
          </a:p>
        </p:txBody>
      </p:sp>
    </p:spTree>
    <p:extLst>
      <p:ext uri="{BB962C8B-B14F-4D97-AF65-F5344CB8AC3E}">
        <p14:creationId xmlns:p14="http://schemas.microsoft.com/office/powerpoint/2010/main" val="1031632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B3D27-3D72-8FA6-1CC2-15D0A4A76F70}"/>
              </a:ext>
            </a:extLst>
          </p:cNvPr>
          <p:cNvSpPr>
            <a:spLocks noGrp="1"/>
          </p:cNvSpPr>
          <p:nvPr>
            <p:ph type="title"/>
          </p:nvPr>
        </p:nvSpPr>
        <p:spPr>
          <a:xfrm>
            <a:off x="428978" y="1043302"/>
            <a:ext cx="10803466" cy="830351"/>
          </a:xfrm>
        </p:spPr>
        <p:txBody>
          <a:bodyPr/>
          <a:lstStyle/>
          <a:p>
            <a:r>
              <a:rPr lang="en-US" dirty="0">
                <a:effectLst>
                  <a:outerShdw blurRad="38100" dist="38100" dir="2700000" algn="tl">
                    <a:srgbClr val="000000">
                      <a:alpha val="43137"/>
                    </a:srgbClr>
                  </a:outerShdw>
                </a:effectLst>
              </a:rPr>
              <a:t>E. Population &amp; Sampling</a:t>
            </a:r>
          </a:p>
        </p:txBody>
      </p:sp>
      <p:sp>
        <p:nvSpPr>
          <p:cNvPr id="3" name="Content Placeholder 2">
            <a:extLst>
              <a:ext uri="{FF2B5EF4-FFF2-40B4-BE49-F238E27FC236}">
                <a16:creationId xmlns:a16="http://schemas.microsoft.com/office/drawing/2014/main" id="{0E72031F-F5E2-F910-C9AE-0ADE2AABB2DA}"/>
              </a:ext>
            </a:extLst>
          </p:cNvPr>
          <p:cNvSpPr>
            <a:spLocks noGrp="1"/>
          </p:cNvSpPr>
          <p:nvPr>
            <p:ph idx="1"/>
          </p:nvPr>
        </p:nvSpPr>
        <p:spPr/>
        <p:txBody>
          <a:bodyPr/>
          <a:lstStyle/>
          <a:p>
            <a:pPr marL="0" indent="0">
              <a:buNone/>
            </a:pPr>
            <a:r>
              <a:rPr lang="en-US" dirty="0"/>
              <a:t> </a:t>
            </a:r>
          </a:p>
        </p:txBody>
      </p:sp>
      <p:sp>
        <p:nvSpPr>
          <p:cNvPr id="5" name="Slide Number Placeholder 4">
            <a:extLst>
              <a:ext uri="{FF2B5EF4-FFF2-40B4-BE49-F238E27FC236}">
                <a16:creationId xmlns:a16="http://schemas.microsoft.com/office/drawing/2014/main" id="{35AB85A6-33B9-3482-4D40-2F32209AAA24}"/>
              </a:ext>
            </a:extLst>
          </p:cNvPr>
          <p:cNvSpPr>
            <a:spLocks noGrp="1"/>
          </p:cNvSpPr>
          <p:nvPr>
            <p:ph type="sldNum" sz="quarter" idx="12"/>
          </p:nvPr>
        </p:nvSpPr>
        <p:spPr/>
        <p:txBody>
          <a:bodyPr/>
          <a:lstStyle/>
          <a:p>
            <a:fld id="{972E64A3-630C-4127-BA1C-30538735F2CE}" type="slidenum">
              <a:rPr lang="en-US" smtClean="0"/>
              <a:t>12</a:t>
            </a:fld>
            <a:endParaRPr lang="en-US"/>
          </a:p>
        </p:txBody>
      </p:sp>
      <p:sp>
        <p:nvSpPr>
          <p:cNvPr id="4" name="Rectangle 3"/>
          <p:cNvSpPr/>
          <p:nvPr/>
        </p:nvSpPr>
        <p:spPr>
          <a:xfrm>
            <a:off x="428978" y="1639729"/>
            <a:ext cx="10726702" cy="4401205"/>
          </a:xfrm>
          <a:prstGeom prst="rect">
            <a:avLst/>
          </a:prstGeom>
        </p:spPr>
        <p:txBody>
          <a:bodyPr wrap="square">
            <a:spAutoFit/>
          </a:bodyPr>
          <a:lstStyle/>
          <a:p>
            <a:r>
              <a:rPr lang="en-US" sz="2800" dirty="0"/>
              <a:t>In this quantitative research, the EDI trainees in Addis Ababa, Ethiopia, aged 18-35 and trained in the first quarter of 2023, were selected. One hundred twenty-seven participants were trained from January–March 2023. </a:t>
            </a:r>
          </a:p>
          <a:p>
            <a:endParaRPr lang="en-US" sz="2800" dirty="0"/>
          </a:p>
          <a:p>
            <a:r>
              <a:rPr lang="en-US" sz="2800" dirty="0"/>
              <a:t>Purposive sampling was utilized to ensure eligible participants met the inclusion criteria for selection between ages 18 and 35.  Seventy-five participants were selected until a sample size of 63 was attained (</a:t>
            </a:r>
            <a:r>
              <a:rPr lang="en-US" sz="2800" dirty="0" err="1"/>
              <a:t>Krejcie</a:t>
            </a:r>
            <a:r>
              <a:rPr lang="en-US" sz="2800" dirty="0"/>
              <a:t> &amp; Morgan, 1970).  </a:t>
            </a:r>
          </a:p>
          <a:p>
            <a:endParaRPr lang="en-US" sz="2800" dirty="0"/>
          </a:p>
        </p:txBody>
      </p:sp>
    </p:spTree>
    <p:extLst>
      <p:ext uri="{BB962C8B-B14F-4D97-AF65-F5344CB8AC3E}">
        <p14:creationId xmlns:p14="http://schemas.microsoft.com/office/powerpoint/2010/main" val="292574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BA154-D3C4-4EF7-8FF0-761F2DAA8819}"/>
              </a:ext>
            </a:extLst>
          </p:cNvPr>
          <p:cNvSpPr>
            <a:spLocks noGrp="1"/>
          </p:cNvSpPr>
          <p:nvPr>
            <p:ph type="title"/>
          </p:nvPr>
        </p:nvSpPr>
        <p:spPr/>
        <p:txBody>
          <a:bodyPr/>
          <a:lstStyle/>
          <a:p>
            <a:r>
              <a:rPr lang="en-US" dirty="0">
                <a:effectLst>
                  <a:outerShdw blurRad="38100" dist="38100" dir="2700000" algn="tl">
                    <a:srgbClr val="000000">
                      <a:alpha val="43137"/>
                    </a:srgbClr>
                  </a:outerShdw>
                </a:effectLst>
              </a:rPr>
              <a:t>F. Variables</a:t>
            </a:r>
            <a:endParaRPr lang="en-US" dirty="0"/>
          </a:p>
        </p:txBody>
      </p:sp>
      <p:sp>
        <p:nvSpPr>
          <p:cNvPr id="3" name="Content Placeholder 2">
            <a:extLst>
              <a:ext uri="{FF2B5EF4-FFF2-40B4-BE49-F238E27FC236}">
                <a16:creationId xmlns:a16="http://schemas.microsoft.com/office/drawing/2014/main" id="{032F09C1-11F7-4B23-A9BA-1141EB6A9BF6}"/>
              </a:ext>
            </a:extLst>
          </p:cNvPr>
          <p:cNvSpPr>
            <a:spLocks noGrp="1"/>
          </p:cNvSpPr>
          <p:nvPr>
            <p:ph idx="1"/>
          </p:nvPr>
        </p:nvSpPr>
        <p:spPr/>
        <p:txBody>
          <a:bodyPr/>
          <a:lstStyle/>
          <a:p>
            <a:r>
              <a:rPr lang="en-US" dirty="0"/>
              <a:t>The Independent Variable: EDI Trained/Not Trained</a:t>
            </a:r>
          </a:p>
          <a:p>
            <a:r>
              <a:rPr lang="en-US" dirty="0"/>
              <a:t>The Dependent Variable: Youth Entrepreneurial Readiness</a:t>
            </a:r>
          </a:p>
          <a:p>
            <a:r>
              <a:rPr lang="en-US" dirty="0"/>
              <a:t>The Moderating Variable: EDI Training</a:t>
            </a:r>
          </a:p>
        </p:txBody>
      </p:sp>
      <p:sp>
        <p:nvSpPr>
          <p:cNvPr id="5" name="Slide Number Placeholder 4">
            <a:extLst>
              <a:ext uri="{FF2B5EF4-FFF2-40B4-BE49-F238E27FC236}">
                <a16:creationId xmlns:a16="http://schemas.microsoft.com/office/drawing/2014/main" id="{04EE1F0A-6CAF-48F6-8AE3-3F073CDD926A}"/>
              </a:ext>
            </a:extLst>
          </p:cNvPr>
          <p:cNvSpPr>
            <a:spLocks noGrp="1"/>
          </p:cNvSpPr>
          <p:nvPr>
            <p:ph type="sldNum" sz="quarter" idx="12"/>
          </p:nvPr>
        </p:nvSpPr>
        <p:spPr/>
        <p:txBody>
          <a:bodyPr/>
          <a:lstStyle/>
          <a:p>
            <a:fld id="{972E64A3-630C-4127-BA1C-30538735F2CE}" type="slidenum">
              <a:rPr lang="en-US" smtClean="0"/>
              <a:t>13</a:t>
            </a:fld>
            <a:endParaRPr lang="en-US"/>
          </a:p>
        </p:txBody>
      </p:sp>
    </p:spTree>
    <p:extLst>
      <p:ext uri="{BB962C8B-B14F-4D97-AF65-F5344CB8AC3E}">
        <p14:creationId xmlns:p14="http://schemas.microsoft.com/office/powerpoint/2010/main" val="1553476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480C1-BC2D-479A-8C99-C99979A23A8A}"/>
              </a:ext>
            </a:extLst>
          </p:cNvPr>
          <p:cNvSpPr>
            <a:spLocks noGrp="1"/>
          </p:cNvSpPr>
          <p:nvPr>
            <p:ph type="title"/>
          </p:nvPr>
        </p:nvSpPr>
        <p:spPr/>
        <p:txBody>
          <a:bodyPr/>
          <a:lstStyle/>
          <a:p>
            <a:r>
              <a:rPr lang="en-US" dirty="0">
                <a:effectLst>
                  <a:outerShdw blurRad="38100" dist="38100" dir="2700000" algn="tl">
                    <a:srgbClr val="000000">
                      <a:alpha val="43137"/>
                    </a:srgbClr>
                  </a:outerShdw>
                </a:effectLst>
              </a:rPr>
              <a:t>G. Hypothesis</a:t>
            </a:r>
            <a:endParaRPr lang="en-US" dirty="0"/>
          </a:p>
        </p:txBody>
      </p:sp>
      <p:sp>
        <p:nvSpPr>
          <p:cNvPr id="3" name="Content Placeholder 2">
            <a:extLst>
              <a:ext uri="{FF2B5EF4-FFF2-40B4-BE49-F238E27FC236}">
                <a16:creationId xmlns:a16="http://schemas.microsoft.com/office/drawing/2014/main" id="{7FC348FF-3146-48D9-8DAB-CA7A6F69DE1F}"/>
              </a:ext>
            </a:extLst>
          </p:cNvPr>
          <p:cNvSpPr>
            <a:spLocks noGrp="1"/>
          </p:cNvSpPr>
          <p:nvPr>
            <p:ph idx="1"/>
          </p:nvPr>
        </p:nvSpPr>
        <p:spPr/>
        <p:txBody>
          <a:bodyPr/>
          <a:lstStyle/>
          <a:p>
            <a:r>
              <a:rPr lang="en-US" dirty="0"/>
              <a:t>H</a:t>
            </a:r>
            <a:r>
              <a:rPr lang="en-US" baseline="-25000" dirty="0"/>
              <a:t>0</a:t>
            </a:r>
            <a:r>
              <a:rPr lang="en-US" dirty="0"/>
              <a:t>: No statistically significant difference exists in entrepreneurial readiness to start or develop a business based on entrepreneurial self-efficacy between those who received entrepreneurship training and those who did not.</a:t>
            </a:r>
          </a:p>
          <a:p>
            <a:r>
              <a:rPr lang="en-US" dirty="0"/>
              <a:t>H</a:t>
            </a:r>
            <a:r>
              <a:rPr lang="en-US" baseline="-25000" dirty="0"/>
              <a:t>a</a:t>
            </a:r>
            <a:r>
              <a:rPr lang="en-US" dirty="0"/>
              <a:t>: A statistically significant difference exists in entrepreneurial readiness to start or develop a business based on entrepreneurial self-efficacy between those who received entrepreneurship training and those who did not.</a:t>
            </a:r>
          </a:p>
        </p:txBody>
      </p:sp>
      <p:sp>
        <p:nvSpPr>
          <p:cNvPr id="5" name="Slide Number Placeholder 4">
            <a:extLst>
              <a:ext uri="{FF2B5EF4-FFF2-40B4-BE49-F238E27FC236}">
                <a16:creationId xmlns:a16="http://schemas.microsoft.com/office/drawing/2014/main" id="{D58ADB01-B4A7-4D3F-838B-D234FAEF8327}"/>
              </a:ext>
            </a:extLst>
          </p:cNvPr>
          <p:cNvSpPr>
            <a:spLocks noGrp="1"/>
          </p:cNvSpPr>
          <p:nvPr>
            <p:ph type="sldNum" sz="quarter" idx="12"/>
          </p:nvPr>
        </p:nvSpPr>
        <p:spPr/>
        <p:txBody>
          <a:bodyPr/>
          <a:lstStyle/>
          <a:p>
            <a:fld id="{972E64A3-630C-4127-BA1C-30538735F2CE}" type="slidenum">
              <a:rPr lang="en-US" smtClean="0"/>
              <a:t>14</a:t>
            </a:fld>
            <a:endParaRPr lang="en-US"/>
          </a:p>
        </p:txBody>
      </p:sp>
    </p:spTree>
    <p:extLst>
      <p:ext uri="{BB962C8B-B14F-4D97-AF65-F5344CB8AC3E}">
        <p14:creationId xmlns:p14="http://schemas.microsoft.com/office/powerpoint/2010/main" val="38007465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outerShdw blurRad="38100" dist="38100" dir="2700000" algn="tl">
                    <a:srgbClr val="000000">
                      <a:alpha val="43137"/>
                    </a:srgbClr>
                  </a:outerShdw>
                </a:effectLst>
              </a:rPr>
              <a:t>H. Instrumentation</a:t>
            </a:r>
          </a:p>
        </p:txBody>
      </p:sp>
      <p:sp>
        <p:nvSpPr>
          <p:cNvPr id="3" name="Content Placeholder 2"/>
          <p:cNvSpPr>
            <a:spLocks noGrp="1"/>
          </p:cNvSpPr>
          <p:nvPr>
            <p:ph idx="1"/>
          </p:nvPr>
        </p:nvSpPr>
        <p:spPr>
          <a:xfrm>
            <a:off x="959556" y="2332387"/>
            <a:ext cx="10272888" cy="4119213"/>
          </a:xfrm>
        </p:spPr>
        <p:txBody>
          <a:bodyPr>
            <a:normAutofit lnSpcReduction="10000"/>
          </a:bodyPr>
          <a:lstStyle/>
          <a:p>
            <a:pPr marL="0" indent="0">
              <a:buNone/>
            </a:pPr>
            <a:endParaRPr lang="en-US" dirty="0"/>
          </a:p>
          <a:p>
            <a:r>
              <a:rPr lang="en-US" dirty="0"/>
              <a:t>Based on social learning theory, entrepreneurial self-efficacy (ESE) was used to assess a particular entrepreneurial task (Moberg, 2012) to measure entrepreneurial readiness among EDI-trained youth moderated by training. </a:t>
            </a:r>
          </a:p>
          <a:p>
            <a:r>
              <a:rPr lang="en-US" dirty="0"/>
              <a:t>Moberg (2012) revised ESE scale with neutral wording was used to assess the entrepreneurial self-efficacy of the trained EDI trainees vs. those in a waiting list.  </a:t>
            </a:r>
          </a:p>
          <a:p>
            <a:r>
              <a:rPr lang="en-US" dirty="0"/>
              <a:t>Approval was obtained from the author, kaare@ffefonden.dk, by e-mail.</a:t>
            </a:r>
          </a:p>
          <a:p>
            <a:pPr marL="0" indent="0">
              <a:buNone/>
            </a:pPr>
            <a:endParaRPr lang="en-US" sz="2800" dirty="0"/>
          </a:p>
        </p:txBody>
      </p:sp>
      <p:sp>
        <p:nvSpPr>
          <p:cNvPr id="5" name="Slide Number Placeholder 4"/>
          <p:cNvSpPr>
            <a:spLocks noGrp="1"/>
          </p:cNvSpPr>
          <p:nvPr>
            <p:ph type="sldNum" sz="quarter" idx="12"/>
          </p:nvPr>
        </p:nvSpPr>
        <p:spPr/>
        <p:txBody>
          <a:bodyPr/>
          <a:lstStyle/>
          <a:p>
            <a:fld id="{972E64A3-630C-4127-BA1C-30538735F2CE}" type="slidenum">
              <a:rPr lang="en-US" smtClean="0"/>
              <a:t>15</a:t>
            </a:fld>
            <a:endParaRPr lang="en-US"/>
          </a:p>
        </p:txBody>
      </p:sp>
    </p:spTree>
    <p:extLst>
      <p:ext uri="{BB962C8B-B14F-4D97-AF65-F5344CB8AC3E}">
        <p14:creationId xmlns:p14="http://schemas.microsoft.com/office/powerpoint/2010/main" val="2943461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8740E-A0A7-4A9C-BE65-2EBB3DD6CD3E}"/>
              </a:ext>
            </a:extLst>
          </p:cNvPr>
          <p:cNvSpPr>
            <a:spLocks noGrp="1"/>
          </p:cNvSpPr>
          <p:nvPr>
            <p:ph type="title"/>
          </p:nvPr>
        </p:nvSpPr>
        <p:spPr/>
        <p:txBody>
          <a:bodyPr>
            <a:normAutofit/>
          </a:bodyPr>
          <a:lstStyle/>
          <a:p>
            <a:r>
              <a:rPr lang="en-US" dirty="0">
                <a:effectLst>
                  <a:outerShdw blurRad="38100" dist="38100" dir="2700000" algn="tl">
                    <a:srgbClr val="000000">
                      <a:alpha val="43137"/>
                    </a:srgbClr>
                  </a:outerShdw>
                </a:effectLst>
              </a:rPr>
              <a:t>H. Instrumentation – EFS Reliability</a:t>
            </a:r>
            <a:endParaRPr lang="en-US" dirty="0"/>
          </a:p>
        </p:txBody>
      </p:sp>
      <p:sp>
        <p:nvSpPr>
          <p:cNvPr id="3" name="Content Placeholder 2">
            <a:extLst>
              <a:ext uri="{FF2B5EF4-FFF2-40B4-BE49-F238E27FC236}">
                <a16:creationId xmlns:a16="http://schemas.microsoft.com/office/drawing/2014/main" id="{F1437B66-ADDC-4F85-A322-82BA7D7683E9}"/>
              </a:ext>
            </a:extLst>
          </p:cNvPr>
          <p:cNvSpPr>
            <a:spLocks noGrp="1"/>
          </p:cNvSpPr>
          <p:nvPr>
            <p:ph idx="1"/>
          </p:nvPr>
        </p:nvSpPr>
        <p:spPr/>
        <p:txBody>
          <a:bodyPr>
            <a:normAutofit fontScale="85000" lnSpcReduction="20000"/>
          </a:bodyPr>
          <a:lstStyle/>
          <a:p>
            <a:r>
              <a:rPr lang="en-US" dirty="0"/>
              <a:t>Moberg’s (2012) 20 items with a 7-point Likert scale, ranging from Not very confident (=1) to very confident (=7) </a:t>
            </a:r>
          </a:p>
          <a:p>
            <a:r>
              <a:rPr lang="en-US" dirty="0"/>
              <a:t>The reliability of the creativity subconstruct is Cronbach’s ἀ 0.91, whereas the original reliability score of creativity is Cronbach’s ἀ .85. </a:t>
            </a:r>
          </a:p>
          <a:p>
            <a:r>
              <a:rPr lang="en-US" dirty="0"/>
              <a:t>The original reliability item score of planning is Cronbach’s ἀ .71, whereas the present research shows 0.907. </a:t>
            </a:r>
          </a:p>
          <a:p>
            <a:r>
              <a:rPr lang="en-US" dirty="0"/>
              <a:t>The original reliability item score of marshaling is Cronbach’s ἀ .67, whereas the present research shows 0.906. </a:t>
            </a:r>
          </a:p>
          <a:p>
            <a:r>
              <a:rPr lang="en-US" dirty="0"/>
              <a:t>The original reliability item score of managing ambiguity is Cronbach’s ἀ .77, whereas the present research shows 0.931. </a:t>
            </a:r>
          </a:p>
          <a:p>
            <a:r>
              <a:rPr lang="en-US" dirty="0"/>
              <a:t>The original reliability item score of financial literacy is Cronbach’s ἀ .85, whereas the present research shows 0.889.</a:t>
            </a:r>
          </a:p>
          <a:p>
            <a:endParaRPr lang="en-US" dirty="0"/>
          </a:p>
        </p:txBody>
      </p:sp>
      <p:sp>
        <p:nvSpPr>
          <p:cNvPr id="5" name="Slide Number Placeholder 4">
            <a:extLst>
              <a:ext uri="{FF2B5EF4-FFF2-40B4-BE49-F238E27FC236}">
                <a16:creationId xmlns:a16="http://schemas.microsoft.com/office/drawing/2014/main" id="{9233B8B2-9EC5-4B5F-80D6-27FC7516701D}"/>
              </a:ext>
            </a:extLst>
          </p:cNvPr>
          <p:cNvSpPr>
            <a:spLocks noGrp="1"/>
          </p:cNvSpPr>
          <p:nvPr>
            <p:ph type="sldNum" sz="quarter" idx="12"/>
          </p:nvPr>
        </p:nvSpPr>
        <p:spPr/>
        <p:txBody>
          <a:bodyPr/>
          <a:lstStyle/>
          <a:p>
            <a:fld id="{972E64A3-630C-4127-BA1C-30538735F2CE}" type="slidenum">
              <a:rPr lang="en-US" smtClean="0"/>
              <a:t>16</a:t>
            </a:fld>
            <a:endParaRPr lang="en-US"/>
          </a:p>
        </p:txBody>
      </p:sp>
    </p:spTree>
    <p:extLst>
      <p:ext uri="{BB962C8B-B14F-4D97-AF65-F5344CB8AC3E}">
        <p14:creationId xmlns:p14="http://schemas.microsoft.com/office/powerpoint/2010/main" val="1352001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AF227-6CB1-4E34-B683-69E422A4A3AD}"/>
              </a:ext>
            </a:extLst>
          </p:cNvPr>
          <p:cNvSpPr>
            <a:spLocks noGrp="1"/>
          </p:cNvSpPr>
          <p:nvPr>
            <p:ph type="title"/>
          </p:nvPr>
        </p:nvSpPr>
        <p:spPr/>
        <p:txBody>
          <a:bodyPr/>
          <a:lstStyle/>
          <a:p>
            <a:r>
              <a:rPr lang="en-US" dirty="0">
                <a:effectLst>
                  <a:outerShdw blurRad="38100" dist="38100" dir="2700000" algn="tl">
                    <a:srgbClr val="000000">
                      <a:alpha val="43137"/>
                    </a:srgbClr>
                  </a:outerShdw>
                </a:effectLst>
              </a:rPr>
              <a:t>H. Instrumentation – EFS Validity</a:t>
            </a:r>
            <a:endParaRPr lang="en-US" dirty="0"/>
          </a:p>
        </p:txBody>
      </p:sp>
      <p:sp>
        <p:nvSpPr>
          <p:cNvPr id="3" name="Content Placeholder 2">
            <a:extLst>
              <a:ext uri="{FF2B5EF4-FFF2-40B4-BE49-F238E27FC236}">
                <a16:creationId xmlns:a16="http://schemas.microsoft.com/office/drawing/2014/main" id="{BC7F4047-CFFF-47C3-8313-1B6A88218CE7}"/>
              </a:ext>
            </a:extLst>
          </p:cNvPr>
          <p:cNvSpPr>
            <a:spLocks noGrp="1"/>
          </p:cNvSpPr>
          <p:nvPr>
            <p:ph idx="1"/>
          </p:nvPr>
        </p:nvSpPr>
        <p:spPr/>
        <p:txBody>
          <a:bodyPr/>
          <a:lstStyle/>
          <a:p>
            <a:r>
              <a:rPr lang="en-US" dirty="0"/>
              <a:t>Similar to the original validity test from correlation between constructs derived through confirmatory factor analysis, all correlations were significant on a </a:t>
            </a:r>
            <a:r>
              <a:rPr lang="en-US" i="1" dirty="0"/>
              <a:t>p</a:t>
            </a:r>
            <a:r>
              <a:rPr lang="en-US" dirty="0"/>
              <a:t> &lt; .001.   </a:t>
            </a:r>
          </a:p>
          <a:p>
            <a:r>
              <a:rPr lang="en-US" dirty="0"/>
              <a:t>Convergent validity showed all items having significant loadings above .50 on their constructs, and discriminant validity showed none of the constructs correlated above .85 with another construct (Moberg, 2012).  </a:t>
            </a:r>
          </a:p>
          <a:p>
            <a:r>
              <a:rPr lang="en-US" dirty="0"/>
              <a:t>The ESE instrument was validated by demonstrating that the intercorrelations among the five ESE dimensions were all positive, and there is a high correlation at </a:t>
            </a:r>
            <a:r>
              <a:rPr lang="en-US" i="1" dirty="0"/>
              <a:t>p </a:t>
            </a:r>
            <a:r>
              <a:rPr lang="en-US" dirty="0"/>
              <a:t>&lt;.001 level.</a:t>
            </a:r>
          </a:p>
        </p:txBody>
      </p:sp>
      <p:sp>
        <p:nvSpPr>
          <p:cNvPr id="5" name="Slide Number Placeholder 4">
            <a:extLst>
              <a:ext uri="{FF2B5EF4-FFF2-40B4-BE49-F238E27FC236}">
                <a16:creationId xmlns:a16="http://schemas.microsoft.com/office/drawing/2014/main" id="{1AB1970A-E0AF-4CDC-96B0-A33220F8CD58}"/>
              </a:ext>
            </a:extLst>
          </p:cNvPr>
          <p:cNvSpPr>
            <a:spLocks noGrp="1"/>
          </p:cNvSpPr>
          <p:nvPr>
            <p:ph type="sldNum" sz="quarter" idx="12"/>
          </p:nvPr>
        </p:nvSpPr>
        <p:spPr/>
        <p:txBody>
          <a:bodyPr/>
          <a:lstStyle/>
          <a:p>
            <a:fld id="{972E64A3-630C-4127-BA1C-30538735F2CE}" type="slidenum">
              <a:rPr lang="en-US" smtClean="0"/>
              <a:t>17</a:t>
            </a:fld>
            <a:endParaRPr lang="en-US"/>
          </a:p>
        </p:txBody>
      </p:sp>
    </p:spTree>
    <p:extLst>
      <p:ext uri="{BB962C8B-B14F-4D97-AF65-F5344CB8AC3E}">
        <p14:creationId xmlns:p14="http://schemas.microsoft.com/office/powerpoint/2010/main" val="2741826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766" y="1332309"/>
            <a:ext cx="10803466" cy="830351"/>
          </a:xfrm>
        </p:spPr>
        <p:txBody>
          <a:bodyPr>
            <a:normAutofit/>
          </a:bodyPr>
          <a:lstStyle/>
          <a:p>
            <a:r>
              <a:rPr lang="en-US" dirty="0">
                <a:effectLst>
                  <a:outerShdw blurRad="38100" dist="38100" dir="2700000" algn="tl">
                    <a:srgbClr val="000000">
                      <a:alpha val="43137"/>
                    </a:srgbClr>
                  </a:outerShdw>
                </a:effectLst>
              </a:rPr>
              <a:t>I. Research Design and Methodology</a:t>
            </a:r>
          </a:p>
        </p:txBody>
      </p:sp>
      <p:sp>
        <p:nvSpPr>
          <p:cNvPr id="3" name="Content Placeholder 2"/>
          <p:cNvSpPr>
            <a:spLocks noGrp="1"/>
          </p:cNvSpPr>
          <p:nvPr>
            <p:ph idx="1"/>
          </p:nvPr>
        </p:nvSpPr>
        <p:spPr>
          <a:xfrm>
            <a:off x="773654" y="2323652"/>
            <a:ext cx="9711690" cy="3954683"/>
          </a:xfrm>
        </p:spPr>
        <p:txBody>
          <a:bodyPr>
            <a:normAutofit fontScale="85000" lnSpcReduction="20000"/>
          </a:bodyPr>
          <a:lstStyle/>
          <a:p>
            <a:r>
              <a:rPr lang="en-US" sz="3200" dirty="0"/>
              <a:t>This study utilized a quantitative methodology because hypotheses derived from research question was tested using statistical analysis.  </a:t>
            </a:r>
          </a:p>
          <a:p>
            <a:r>
              <a:rPr lang="en-US" sz="3200" dirty="0"/>
              <a:t>The study used a non-experimental research design, including a group that had the training and a group that did not. The design was selected because the study used prior events and past experiences, and the researcher investigated what occurred in the selected group who already have behaviors of interest. </a:t>
            </a:r>
          </a:p>
          <a:p>
            <a:r>
              <a:rPr lang="en-US" sz="3200" dirty="0"/>
              <a:t>The comparative design was appropriate to determine the difference between the two groups by obtaining scores from each and answering the problem statement.</a:t>
            </a:r>
          </a:p>
          <a:p>
            <a:endParaRPr lang="en-US" sz="3200" dirty="0"/>
          </a:p>
          <a:p>
            <a:pPr marL="0" indent="0">
              <a:buNone/>
            </a:pPr>
            <a:endParaRPr lang="en-US" dirty="0"/>
          </a:p>
        </p:txBody>
      </p:sp>
      <p:sp>
        <p:nvSpPr>
          <p:cNvPr id="4" name="Slide Number Placeholder 3">
            <a:extLst>
              <a:ext uri="{FF2B5EF4-FFF2-40B4-BE49-F238E27FC236}">
                <a16:creationId xmlns:a16="http://schemas.microsoft.com/office/drawing/2014/main" id="{E4E9BE26-9107-48DC-833E-0F53F90CC99C}"/>
              </a:ext>
            </a:extLst>
          </p:cNvPr>
          <p:cNvSpPr>
            <a:spLocks noGrp="1"/>
          </p:cNvSpPr>
          <p:nvPr>
            <p:ph type="sldNum" sz="quarter" idx="12"/>
          </p:nvPr>
        </p:nvSpPr>
        <p:spPr/>
        <p:txBody>
          <a:bodyPr/>
          <a:lstStyle/>
          <a:p>
            <a:fld id="{972E64A3-630C-4127-BA1C-30538735F2CE}" type="slidenum">
              <a:rPr lang="en-US" smtClean="0"/>
              <a:t>18</a:t>
            </a:fld>
            <a:endParaRPr lang="en-US" dirty="0"/>
          </a:p>
        </p:txBody>
      </p:sp>
    </p:spTree>
    <p:extLst>
      <p:ext uri="{BB962C8B-B14F-4D97-AF65-F5344CB8AC3E}">
        <p14:creationId xmlns:p14="http://schemas.microsoft.com/office/powerpoint/2010/main" val="21935270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outerShdw blurRad="38100" dist="38100" dir="2700000" algn="tl">
                    <a:srgbClr val="000000">
                      <a:alpha val="43137"/>
                    </a:srgbClr>
                  </a:outerShdw>
                </a:effectLst>
              </a:rPr>
              <a:t>J. Chapter 4: Data Analysis and Major Findings</a:t>
            </a:r>
            <a:endParaRPr lang="en-US" dirty="0"/>
          </a:p>
        </p:txBody>
      </p:sp>
      <p:sp>
        <p:nvSpPr>
          <p:cNvPr id="3" name="Content Placeholder 2"/>
          <p:cNvSpPr>
            <a:spLocks noGrp="1"/>
          </p:cNvSpPr>
          <p:nvPr>
            <p:ph idx="1"/>
          </p:nvPr>
        </p:nvSpPr>
        <p:spPr/>
        <p:txBody>
          <a:bodyPr>
            <a:normAutofit/>
          </a:bodyPr>
          <a:lstStyle/>
          <a:p>
            <a:r>
              <a:rPr lang="en-US" dirty="0"/>
              <a:t>This study utilized Mann-Whitney </a:t>
            </a:r>
            <a:r>
              <a:rPr lang="en-US" i="1" dirty="0"/>
              <a:t>U</a:t>
            </a:r>
            <a:r>
              <a:rPr lang="en-US" dirty="0"/>
              <a:t> non-parametric to test the hypotheses for statistically significant differences.  Mann-Whitney </a:t>
            </a:r>
            <a:r>
              <a:rPr lang="en-US" u="sng" dirty="0"/>
              <a:t>U </a:t>
            </a:r>
            <a:r>
              <a:rPr lang="en-US" dirty="0"/>
              <a:t>test is valid for a sample from a non-normal population that compares the means of the two groups (Andrews, Standridge, &amp; Walters, 2012). </a:t>
            </a:r>
          </a:p>
          <a:p>
            <a:r>
              <a:rPr lang="en-US" b="1" dirty="0"/>
              <a:t>The Hypothesis was</a:t>
            </a:r>
            <a:r>
              <a:rPr lang="en-US" dirty="0"/>
              <a:t> analyzed using the samples to determine whether there was a statistically significant difference in </a:t>
            </a:r>
            <a:r>
              <a:rPr lang="en-US" b="1" dirty="0"/>
              <a:t>entrepreneurial self-efficacy scores</a:t>
            </a:r>
            <a:r>
              <a:rPr lang="en-US" dirty="0"/>
              <a:t> between </a:t>
            </a:r>
            <a:r>
              <a:rPr lang="en-US" b="1" dirty="0"/>
              <a:t>those who had taken the EDI training </a:t>
            </a:r>
            <a:r>
              <a:rPr lang="en-US" dirty="0"/>
              <a:t>and </a:t>
            </a:r>
            <a:r>
              <a:rPr lang="en-US" b="1" dirty="0"/>
              <a:t>those who had not</a:t>
            </a:r>
            <a:r>
              <a:rPr lang="en-US" dirty="0"/>
              <a:t>. </a:t>
            </a:r>
          </a:p>
        </p:txBody>
      </p:sp>
      <p:sp>
        <p:nvSpPr>
          <p:cNvPr id="5" name="Slide Number Placeholder 4"/>
          <p:cNvSpPr>
            <a:spLocks noGrp="1"/>
          </p:cNvSpPr>
          <p:nvPr>
            <p:ph type="sldNum" sz="quarter" idx="12"/>
          </p:nvPr>
        </p:nvSpPr>
        <p:spPr/>
        <p:txBody>
          <a:bodyPr/>
          <a:lstStyle/>
          <a:p>
            <a:fld id="{972E64A3-630C-4127-BA1C-30538735F2CE}" type="slidenum">
              <a:rPr lang="en-US" smtClean="0"/>
              <a:t>19</a:t>
            </a:fld>
            <a:endParaRPr lang="en-US"/>
          </a:p>
        </p:txBody>
      </p:sp>
    </p:spTree>
    <p:extLst>
      <p:ext uri="{BB962C8B-B14F-4D97-AF65-F5344CB8AC3E}">
        <p14:creationId xmlns:p14="http://schemas.microsoft.com/office/powerpoint/2010/main" val="540370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effectLst>
                  <a:outerShdw blurRad="38100" dist="38100" dir="2700000" algn="tl">
                    <a:srgbClr val="000000">
                      <a:alpha val="43137"/>
                    </a:srgbClr>
                  </a:outerShdw>
                </a:effectLst>
              </a:rPr>
              <a:t>Dissertation Title</a:t>
            </a:r>
          </a:p>
        </p:txBody>
      </p:sp>
      <p:sp>
        <p:nvSpPr>
          <p:cNvPr id="3" name="Content Placeholder 2"/>
          <p:cNvSpPr>
            <a:spLocks noGrp="1"/>
          </p:cNvSpPr>
          <p:nvPr>
            <p:ph idx="1"/>
          </p:nvPr>
        </p:nvSpPr>
        <p:spPr/>
        <p:txBody>
          <a:bodyPr/>
          <a:lstStyle/>
          <a:p>
            <a:pPr marL="0" indent="0" algn="ctr">
              <a:buNone/>
            </a:pPr>
            <a:endParaRPr lang="en-US" b="1" dirty="0">
              <a:solidFill>
                <a:srgbClr val="FF0000"/>
              </a:solidFill>
            </a:endParaRPr>
          </a:p>
          <a:p>
            <a:pPr marL="0" indent="0" algn="ctr">
              <a:buNone/>
            </a:pPr>
            <a:r>
              <a:rPr lang="en-US" b="1" dirty="0">
                <a:solidFill>
                  <a:srgbClr val="FF0000"/>
                </a:solidFill>
              </a:rPr>
              <a:t>YOUTH ENTREPRENEURIAL READINESS: </a:t>
            </a:r>
          </a:p>
          <a:p>
            <a:pPr marL="0" indent="0" algn="ctr">
              <a:buNone/>
            </a:pPr>
            <a:r>
              <a:rPr lang="en-US" b="1" dirty="0">
                <a:solidFill>
                  <a:srgbClr val="FF0000"/>
                </a:solidFill>
              </a:rPr>
              <a:t>ENTREPRENEURIAL SELF-EFFICACY AND THE MODERATING ROLE OF ENTREPRENEURSHIP TRAINING</a:t>
            </a:r>
          </a:p>
          <a:p>
            <a:endParaRPr lang="en-US" dirty="0"/>
          </a:p>
        </p:txBody>
      </p:sp>
    </p:spTree>
    <p:extLst>
      <p:ext uri="{BB962C8B-B14F-4D97-AF65-F5344CB8AC3E}">
        <p14:creationId xmlns:p14="http://schemas.microsoft.com/office/powerpoint/2010/main" val="38656001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outerShdw blurRad="38100" dist="38100" dir="2700000" algn="tl">
                    <a:srgbClr val="000000">
                      <a:alpha val="43137"/>
                    </a:srgbClr>
                  </a:outerShdw>
                </a:effectLst>
              </a:rPr>
              <a:t>J. Chapter 4: Data Analysis and Major Findings</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result shows a statistically significant difference (</a:t>
            </a:r>
            <a:r>
              <a:rPr lang="en-US" i="1" dirty="0"/>
              <a:t>U</a:t>
            </a:r>
            <a:r>
              <a:rPr lang="en-US" dirty="0"/>
              <a:t> = 1240, </a:t>
            </a:r>
            <a:r>
              <a:rPr lang="en-US" i="1" dirty="0"/>
              <a:t>p &lt; </a:t>
            </a:r>
            <a:r>
              <a:rPr lang="en-US" dirty="0"/>
              <a:t>0.001) exists in total entrepreneurial self-efficacy scale values among respondents in different trained and not-trained categories.</a:t>
            </a:r>
          </a:p>
          <a:p>
            <a:r>
              <a:rPr lang="en-US" dirty="0"/>
              <a:t>The hypothesis testing at the ESE subscales level also shows similar results in the five subscales.  The distribution of creativity in entrepreneurial self-efficacy is the same across categories of not-trained and trained in entrepreneurship to start or develop a business is not accepted (</a:t>
            </a:r>
            <a:r>
              <a:rPr lang="en-US" i="1" dirty="0"/>
              <a:t>U</a:t>
            </a:r>
            <a:r>
              <a:rPr lang="en-US" dirty="0"/>
              <a:t> = 1424, </a:t>
            </a:r>
            <a:r>
              <a:rPr lang="en-US" i="1" dirty="0"/>
              <a:t>p</a:t>
            </a:r>
            <a:r>
              <a:rPr lang="en-US" dirty="0"/>
              <a:t> = 0.006).  </a:t>
            </a:r>
          </a:p>
          <a:p>
            <a:r>
              <a:rPr lang="en-US" dirty="0"/>
              <a:t>The distribution of planning in entrepreneurial self-efficacy is the same across categories of not-trained and trained in entrepreneurship to start or develop a business is not accepted (</a:t>
            </a:r>
            <a:r>
              <a:rPr lang="en-US" i="1" dirty="0"/>
              <a:t>U</a:t>
            </a:r>
            <a:r>
              <a:rPr lang="en-US" dirty="0"/>
              <a:t> = 1325, </a:t>
            </a:r>
            <a:r>
              <a:rPr lang="en-US" i="1" dirty="0"/>
              <a:t>p</a:t>
            </a:r>
            <a:r>
              <a:rPr lang="en-US" dirty="0"/>
              <a:t> = 0.001). </a:t>
            </a:r>
          </a:p>
        </p:txBody>
      </p:sp>
      <p:sp>
        <p:nvSpPr>
          <p:cNvPr id="5" name="Slide Number Placeholder 4"/>
          <p:cNvSpPr>
            <a:spLocks noGrp="1"/>
          </p:cNvSpPr>
          <p:nvPr>
            <p:ph type="sldNum" sz="quarter" idx="12"/>
          </p:nvPr>
        </p:nvSpPr>
        <p:spPr/>
        <p:txBody>
          <a:bodyPr/>
          <a:lstStyle/>
          <a:p>
            <a:fld id="{972E64A3-630C-4127-BA1C-30538735F2CE}" type="slidenum">
              <a:rPr lang="en-US" smtClean="0"/>
              <a:t>20</a:t>
            </a:fld>
            <a:endParaRPr lang="en-US"/>
          </a:p>
        </p:txBody>
      </p:sp>
    </p:spTree>
    <p:extLst>
      <p:ext uri="{BB962C8B-B14F-4D97-AF65-F5344CB8AC3E}">
        <p14:creationId xmlns:p14="http://schemas.microsoft.com/office/powerpoint/2010/main" val="29669678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outerShdw blurRad="38100" dist="38100" dir="2700000" algn="tl">
                    <a:srgbClr val="000000">
                      <a:alpha val="43137"/>
                    </a:srgbClr>
                  </a:outerShdw>
                </a:effectLst>
              </a:rPr>
              <a:t>J. Chapter 4: Data Analysis and Major Findings</a:t>
            </a:r>
            <a:endParaRPr lang="en-US" dirty="0"/>
          </a:p>
        </p:txBody>
      </p:sp>
      <p:sp>
        <p:nvSpPr>
          <p:cNvPr id="3" name="Content Placeholder 2"/>
          <p:cNvSpPr>
            <a:spLocks noGrp="1"/>
          </p:cNvSpPr>
          <p:nvPr>
            <p:ph idx="1"/>
          </p:nvPr>
        </p:nvSpPr>
        <p:spPr/>
        <p:txBody>
          <a:bodyPr>
            <a:normAutofit fontScale="85000" lnSpcReduction="20000"/>
          </a:bodyPr>
          <a:lstStyle/>
          <a:p>
            <a:r>
              <a:rPr lang="en-US" dirty="0"/>
              <a:t>The distribution of marshaling in entrepreneurial self-efficacy is the same across categories of not-trained and trained in entrepreneurship to start or develop a business is not accepted (</a:t>
            </a:r>
            <a:r>
              <a:rPr lang="en-US" i="1" dirty="0"/>
              <a:t>U</a:t>
            </a:r>
            <a:r>
              <a:rPr lang="en-US" dirty="0"/>
              <a:t> = 1473, </a:t>
            </a:r>
            <a:r>
              <a:rPr lang="en-US" i="1" dirty="0"/>
              <a:t>p</a:t>
            </a:r>
            <a:r>
              <a:rPr lang="en-US" dirty="0"/>
              <a:t> = 0.012). </a:t>
            </a:r>
          </a:p>
          <a:p>
            <a:r>
              <a:rPr lang="en-US" dirty="0"/>
              <a:t>The distribution of managing ambiguity in entrepreneurial self-efficacy is the same across categories of not-trained and trained in entrepreneurship to start or develop a business is not accepted (</a:t>
            </a:r>
            <a:r>
              <a:rPr lang="en-US" i="1" dirty="0"/>
              <a:t>U</a:t>
            </a:r>
            <a:r>
              <a:rPr lang="en-US" dirty="0"/>
              <a:t> = 1431, </a:t>
            </a:r>
            <a:r>
              <a:rPr lang="en-US" i="1" dirty="0"/>
              <a:t>p</a:t>
            </a:r>
            <a:r>
              <a:rPr lang="en-US" dirty="0"/>
              <a:t> = 0.007).   </a:t>
            </a:r>
          </a:p>
          <a:p>
            <a:r>
              <a:rPr lang="en-US" dirty="0"/>
              <a:t>The distribution of financial literacy in entrepreneurial self-efficacy is the same across categories of not-trained and trained in entrepreneurship to start or develop a business is not accepted (</a:t>
            </a:r>
            <a:r>
              <a:rPr lang="en-US" i="1" dirty="0"/>
              <a:t>U</a:t>
            </a:r>
            <a:r>
              <a:rPr lang="en-US" dirty="0"/>
              <a:t> = 1067, </a:t>
            </a:r>
            <a:r>
              <a:rPr lang="en-US" i="1" dirty="0"/>
              <a:t>p</a:t>
            </a:r>
            <a:r>
              <a:rPr lang="en-US" dirty="0"/>
              <a:t> &lt; 0.001).  </a:t>
            </a:r>
          </a:p>
          <a:p>
            <a:r>
              <a:rPr lang="en-US" dirty="0"/>
              <a:t>A statistically significant difference exists in creativity, planning, marshaling, managing ambiguity, and financial literacy of entrepreneurial self-efficacy scale values among respondents in different trained and not-trained categories.</a:t>
            </a:r>
          </a:p>
        </p:txBody>
      </p:sp>
      <p:sp>
        <p:nvSpPr>
          <p:cNvPr id="5" name="Slide Number Placeholder 4"/>
          <p:cNvSpPr>
            <a:spLocks noGrp="1"/>
          </p:cNvSpPr>
          <p:nvPr>
            <p:ph type="sldNum" sz="quarter" idx="12"/>
          </p:nvPr>
        </p:nvSpPr>
        <p:spPr/>
        <p:txBody>
          <a:bodyPr/>
          <a:lstStyle/>
          <a:p>
            <a:fld id="{972E64A3-630C-4127-BA1C-30538735F2CE}" type="slidenum">
              <a:rPr lang="en-US" smtClean="0"/>
              <a:t>21</a:t>
            </a:fld>
            <a:endParaRPr lang="en-US"/>
          </a:p>
        </p:txBody>
      </p:sp>
    </p:spTree>
    <p:extLst>
      <p:ext uri="{BB962C8B-B14F-4D97-AF65-F5344CB8AC3E}">
        <p14:creationId xmlns:p14="http://schemas.microsoft.com/office/powerpoint/2010/main" val="39149226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FCABB-AC37-414A-930C-5E0B12A7D812}"/>
              </a:ext>
            </a:extLst>
          </p:cNvPr>
          <p:cNvSpPr>
            <a:spLocks noGrp="1"/>
          </p:cNvSpPr>
          <p:nvPr>
            <p:ph type="title"/>
          </p:nvPr>
        </p:nvSpPr>
        <p:spPr/>
        <p:txBody>
          <a:bodyPr/>
          <a:lstStyle/>
          <a:p>
            <a:r>
              <a:rPr lang="en-US" dirty="0">
                <a:effectLst>
                  <a:outerShdw blurRad="38100" dist="38100" dir="2700000" algn="tl">
                    <a:srgbClr val="000000">
                      <a:alpha val="43137"/>
                    </a:srgbClr>
                  </a:outerShdw>
                </a:effectLst>
              </a:rPr>
              <a:t>J. Chapter 4: Data Analysis and Major Findings</a:t>
            </a:r>
            <a:endParaRPr lang="en-US" dirty="0"/>
          </a:p>
        </p:txBody>
      </p:sp>
      <p:sp>
        <p:nvSpPr>
          <p:cNvPr id="3" name="Content Placeholder 2">
            <a:extLst>
              <a:ext uri="{FF2B5EF4-FFF2-40B4-BE49-F238E27FC236}">
                <a16:creationId xmlns:a16="http://schemas.microsoft.com/office/drawing/2014/main" id="{0C4B255B-61A1-477B-BB32-4CAEB3C29027}"/>
              </a:ext>
            </a:extLst>
          </p:cNvPr>
          <p:cNvSpPr>
            <a:spLocks noGrp="1"/>
          </p:cNvSpPr>
          <p:nvPr>
            <p:ph idx="1"/>
          </p:nvPr>
        </p:nvSpPr>
        <p:spPr/>
        <p:txBody>
          <a:bodyPr>
            <a:normAutofit lnSpcReduction="10000"/>
          </a:bodyPr>
          <a:lstStyle/>
          <a:p>
            <a:r>
              <a:rPr lang="en-US" dirty="0"/>
              <a:t>The non-parametric Mann-Whitney </a:t>
            </a:r>
            <a:r>
              <a:rPr lang="en-US" i="1" dirty="0"/>
              <a:t>U</a:t>
            </a:r>
            <a:r>
              <a:rPr lang="en-US" dirty="0"/>
              <a:t> test shows there is no a statistically significant difference (</a:t>
            </a:r>
            <a:r>
              <a:rPr lang="en-US" i="1" dirty="0"/>
              <a:t>U</a:t>
            </a:r>
            <a:r>
              <a:rPr lang="en-US" dirty="0"/>
              <a:t> = 289, </a:t>
            </a:r>
            <a:r>
              <a:rPr lang="en-US" i="1" dirty="0"/>
              <a:t>p</a:t>
            </a:r>
            <a:r>
              <a:rPr lang="en-US" dirty="0"/>
              <a:t> = 0.866) in the belief in entrepreneurial training for youth to start or develop their business values among respondents in EDI trained and non-EDI trained (college/university-trained) categories.</a:t>
            </a:r>
          </a:p>
          <a:p>
            <a:r>
              <a:rPr lang="en-US" dirty="0"/>
              <a:t>The results of the moderation test show the following: (a) The overall r</a:t>
            </a:r>
            <a:r>
              <a:rPr lang="en-US" b="1" dirty="0"/>
              <a:t>eadiness to start or develop a business: </a:t>
            </a:r>
            <a:r>
              <a:rPr lang="en-US" dirty="0"/>
              <a:t>The p-value is less than 0.001, which shows a statistically significant relationship. In other words, there is strong evidence that entrepreneurial training impacts the readiness of youth to start or develop their businesses.. </a:t>
            </a:r>
          </a:p>
        </p:txBody>
      </p:sp>
      <p:sp>
        <p:nvSpPr>
          <p:cNvPr id="5" name="Slide Number Placeholder 4">
            <a:extLst>
              <a:ext uri="{FF2B5EF4-FFF2-40B4-BE49-F238E27FC236}">
                <a16:creationId xmlns:a16="http://schemas.microsoft.com/office/drawing/2014/main" id="{90BEB695-2AEB-4B87-9809-54F2D857DB4D}"/>
              </a:ext>
            </a:extLst>
          </p:cNvPr>
          <p:cNvSpPr>
            <a:spLocks noGrp="1"/>
          </p:cNvSpPr>
          <p:nvPr>
            <p:ph type="sldNum" sz="quarter" idx="12"/>
          </p:nvPr>
        </p:nvSpPr>
        <p:spPr/>
        <p:txBody>
          <a:bodyPr/>
          <a:lstStyle/>
          <a:p>
            <a:fld id="{972E64A3-630C-4127-BA1C-30538735F2CE}" type="slidenum">
              <a:rPr lang="en-US" smtClean="0"/>
              <a:t>22</a:t>
            </a:fld>
            <a:endParaRPr lang="en-US"/>
          </a:p>
        </p:txBody>
      </p:sp>
    </p:spTree>
    <p:extLst>
      <p:ext uri="{BB962C8B-B14F-4D97-AF65-F5344CB8AC3E}">
        <p14:creationId xmlns:p14="http://schemas.microsoft.com/office/powerpoint/2010/main" val="2282251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16603-62A7-488B-B079-C0350E0DE4F3}"/>
              </a:ext>
            </a:extLst>
          </p:cNvPr>
          <p:cNvSpPr>
            <a:spLocks noGrp="1"/>
          </p:cNvSpPr>
          <p:nvPr>
            <p:ph type="title"/>
          </p:nvPr>
        </p:nvSpPr>
        <p:spPr/>
        <p:txBody>
          <a:bodyPr/>
          <a:lstStyle/>
          <a:p>
            <a:r>
              <a:rPr lang="en-US" dirty="0">
                <a:effectLst>
                  <a:outerShdw blurRad="38100" dist="38100" dir="2700000" algn="tl">
                    <a:srgbClr val="000000">
                      <a:alpha val="43137"/>
                    </a:srgbClr>
                  </a:outerShdw>
                </a:effectLst>
              </a:rPr>
              <a:t>J. Chapter 4: Data Analysis and Major Findings</a:t>
            </a:r>
            <a:endParaRPr lang="en-US" dirty="0"/>
          </a:p>
        </p:txBody>
      </p:sp>
      <p:sp>
        <p:nvSpPr>
          <p:cNvPr id="3" name="Content Placeholder 2">
            <a:extLst>
              <a:ext uri="{FF2B5EF4-FFF2-40B4-BE49-F238E27FC236}">
                <a16:creationId xmlns:a16="http://schemas.microsoft.com/office/drawing/2014/main" id="{0F587012-CBD5-42FB-AD33-5933E5555926}"/>
              </a:ext>
            </a:extLst>
          </p:cNvPr>
          <p:cNvSpPr>
            <a:spLocks noGrp="1"/>
          </p:cNvSpPr>
          <p:nvPr>
            <p:ph idx="1"/>
          </p:nvPr>
        </p:nvSpPr>
        <p:spPr/>
        <p:txBody>
          <a:bodyPr>
            <a:normAutofit fontScale="92500" lnSpcReduction="10000"/>
          </a:bodyPr>
          <a:lstStyle/>
          <a:p>
            <a:r>
              <a:rPr lang="en-US" dirty="0"/>
              <a:t>(b) </a:t>
            </a:r>
            <a:r>
              <a:rPr lang="en-US" b="1" dirty="0"/>
              <a:t>EDI trained vs. non-EDI trained (category 1):</a:t>
            </a:r>
            <a:r>
              <a:rPr lang="en-US" dirty="0"/>
              <a:t> There is not statistically significant difference in belief (p = 0.863) that training results in readiness between youth who have received entrepreneurial training at EDI and those at college.  </a:t>
            </a:r>
          </a:p>
          <a:p>
            <a:r>
              <a:rPr lang="en-US" dirty="0"/>
              <a:t>(c) </a:t>
            </a:r>
            <a:r>
              <a:rPr lang="en-US" b="1" dirty="0"/>
              <a:t>EDI-trained vs. non-EDI-trained (category 2)</a:t>
            </a:r>
            <a:r>
              <a:rPr lang="en-US" dirty="0"/>
              <a:t>: There is a significant difference in p &lt; 0.001, suggesting that youth who have undergone entrepreneurial education/training are more prepared to start or develop their businesses than those without such training.  </a:t>
            </a:r>
          </a:p>
          <a:p>
            <a:r>
              <a:rPr lang="en-US" dirty="0"/>
              <a:t>Overall, these findings emphasize the importance of entrepreneurial training in empowering young people to succeed in business ventures.</a:t>
            </a:r>
          </a:p>
        </p:txBody>
      </p:sp>
      <p:sp>
        <p:nvSpPr>
          <p:cNvPr id="5" name="Slide Number Placeholder 4">
            <a:extLst>
              <a:ext uri="{FF2B5EF4-FFF2-40B4-BE49-F238E27FC236}">
                <a16:creationId xmlns:a16="http://schemas.microsoft.com/office/drawing/2014/main" id="{1B8B637B-8A83-4471-AD53-12CAEE699643}"/>
              </a:ext>
            </a:extLst>
          </p:cNvPr>
          <p:cNvSpPr>
            <a:spLocks noGrp="1"/>
          </p:cNvSpPr>
          <p:nvPr>
            <p:ph type="sldNum" sz="quarter" idx="12"/>
          </p:nvPr>
        </p:nvSpPr>
        <p:spPr/>
        <p:txBody>
          <a:bodyPr/>
          <a:lstStyle/>
          <a:p>
            <a:fld id="{972E64A3-630C-4127-BA1C-30538735F2CE}" type="slidenum">
              <a:rPr lang="en-US" smtClean="0"/>
              <a:t>23</a:t>
            </a:fld>
            <a:endParaRPr lang="en-US"/>
          </a:p>
        </p:txBody>
      </p:sp>
    </p:spTree>
    <p:extLst>
      <p:ext uri="{BB962C8B-B14F-4D97-AF65-F5344CB8AC3E}">
        <p14:creationId xmlns:p14="http://schemas.microsoft.com/office/powerpoint/2010/main" val="21304371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EAC7E-C842-420D-AF85-21C15D94D098}"/>
              </a:ext>
            </a:extLst>
          </p:cNvPr>
          <p:cNvSpPr>
            <a:spLocks noGrp="1"/>
          </p:cNvSpPr>
          <p:nvPr>
            <p:ph type="title"/>
          </p:nvPr>
        </p:nvSpPr>
        <p:spPr/>
        <p:txBody>
          <a:bodyPr>
            <a:normAutofit/>
          </a:bodyPr>
          <a:lstStyle/>
          <a:p>
            <a:r>
              <a:rPr lang="en-US" dirty="0">
                <a:effectLst>
                  <a:outerShdw blurRad="38100" dist="38100" dir="2700000" algn="tl">
                    <a:srgbClr val="000000">
                      <a:alpha val="43137"/>
                    </a:srgbClr>
                  </a:outerShdw>
                </a:effectLst>
              </a:rPr>
              <a:t>J. Chapter 4: Data Analysis and Major Findings</a:t>
            </a:r>
            <a:endParaRPr lang="en-US" dirty="0"/>
          </a:p>
        </p:txBody>
      </p:sp>
      <p:sp>
        <p:nvSpPr>
          <p:cNvPr id="3" name="Content Placeholder 2">
            <a:extLst>
              <a:ext uri="{FF2B5EF4-FFF2-40B4-BE49-F238E27FC236}">
                <a16:creationId xmlns:a16="http://schemas.microsoft.com/office/drawing/2014/main" id="{9F3D276F-96AF-43F6-A0CA-DD75FA84131A}"/>
              </a:ext>
            </a:extLst>
          </p:cNvPr>
          <p:cNvSpPr>
            <a:spLocks noGrp="1"/>
          </p:cNvSpPr>
          <p:nvPr>
            <p:ph idx="1"/>
          </p:nvPr>
        </p:nvSpPr>
        <p:spPr/>
        <p:txBody>
          <a:bodyPr/>
          <a:lstStyle/>
          <a:p>
            <a:r>
              <a:rPr lang="en-US" dirty="0"/>
              <a:t>The moderating variable, training, played a critical role in influencing the strength of the relationship between the independent variable – EDC-trained/not trained, and the dependent variable - youth entrepreneurial readiness.  In other words, entrepreneurial training, as measured by ESE scales, shows that youth readiness to start or develop their business is enhanced. </a:t>
            </a:r>
          </a:p>
          <a:p>
            <a:endParaRPr lang="en-US" dirty="0"/>
          </a:p>
        </p:txBody>
      </p:sp>
      <p:sp>
        <p:nvSpPr>
          <p:cNvPr id="5" name="Slide Number Placeholder 4">
            <a:extLst>
              <a:ext uri="{FF2B5EF4-FFF2-40B4-BE49-F238E27FC236}">
                <a16:creationId xmlns:a16="http://schemas.microsoft.com/office/drawing/2014/main" id="{4FA91C3F-8DB6-465C-815D-29A013E0676F}"/>
              </a:ext>
            </a:extLst>
          </p:cNvPr>
          <p:cNvSpPr>
            <a:spLocks noGrp="1"/>
          </p:cNvSpPr>
          <p:nvPr>
            <p:ph type="sldNum" sz="quarter" idx="12"/>
          </p:nvPr>
        </p:nvSpPr>
        <p:spPr/>
        <p:txBody>
          <a:bodyPr/>
          <a:lstStyle/>
          <a:p>
            <a:fld id="{972E64A3-630C-4127-BA1C-30538735F2CE}" type="slidenum">
              <a:rPr lang="en-US" smtClean="0"/>
              <a:t>24</a:t>
            </a:fld>
            <a:endParaRPr lang="en-US"/>
          </a:p>
        </p:txBody>
      </p:sp>
    </p:spTree>
    <p:extLst>
      <p:ext uri="{BB962C8B-B14F-4D97-AF65-F5344CB8AC3E}">
        <p14:creationId xmlns:p14="http://schemas.microsoft.com/office/powerpoint/2010/main" val="33817793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0FADC-E62C-451F-B57D-1A24AFD9BE09}"/>
              </a:ext>
            </a:extLst>
          </p:cNvPr>
          <p:cNvSpPr>
            <a:spLocks noGrp="1"/>
          </p:cNvSpPr>
          <p:nvPr>
            <p:ph type="title"/>
          </p:nvPr>
        </p:nvSpPr>
        <p:spPr/>
        <p:txBody>
          <a:bodyPr/>
          <a:lstStyle/>
          <a:p>
            <a:r>
              <a:rPr lang="en-US" dirty="0">
                <a:effectLst>
                  <a:outerShdw blurRad="38100" dist="38100" dir="2700000" algn="tl">
                    <a:srgbClr val="000000">
                      <a:alpha val="43137"/>
                    </a:srgbClr>
                  </a:outerShdw>
                </a:effectLst>
              </a:rPr>
              <a:t>K.  Chapter 5: Conclusion &amp; Recommendations</a:t>
            </a:r>
          </a:p>
        </p:txBody>
      </p:sp>
      <p:sp>
        <p:nvSpPr>
          <p:cNvPr id="3" name="Content Placeholder 2">
            <a:extLst>
              <a:ext uri="{FF2B5EF4-FFF2-40B4-BE49-F238E27FC236}">
                <a16:creationId xmlns:a16="http://schemas.microsoft.com/office/drawing/2014/main" id="{72F2DB02-B6FF-46A1-AA0A-1AA1240C4DFA}"/>
              </a:ext>
            </a:extLst>
          </p:cNvPr>
          <p:cNvSpPr>
            <a:spLocks noGrp="1"/>
          </p:cNvSpPr>
          <p:nvPr>
            <p:ph idx="1"/>
          </p:nvPr>
        </p:nvSpPr>
        <p:spPr/>
        <p:txBody>
          <a:bodyPr>
            <a:normAutofit/>
          </a:bodyPr>
          <a:lstStyle/>
          <a:p>
            <a:r>
              <a:rPr lang="en-US" dirty="0"/>
              <a:t>The quantitative survey involved a structured questionnaire with predetermined ESE Likert scale options, which would not allow us to know details on the factors that caused trainees to respond the way they did. </a:t>
            </a:r>
          </a:p>
          <a:p>
            <a:r>
              <a:rPr lang="en-US" dirty="0"/>
              <a:t>Therefore, complementing the research with a qualitative study would help to collect detailed information from trainees to know the cause. Therefore, apart from entrepreneurial self-efficacy enhanced by training, future research may focus on factors that increase youth entrepreneurial readiness to start and develop their business.</a:t>
            </a:r>
          </a:p>
          <a:p>
            <a:endParaRPr lang="en-US" dirty="0"/>
          </a:p>
          <a:p>
            <a:endParaRPr lang="en-US" dirty="0"/>
          </a:p>
        </p:txBody>
      </p:sp>
      <p:sp>
        <p:nvSpPr>
          <p:cNvPr id="5" name="Slide Number Placeholder 4">
            <a:extLst>
              <a:ext uri="{FF2B5EF4-FFF2-40B4-BE49-F238E27FC236}">
                <a16:creationId xmlns:a16="http://schemas.microsoft.com/office/drawing/2014/main" id="{7091DCAD-92C7-41E9-82B1-0CF8223D40DC}"/>
              </a:ext>
            </a:extLst>
          </p:cNvPr>
          <p:cNvSpPr>
            <a:spLocks noGrp="1"/>
          </p:cNvSpPr>
          <p:nvPr>
            <p:ph type="sldNum" sz="quarter" idx="12"/>
          </p:nvPr>
        </p:nvSpPr>
        <p:spPr/>
        <p:txBody>
          <a:bodyPr/>
          <a:lstStyle/>
          <a:p>
            <a:fld id="{972E64A3-630C-4127-BA1C-30538735F2CE}" type="slidenum">
              <a:rPr lang="en-US" smtClean="0"/>
              <a:t>25</a:t>
            </a:fld>
            <a:endParaRPr lang="en-US"/>
          </a:p>
        </p:txBody>
      </p:sp>
    </p:spTree>
    <p:extLst>
      <p:ext uri="{BB962C8B-B14F-4D97-AF65-F5344CB8AC3E}">
        <p14:creationId xmlns:p14="http://schemas.microsoft.com/office/powerpoint/2010/main" val="2336437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2A260-98F7-46CF-B216-3EE218537C88}"/>
              </a:ext>
            </a:extLst>
          </p:cNvPr>
          <p:cNvSpPr>
            <a:spLocks noGrp="1"/>
          </p:cNvSpPr>
          <p:nvPr>
            <p:ph type="title"/>
          </p:nvPr>
        </p:nvSpPr>
        <p:spPr/>
        <p:txBody>
          <a:bodyPr/>
          <a:lstStyle/>
          <a:p>
            <a:r>
              <a:rPr lang="en-US" dirty="0">
                <a:effectLst>
                  <a:outerShdw blurRad="38100" dist="38100" dir="2700000" algn="tl">
                    <a:srgbClr val="000000">
                      <a:alpha val="43137"/>
                    </a:srgbClr>
                  </a:outerShdw>
                </a:effectLst>
              </a:rPr>
              <a:t>K.  Chapter 5: Conclusion &amp; Recommendations</a:t>
            </a:r>
          </a:p>
        </p:txBody>
      </p:sp>
      <p:sp>
        <p:nvSpPr>
          <p:cNvPr id="3" name="Content Placeholder 2">
            <a:extLst>
              <a:ext uri="{FF2B5EF4-FFF2-40B4-BE49-F238E27FC236}">
                <a16:creationId xmlns:a16="http://schemas.microsoft.com/office/drawing/2014/main" id="{FAF7F052-BAFE-42D8-B100-05C25934C96E}"/>
              </a:ext>
            </a:extLst>
          </p:cNvPr>
          <p:cNvSpPr>
            <a:spLocks noGrp="1"/>
          </p:cNvSpPr>
          <p:nvPr>
            <p:ph idx="1"/>
          </p:nvPr>
        </p:nvSpPr>
        <p:spPr/>
        <p:txBody>
          <a:bodyPr>
            <a:normAutofit lnSpcReduction="10000"/>
          </a:bodyPr>
          <a:lstStyle/>
          <a:p>
            <a:r>
              <a:rPr lang="en-US" dirty="0"/>
              <a:t>The study employed a non-experimental research design with two groups — one that received training and one that did not. The study focused on three-month trainees as the population and selected its sample accordingly. </a:t>
            </a:r>
          </a:p>
          <a:p>
            <a:r>
              <a:rPr lang="en-US" dirty="0"/>
              <a:t>It is worth noting that future research can enhance this study by exploring experimental research designs by increasing the three-month timeframe and selecting a large target population to draw conclusions about the effectiveness of the training program and the generalizability of the results that training can effectively moderate youth entrepreneurial readiness. </a:t>
            </a:r>
          </a:p>
          <a:p>
            <a:endParaRPr lang="en-US" dirty="0"/>
          </a:p>
        </p:txBody>
      </p:sp>
      <p:sp>
        <p:nvSpPr>
          <p:cNvPr id="5" name="Slide Number Placeholder 4">
            <a:extLst>
              <a:ext uri="{FF2B5EF4-FFF2-40B4-BE49-F238E27FC236}">
                <a16:creationId xmlns:a16="http://schemas.microsoft.com/office/drawing/2014/main" id="{342DD11E-E18B-4CDA-8310-C970B39B24E5}"/>
              </a:ext>
            </a:extLst>
          </p:cNvPr>
          <p:cNvSpPr>
            <a:spLocks noGrp="1"/>
          </p:cNvSpPr>
          <p:nvPr>
            <p:ph type="sldNum" sz="quarter" idx="12"/>
          </p:nvPr>
        </p:nvSpPr>
        <p:spPr/>
        <p:txBody>
          <a:bodyPr/>
          <a:lstStyle/>
          <a:p>
            <a:fld id="{972E64A3-630C-4127-BA1C-30538735F2CE}" type="slidenum">
              <a:rPr lang="en-US" smtClean="0"/>
              <a:t>26</a:t>
            </a:fld>
            <a:endParaRPr lang="en-US"/>
          </a:p>
        </p:txBody>
      </p:sp>
    </p:spTree>
    <p:extLst>
      <p:ext uri="{BB962C8B-B14F-4D97-AF65-F5344CB8AC3E}">
        <p14:creationId xmlns:p14="http://schemas.microsoft.com/office/powerpoint/2010/main" val="2734609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4B7E0-6870-4749-A25E-580F826F45D2}"/>
              </a:ext>
            </a:extLst>
          </p:cNvPr>
          <p:cNvSpPr>
            <a:spLocks noGrp="1"/>
          </p:cNvSpPr>
          <p:nvPr>
            <p:ph type="title"/>
          </p:nvPr>
        </p:nvSpPr>
        <p:spPr/>
        <p:txBody>
          <a:bodyPr/>
          <a:lstStyle/>
          <a:p>
            <a:r>
              <a:rPr lang="en-US" dirty="0">
                <a:effectLst>
                  <a:outerShdw blurRad="38100" dist="38100" dir="2700000" algn="tl">
                    <a:srgbClr val="000000">
                      <a:alpha val="43137"/>
                    </a:srgbClr>
                  </a:outerShdw>
                </a:effectLst>
              </a:rPr>
              <a:t>K.  Chapter 5: Conclusion &amp; Recommendations</a:t>
            </a:r>
          </a:p>
        </p:txBody>
      </p:sp>
      <p:sp>
        <p:nvSpPr>
          <p:cNvPr id="3" name="Content Placeholder 2">
            <a:extLst>
              <a:ext uri="{FF2B5EF4-FFF2-40B4-BE49-F238E27FC236}">
                <a16:creationId xmlns:a16="http://schemas.microsoft.com/office/drawing/2014/main" id="{8E62C5CF-EAE7-4095-A358-EFF2A3643B64}"/>
              </a:ext>
            </a:extLst>
          </p:cNvPr>
          <p:cNvSpPr>
            <a:spLocks noGrp="1"/>
          </p:cNvSpPr>
          <p:nvPr>
            <p:ph idx="1"/>
          </p:nvPr>
        </p:nvSpPr>
        <p:spPr/>
        <p:txBody>
          <a:bodyPr>
            <a:normAutofit fontScale="92500"/>
          </a:bodyPr>
          <a:lstStyle/>
          <a:p>
            <a:r>
              <a:rPr lang="en-US" dirty="0"/>
              <a:t>The researcher did not find a validated instrument to measure the dependent variable of youth entrepreneurial readiness. However, readiness was measured using the binary responses of whether entrepreneurial training helped the trained participants start or develop their businesses. </a:t>
            </a:r>
          </a:p>
          <a:p>
            <a:r>
              <a:rPr lang="en-US" dirty="0"/>
              <a:t>The entrepreneurial readiness scale, EMRET, published by </a:t>
            </a:r>
            <a:r>
              <a:rPr lang="en-US" dirty="0" err="1"/>
              <a:t>Coduras</a:t>
            </a:r>
            <a:r>
              <a:rPr lang="en-US" dirty="0"/>
              <a:t> et al. (2016), is an essential tool that incorporates psychological, social, and business readiness. The instrument’s authors recommended going through the validating process for academicians to use EMRET as a validated and reliable tool to measure entrepreneurial readiness for future research.</a:t>
            </a:r>
          </a:p>
          <a:p>
            <a:endParaRPr lang="en-US" dirty="0"/>
          </a:p>
          <a:p>
            <a:endParaRPr lang="en-US" dirty="0"/>
          </a:p>
        </p:txBody>
      </p:sp>
      <p:sp>
        <p:nvSpPr>
          <p:cNvPr id="5" name="Slide Number Placeholder 4">
            <a:extLst>
              <a:ext uri="{FF2B5EF4-FFF2-40B4-BE49-F238E27FC236}">
                <a16:creationId xmlns:a16="http://schemas.microsoft.com/office/drawing/2014/main" id="{54587A4B-C0B8-4AB2-B1D4-CE61339A3601}"/>
              </a:ext>
            </a:extLst>
          </p:cNvPr>
          <p:cNvSpPr>
            <a:spLocks noGrp="1"/>
          </p:cNvSpPr>
          <p:nvPr>
            <p:ph type="sldNum" sz="quarter" idx="12"/>
          </p:nvPr>
        </p:nvSpPr>
        <p:spPr/>
        <p:txBody>
          <a:bodyPr/>
          <a:lstStyle/>
          <a:p>
            <a:fld id="{972E64A3-630C-4127-BA1C-30538735F2CE}" type="slidenum">
              <a:rPr lang="en-US" smtClean="0"/>
              <a:t>27</a:t>
            </a:fld>
            <a:endParaRPr lang="en-US"/>
          </a:p>
        </p:txBody>
      </p:sp>
    </p:spTree>
    <p:extLst>
      <p:ext uri="{BB962C8B-B14F-4D97-AF65-F5344CB8AC3E}">
        <p14:creationId xmlns:p14="http://schemas.microsoft.com/office/powerpoint/2010/main" val="34508801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C0B82-D11A-4BB2-A9A6-48B82ECA0614}"/>
              </a:ext>
            </a:extLst>
          </p:cNvPr>
          <p:cNvSpPr>
            <a:spLocks noGrp="1"/>
          </p:cNvSpPr>
          <p:nvPr>
            <p:ph type="title"/>
          </p:nvPr>
        </p:nvSpPr>
        <p:spPr/>
        <p:txBody>
          <a:bodyPr/>
          <a:lstStyle/>
          <a:p>
            <a:r>
              <a:rPr lang="en-US" dirty="0">
                <a:effectLst>
                  <a:outerShdw blurRad="38100" dist="38100" dir="2700000" algn="tl">
                    <a:srgbClr val="000000">
                      <a:alpha val="43137"/>
                    </a:srgbClr>
                  </a:outerShdw>
                </a:effectLst>
              </a:rPr>
              <a:t>K.  Chapter 5: Conclusion &amp; Recommendations</a:t>
            </a:r>
          </a:p>
        </p:txBody>
      </p:sp>
      <p:sp>
        <p:nvSpPr>
          <p:cNvPr id="3" name="Content Placeholder 2">
            <a:extLst>
              <a:ext uri="{FF2B5EF4-FFF2-40B4-BE49-F238E27FC236}">
                <a16:creationId xmlns:a16="http://schemas.microsoft.com/office/drawing/2014/main" id="{30C088A7-0BD4-474A-BC31-722446C006FA}"/>
              </a:ext>
            </a:extLst>
          </p:cNvPr>
          <p:cNvSpPr>
            <a:spLocks noGrp="1"/>
          </p:cNvSpPr>
          <p:nvPr>
            <p:ph idx="1"/>
          </p:nvPr>
        </p:nvSpPr>
        <p:spPr/>
        <p:txBody>
          <a:bodyPr>
            <a:normAutofit fontScale="92500"/>
          </a:bodyPr>
          <a:lstStyle/>
          <a:p>
            <a:r>
              <a:rPr lang="en-US" dirty="0"/>
              <a:t>Given that higher learning institutes possess a unique ability to empower students in their entrepreneurial endeavors by enhancing their self-efficacy, it is crucial to explore the impact of entrepreneurial education and training on youth readiness to start and develop their businesses. </a:t>
            </a:r>
          </a:p>
          <a:p>
            <a:r>
              <a:rPr lang="en-US" dirty="0"/>
              <a:t>By serving as incubation centers, higher learning institutes can provide practical programs and mentorship to expand learning and experimentation in entrepreneurship. Thus, further research is needed to replicate the present study with students in higher learning institutes and assess the effectiveness of such initiatives in fostering the entrepreneurial spirit and contributing to economic development.</a:t>
            </a:r>
          </a:p>
        </p:txBody>
      </p:sp>
      <p:sp>
        <p:nvSpPr>
          <p:cNvPr id="5" name="Slide Number Placeholder 4">
            <a:extLst>
              <a:ext uri="{FF2B5EF4-FFF2-40B4-BE49-F238E27FC236}">
                <a16:creationId xmlns:a16="http://schemas.microsoft.com/office/drawing/2014/main" id="{0F937017-18B0-4781-8C05-025F17119790}"/>
              </a:ext>
            </a:extLst>
          </p:cNvPr>
          <p:cNvSpPr>
            <a:spLocks noGrp="1"/>
          </p:cNvSpPr>
          <p:nvPr>
            <p:ph type="sldNum" sz="quarter" idx="12"/>
          </p:nvPr>
        </p:nvSpPr>
        <p:spPr/>
        <p:txBody>
          <a:bodyPr/>
          <a:lstStyle/>
          <a:p>
            <a:fld id="{972E64A3-630C-4127-BA1C-30538735F2CE}" type="slidenum">
              <a:rPr lang="en-US" smtClean="0"/>
              <a:t>28</a:t>
            </a:fld>
            <a:endParaRPr lang="en-US"/>
          </a:p>
        </p:txBody>
      </p:sp>
    </p:spTree>
    <p:extLst>
      <p:ext uri="{BB962C8B-B14F-4D97-AF65-F5344CB8AC3E}">
        <p14:creationId xmlns:p14="http://schemas.microsoft.com/office/powerpoint/2010/main" val="40064737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122F4-9321-4B92-9947-E823E004E528}"/>
              </a:ext>
            </a:extLst>
          </p:cNvPr>
          <p:cNvSpPr>
            <a:spLocks noGrp="1"/>
          </p:cNvSpPr>
          <p:nvPr>
            <p:ph type="title"/>
          </p:nvPr>
        </p:nvSpPr>
        <p:spPr/>
        <p:txBody>
          <a:bodyPr/>
          <a:lstStyle/>
          <a:p>
            <a:r>
              <a:rPr lang="en-US" dirty="0">
                <a:effectLst>
                  <a:outerShdw blurRad="38100" dist="38100" dir="2700000" algn="tl">
                    <a:srgbClr val="000000">
                      <a:alpha val="43137"/>
                    </a:srgbClr>
                  </a:outerShdw>
                </a:effectLst>
              </a:rPr>
              <a:t>K.  Chapter 5: Conclusion &amp; Recommendations</a:t>
            </a:r>
            <a:endParaRPr lang="en-US" dirty="0"/>
          </a:p>
        </p:txBody>
      </p:sp>
      <p:sp>
        <p:nvSpPr>
          <p:cNvPr id="3" name="Content Placeholder 2">
            <a:extLst>
              <a:ext uri="{FF2B5EF4-FFF2-40B4-BE49-F238E27FC236}">
                <a16:creationId xmlns:a16="http://schemas.microsoft.com/office/drawing/2014/main" id="{7D7B88D0-A28F-4319-AA24-9FDEFB679E54}"/>
              </a:ext>
            </a:extLst>
          </p:cNvPr>
          <p:cNvSpPr>
            <a:spLocks noGrp="1"/>
          </p:cNvSpPr>
          <p:nvPr>
            <p:ph idx="1"/>
          </p:nvPr>
        </p:nvSpPr>
        <p:spPr/>
        <p:txBody>
          <a:bodyPr>
            <a:normAutofit lnSpcReduction="10000"/>
          </a:bodyPr>
          <a:lstStyle/>
          <a:p>
            <a:r>
              <a:rPr lang="en-US" dirty="0"/>
              <a:t>Future research could analyze if demographic factors such as gender, age, income level, education level, and presence of family or friends make a significant difference in youth entrepreneurial readiness. </a:t>
            </a:r>
          </a:p>
          <a:p>
            <a:r>
              <a:rPr lang="en-US" dirty="0"/>
              <a:t>Besides identifying additional factors for youth entrepreneurial readiness, studying demographic factors may also help identify suitable training candidates. </a:t>
            </a:r>
          </a:p>
          <a:p>
            <a:r>
              <a:rPr lang="en-US" dirty="0"/>
              <a:t>In addition, future studies may use comparative frameworks, longitudinal designs, and qualitative methods to better understand the dynamic link between youth entrepreneurial self-efficacy, training, and entrepreneurial readiness. </a:t>
            </a:r>
          </a:p>
          <a:p>
            <a:endParaRPr lang="en-US" dirty="0"/>
          </a:p>
        </p:txBody>
      </p:sp>
      <p:sp>
        <p:nvSpPr>
          <p:cNvPr id="5" name="Slide Number Placeholder 4">
            <a:extLst>
              <a:ext uri="{FF2B5EF4-FFF2-40B4-BE49-F238E27FC236}">
                <a16:creationId xmlns:a16="http://schemas.microsoft.com/office/drawing/2014/main" id="{700CCC3F-31F7-482B-8B0E-1C8A0DFCD9C1}"/>
              </a:ext>
            </a:extLst>
          </p:cNvPr>
          <p:cNvSpPr>
            <a:spLocks noGrp="1"/>
          </p:cNvSpPr>
          <p:nvPr>
            <p:ph type="sldNum" sz="quarter" idx="12"/>
          </p:nvPr>
        </p:nvSpPr>
        <p:spPr/>
        <p:txBody>
          <a:bodyPr/>
          <a:lstStyle/>
          <a:p>
            <a:fld id="{972E64A3-630C-4127-BA1C-30538735F2CE}" type="slidenum">
              <a:rPr lang="en-US" smtClean="0"/>
              <a:t>29</a:t>
            </a:fld>
            <a:endParaRPr lang="en-US"/>
          </a:p>
        </p:txBody>
      </p:sp>
    </p:spTree>
    <p:extLst>
      <p:ext uri="{BB962C8B-B14F-4D97-AF65-F5344CB8AC3E}">
        <p14:creationId xmlns:p14="http://schemas.microsoft.com/office/powerpoint/2010/main" val="1888188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978" y="1254063"/>
            <a:ext cx="10803466" cy="830351"/>
          </a:xfrm>
        </p:spPr>
        <p:txBody>
          <a:bodyPr/>
          <a:lstStyle/>
          <a:p>
            <a:r>
              <a:rPr lang="en-US" dirty="0">
                <a:effectLst>
                  <a:outerShdw blurRad="38100" dist="38100" dir="2700000" algn="tl">
                    <a:srgbClr val="000000">
                      <a:alpha val="43137"/>
                    </a:srgbClr>
                  </a:outerShdw>
                </a:effectLst>
              </a:rPr>
              <a:t>Proposal Defense Outline </a:t>
            </a:r>
          </a:p>
        </p:txBody>
      </p:sp>
      <p:sp>
        <p:nvSpPr>
          <p:cNvPr id="4" name="Slide Number Placeholder 3">
            <a:extLst>
              <a:ext uri="{FF2B5EF4-FFF2-40B4-BE49-F238E27FC236}">
                <a16:creationId xmlns:a16="http://schemas.microsoft.com/office/drawing/2014/main" id="{0F96A203-B2EA-4CFE-A96D-FA88917282C3}"/>
              </a:ext>
            </a:extLst>
          </p:cNvPr>
          <p:cNvSpPr>
            <a:spLocks noGrp="1"/>
          </p:cNvSpPr>
          <p:nvPr>
            <p:ph type="sldNum" sz="quarter" idx="12"/>
          </p:nvPr>
        </p:nvSpPr>
        <p:spPr/>
        <p:txBody>
          <a:bodyPr/>
          <a:lstStyle/>
          <a:p>
            <a:fld id="{972E64A3-630C-4127-BA1C-30538735F2CE}" type="slidenum">
              <a:rPr lang="en-US" smtClean="0"/>
              <a:t>3</a:t>
            </a:fld>
            <a:endParaRPr lang="en-US"/>
          </a:p>
        </p:txBody>
      </p:sp>
      <p:sp>
        <p:nvSpPr>
          <p:cNvPr id="3" name="Content Placeholder 2">
            <a:extLst>
              <a:ext uri="{FF2B5EF4-FFF2-40B4-BE49-F238E27FC236}">
                <a16:creationId xmlns:a16="http://schemas.microsoft.com/office/drawing/2014/main" id="{61EEBD4E-BBD9-4132-991A-4EBD439B6B79}"/>
              </a:ext>
            </a:extLst>
          </p:cNvPr>
          <p:cNvSpPr>
            <a:spLocks noGrp="1"/>
          </p:cNvSpPr>
          <p:nvPr>
            <p:ph idx="1"/>
          </p:nvPr>
        </p:nvSpPr>
        <p:spPr/>
        <p:txBody>
          <a:bodyPr>
            <a:normAutofit fontScale="70000" lnSpcReduction="20000"/>
          </a:bodyPr>
          <a:lstStyle/>
          <a:p>
            <a:pPr marL="514350" indent="-514350">
              <a:buFont typeface="+mj-lt"/>
              <a:buAutoNum type="alphaUcPeriod"/>
            </a:pPr>
            <a:r>
              <a:rPr lang="en-US" dirty="0"/>
              <a:t>Introduction: Research Background &amp; Purpose</a:t>
            </a:r>
          </a:p>
          <a:p>
            <a:pPr marL="514350" indent="-514350">
              <a:buFont typeface="+mj-lt"/>
              <a:buAutoNum type="alphaUcPeriod"/>
            </a:pPr>
            <a:r>
              <a:rPr lang="en-US" dirty="0"/>
              <a:t>Problem Statement</a:t>
            </a:r>
          </a:p>
          <a:p>
            <a:pPr marL="514350" indent="-514350">
              <a:buFont typeface="+mj-lt"/>
              <a:buAutoNum type="alphaUcPeriod"/>
            </a:pPr>
            <a:r>
              <a:rPr lang="en-US" dirty="0"/>
              <a:t>Research Question</a:t>
            </a:r>
          </a:p>
          <a:p>
            <a:pPr marL="514350" indent="-514350">
              <a:buFont typeface="+mj-lt"/>
              <a:buAutoNum type="alphaUcPeriod"/>
            </a:pPr>
            <a:r>
              <a:rPr lang="en-US" dirty="0"/>
              <a:t>Significance</a:t>
            </a:r>
          </a:p>
          <a:p>
            <a:pPr marL="514350" indent="-514350">
              <a:buFont typeface="+mj-lt"/>
              <a:buAutoNum type="alphaUcPeriod"/>
            </a:pPr>
            <a:r>
              <a:rPr lang="en-US" dirty="0"/>
              <a:t>Population</a:t>
            </a:r>
          </a:p>
          <a:p>
            <a:pPr marL="514350" indent="-514350">
              <a:buFont typeface="+mj-lt"/>
              <a:buAutoNum type="alphaUcPeriod"/>
            </a:pPr>
            <a:r>
              <a:rPr lang="en-US" dirty="0"/>
              <a:t>Dependent variables</a:t>
            </a:r>
          </a:p>
          <a:p>
            <a:pPr marL="514350" indent="-514350">
              <a:buFont typeface="+mj-lt"/>
              <a:buAutoNum type="alphaUcPeriod"/>
            </a:pPr>
            <a:r>
              <a:rPr lang="en-US" dirty="0"/>
              <a:t>Research Null Hypothesis</a:t>
            </a:r>
          </a:p>
          <a:p>
            <a:pPr marL="514350" indent="-514350">
              <a:buFont typeface="+mj-lt"/>
              <a:buAutoNum type="alphaUcPeriod"/>
            </a:pPr>
            <a:r>
              <a:rPr lang="en-US" dirty="0"/>
              <a:t>Validated Instruments</a:t>
            </a:r>
          </a:p>
          <a:p>
            <a:pPr marL="514350" indent="-514350">
              <a:buFont typeface="+mj-lt"/>
              <a:buAutoNum type="alphaUcPeriod"/>
            </a:pPr>
            <a:r>
              <a:rPr lang="en-US" dirty="0"/>
              <a:t>Research Design &amp; Methodology</a:t>
            </a:r>
          </a:p>
          <a:p>
            <a:pPr marL="514350" indent="-514350">
              <a:buFont typeface="+mj-lt"/>
              <a:buAutoNum type="alphaUcPeriod"/>
            </a:pPr>
            <a:r>
              <a:rPr lang="en-US" dirty="0"/>
              <a:t>Chapter 4—analysis and major findings</a:t>
            </a:r>
          </a:p>
          <a:p>
            <a:pPr marL="514350" indent="-514350">
              <a:buFont typeface="+mj-lt"/>
              <a:buAutoNum type="alphaUcPeriod"/>
            </a:pPr>
            <a:r>
              <a:rPr lang="en-US" dirty="0"/>
              <a:t>Chapter 5—Conclusions and recommendations for further research</a:t>
            </a:r>
          </a:p>
          <a:p>
            <a:endParaRPr lang="en-US" dirty="0"/>
          </a:p>
        </p:txBody>
      </p:sp>
    </p:spTree>
    <p:extLst>
      <p:ext uri="{BB962C8B-B14F-4D97-AF65-F5344CB8AC3E}">
        <p14:creationId xmlns:p14="http://schemas.microsoft.com/office/powerpoint/2010/main" val="29731116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FB892-42AC-41ED-BD42-A90CC25A0C62}"/>
              </a:ext>
            </a:extLst>
          </p:cNvPr>
          <p:cNvSpPr>
            <a:spLocks noGrp="1"/>
          </p:cNvSpPr>
          <p:nvPr>
            <p:ph type="title"/>
          </p:nvPr>
        </p:nvSpPr>
        <p:spPr/>
        <p:txBody>
          <a:bodyPr/>
          <a:lstStyle/>
          <a:p>
            <a:r>
              <a:rPr lang="en-US" dirty="0">
                <a:effectLst>
                  <a:outerShdw blurRad="38100" dist="38100" dir="2700000" algn="tl">
                    <a:srgbClr val="000000">
                      <a:alpha val="43137"/>
                    </a:srgbClr>
                  </a:outerShdw>
                </a:effectLst>
              </a:rPr>
              <a:t>K.  Chapter 5: Conclusion &amp; Recommendations</a:t>
            </a:r>
            <a:endParaRPr lang="en-US" dirty="0"/>
          </a:p>
        </p:txBody>
      </p:sp>
      <p:sp>
        <p:nvSpPr>
          <p:cNvPr id="3" name="Content Placeholder 2">
            <a:extLst>
              <a:ext uri="{FF2B5EF4-FFF2-40B4-BE49-F238E27FC236}">
                <a16:creationId xmlns:a16="http://schemas.microsoft.com/office/drawing/2014/main" id="{E5F00A4E-5C9E-4A29-B8C3-D67BA0197BD2}"/>
              </a:ext>
            </a:extLst>
          </p:cNvPr>
          <p:cNvSpPr>
            <a:spLocks noGrp="1"/>
          </p:cNvSpPr>
          <p:nvPr>
            <p:ph idx="1"/>
          </p:nvPr>
        </p:nvSpPr>
        <p:spPr/>
        <p:txBody>
          <a:bodyPr/>
          <a:lstStyle/>
          <a:p>
            <a:r>
              <a:rPr lang="en-US" dirty="0"/>
              <a:t>Previous research shows that young people aged 20-25 correlate with entrepreneurial intention but decline in their mid-forties to start a new business venture (</a:t>
            </a:r>
            <a:r>
              <a:rPr lang="en-US" dirty="0" err="1"/>
              <a:t>Bouichou</a:t>
            </a:r>
            <a:r>
              <a:rPr lang="en-US" dirty="0"/>
              <a:t> et al., 2021). The present research targeted the 18-35 age range for the youth readiness study. It concluded that their entrepreneurial efficacy, as moderated by training, increased to enable them to be ready to start and develop their business. </a:t>
            </a:r>
          </a:p>
          <a:p>
            <a:r>
              <a:rPr lang="en-US" dirty="0"/>
              <a:t>Research can compare the results of those aged 18-35 with those above 36, which may identify the target population for training investment. </a:t>
            </a:r>
          </a:p>
          <a:p>
            <a:endParaRPr lang="en-US" dirty="0"/>
          </a:p>
        </p:txBody>
      </p:sp>
      <p:sp>
        <p:nvSpPr>
          <p:cNvPr id="5" name="Slide Number Placeholder 4">
            <a:extLst>
              <a:ext uri="{FF2B5EF4-FFF2-40B4-BE49-F238E27FC236}">
                <a16:creationId xmlns:a16="http://schemas.microsoft.com/office/drawing/2014/main" id="{5BE75B8B-A898-4A2D-B325-2A3E524E00DD}"/>
              </a:ext>
            </a:extLst>
          </p:cNvPr>
          <p:cNvSpPr>
            <a:spLocks noGrp="1"/>
          </p:cNvSpPr>
          <p:nvPr>
            <p:ph type="sldNum" sz="quarter" idx="12"/>
          </p:nvPr>
        </p:nvSpPr>
        <p:spPr/>
        <p:txBody>
          <a:bodyPr/>
          <a:lstStyle/>
          <a:p>
            <a:fld id="{972E64A3-630C-4127-BA1C-30538735F2CE}" type="slidenum">
              <a:rPr lang="en-US" smtClean="0"/>
              <a:t>30</a:t>
            </a:fld>
            <a:endParaRPr lang="en-US"/>
          </a:p>
        </p:txBody>
      </p:sp>
    </p:spTree>
    <p:extLst>
      <p:ext uri="{BB962C8B-B14F-4D97-AF65-F5344CB8AC3E}">
        <p14:creationId xmlns:p14="http://schemas.microsoft.com/office/powerpoint/2010/main" val="31899802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DFD36-6DDA-4444-974E-8214564636BF}"/>
              </a:ext>
            </a:extLst>
          </p:cNvPr>
          <p:cNvSpPr>
            <a:spLocks noGrp="1"/>
          </p:cNvSpPr>
          <p:nvPr>
            <p:ph type="title"/>
          </p:nvPr>
        </p:nvSpPr>
        <p:spPr/>
        <p:txBody>
          <a:bodyPr/>
          <a:lstStyle/>
          <a:p>
            <a:r>
              <a:rPr lang="en-US" dirty="0">
                <a:effectLst>
                  <a:outerShdw blurRad="38100" dist="38100" dir="2700000" algn="tl">
                    <a:srgbClr val="000000">
                      <a:alpha val="43137"/>
                    </a:srgbClr>
                  </a:outerShdw>
                </a:effectLst>
              </a:rPr>
              <a:t>K.  Chapter 5: Conclusion &amp; Recommendations</a:t>
            </a:r>
            <a:endParaRPr lang="en-US" dirty="0"/>
          </a:p>
        </p:txBody>
      </p:sp>
      <p:sp>
        <p:nvSpPr>
          <p:cNvPr id="3" name="Content Placeholder 2">
            <a:extLst>
              <a:ext uri="{FF2B5EF4-FFF2-40B4-BE49-F238E27FC236}">
                <a16:creationId xmlns:a16="http://schemas.microsoft.com/office/drawing/2014/main" id="{EEB7208E-C411-4C79-8EEC-E847842D8503}"/>
              </a:ext>
            </a:extLst>
          </p:cNvPr>
          <p:cNvSpPr>
            <a:spLocks noGrp="1"/>
          </p:cNvSpPr>
          <p:nvPr>
            <p:ph idx="1"/>
          </p:nvPr>
        </p:nvSpPr>
        <p:spPr/>
        <p:txBody>
          <a:bodyPr>
            <a:normAutofit lnSpcReduction="10000"/>
          </a:bodyPr>
          <a:lstStyle/>
          <a:p>
            <a:r>
              <a:rPr lang="en-US" dirty="0"/>
              <a:t>The current research framed its study using Bandura’s social learning cognitive theory that emphasized individual belief in entrepreneurial self-efficacy enhanced by skill training (behavioral) factors interacting with the broader environment where business is applied. </a:t>
            </a:r>
          </a:p>
          <a:p>
            <a:r>
              <a:rPr lang="en-US" dirty="0"/>
              <a:t>Future studies can further focus on the role of the three components of social cognitive learning (cognitive/personal factors, behavioral/skill development factors, and environment/social factors) by including external factors such as policy and entrepreneurial ecosystem in determining youth entrepreneurial readiness in the process of social learning. </a:t>
            </a:r>
          </a:p>
          <a:p>
            <a:endParaRPr lang="en-US" dirty="0"/>
          </a:p>
        </p:txBody>
      </p:sp>
      <p:sp>
        <p:nvSpPr>
          <p:cNvPr id="5" name="Slide Number Placeholder 4">
            <a:extLst>
              <a:ext uri="{FF2B5EF4-FFF2-40B4-BE49-F238E27FC236}">
                <a16:creationId xmlns:a16="http://schemas.microsoft.com/office/drawing/2014/main" id="{C5833C0A-9344-4F58-BA8E-438FF3B06728}"/>
              </a:ext>
            </a:extLst>
          </p:cNvPr>
          <p:cNvSpPr>
            <a:spLocks noGrp="1"/>
          </p:cNvSpPr>
          <p:nvPr>
            <p:ph type="sldNum" sz="quarter" idx="12"/>
          </p:nvPr>
        </p:nvSpPr>
        <p:spPr/>
        <p:txBody>
          <a:bodyPr/>
          <a:lstStyle/>
          <a:p>
            <a:fld id="{972E64A3-630C-4127-BA1C-30538735F2CE}" type="slidenum">
              <a:rPr lang="en-US" smtClean="0"/>
              <a:t>31</a:t>
            </a:fld>
            <a:endParaRPr lang="en-US"/>
          </a:p>
        </p:txBody>
      </p:sp>
    </p:spTree>
    <p:extLst>
      <p:ext uri="{BB962C8B-B14F-4D97-AF65-F5344CB8AC3E}">
        <p14:creationId xmlns:p14="http://schemas.microsoft.com/office/powerpoint/2010/main" val="19290094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7F987-0826-46CC-BC5A-130D1E332D02}"/>
              </a:ext>
            </a:extLst>
          </p:cNvPr>
          <p:cNvSpPr>
            <a:spLocks noGrp="1"/>
          </p:cNvSpPr>
          <p:nvPr>
            <p:ph type="title"/>
          </p:nvPr>
        </p:nvSpPr>
        <p:spPr/>
        <p:txBody>
          <a:bodyPr/>
          <a:lstStyle/>
          <a:p>
            <a:r>
              <a:rPr lang="en-US" dirty="0">
                <a:effectLst>
                  <a:outerShdw blurRad="38100" dist="38100" dir="2700000" algn="tl">
                    <a:srgbClr val="000000">
                      <a:alpha val="43137"/>
                    </a:srgbClr>
                  </a:outerShdw>
                </a:effectLst>
              </a:rPr>
              <a:t>K.  Chapter 5: Conclusion &amp; Recommendations</a:t>
            </a:r>
            <a:endParaRPr lang="en-US" dirty="0"/>
          </a:p>
        </p:txBody>
      </p:sp>
      <p:sp>
        <p:nvSpPr>
          <p:cNvPr id="3" name="Content Placeholder 2">
            <a:extLst>
              <a:ext uri="{FF2B5EF4-FFF2-40B4-BE49-F238E27FC236}">
                <a16:creationId xmlns:a16="http://schemas.microsoft.com/office/drawing/2014/main" id="{A7992D4D-E111-437E-B23E-E5FDDF9288F2}"/>
              </a:ext>
            </a:extLst>
          </p:cNvPr>
          <p:cNvSpPr>
            <a:spLocks noGrp="1"/>
          </p:cNvSpPr>
          <p:nvPr>
            <p:ph idx="1"/>
          </p:nvPr>
        </p:nvSpPr>
        <p:spPr/>
        <p:txBody>
          <a:bodyPr/>
          <a:lstStyle/>
          <a:p>
            <a:r>
              <a:rPr lang="en-US" dirty="0"/>
              <a:t>Entrepreneurial training/education is one aspect of creating an entrepreneurial ecosystem. In order to sustain the moderating effect of training in youth entrepreneurial readiness, future research may focus on identifying factors for sustainable economic development in Ethiopia by assessing the role of training in the total entrepreneurial ecosystem to encourage the youth’s entrepreneurial efficacy to start or develop their business. </a:t>
            </a:r>
          </a:p>
          <a:p>
            <a:endParaRPr lang="en-US" dirty="0"/>
          </a:p>
        </p:txBody>
      </p:sp>
      <p:sp>
        <p:nvSpPr>
          <p:cNvPr id="5" name="Slide Number Placeholder 4">
            <a:extLst>
              <a:ext uri="{FF2B5EF4-FFF2-40B4-BE49-F238E27FC236}">
                <a16:creationId xmlns:a16="http://schemas.microsoft.com/office/drawing/2014/main" id="{CBFA821F-DBE0-4E96-8789-18B143DDFAD4}"/>
              </a:ext>
            </a:extLst>
          </p:cNvPr>
          <p:cNvSpPr>
            <a:spLocks noGrp="1"/>
          </p:cNvSpPr>
          <p:nvPr>
            <p:ph type="sldNum" sz="quarter" idx="12"/>
          </p:nvPr>
        </p:nvSpPr>
        <p:spPr/>
        <p:txBody>
          <a:bodyPr/>
          <a:lstStyle/>
          <a:p>
            <a:fld id="{972E64A3-630C-4127-BA1C-30538735F2CE}" type="slidenum">
              <a:rPr lang="en-US" smtClean="0"/>
              <a:t>32</a:t>
            </a:fld>
            <a:endParaRPr lang="en-US"/>
          </a:p>
        </p:txBody>
      </p:sp>
    </p:spTree>
    <p:extLst>
      <p:ext uri="{BB962C8B-B14F-4D97-AF65-F5344CB8AC3E}">
        <p14:creationId xmlns:p14="http://schemas.microsoft.com/office/powerpoint/2010/main" val="41211239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48DC1-9922-402D-8E2C-D1F9540DBC05}"/>
              </a:ext>
            </a:extLst>
          </p:cNvPr>
          <p:cNvSpPr>
            <a:spLocks noGrp="1"/>
          </p:cNvSpPr>
          <p:nvPr>
            <p:ph type="title"/>
          </p:nvPr>
        </p:nvSpPr>
        <p:spPr/>
        <p:txBody>
          <a:bodyPr/>
          <a:lstStyle/>
          <a:p>
            <a:r>
              <a:rPr lang="en-US" dirty="0">
                <a:effectLst>
                  <a:outerShdw blurRad="38100" dist="38100" dir="2700000" algn="tl">
                    <a:srgbClr val="000000">
                      <a:alpha val="43137"/>
                    </a:srgbClr>
                  </a:outerShdw>
                </a:effectLst>
              </a:rPr>
              <a:t>K.  Chapter 5: Conclusion &amp; Recommendations</a:t>
            </a:r>
            <a:endParaRPr lang="en-US" dirty="0"/>
          </a:p>
        </p:txBody>
      </p:sp>
      <p:sp>
        <p:nvSpPr>
          <p:cNvPr id="3" name="Content Placeholder 2">
            <a:extLst>
              <a:ext uri="{FF2B5EF4-FFF2-40B4-BE49-F238E27FC236}">
                <a16:creationId xmlns:a16="http://schemas.microsoft.com/office/drawing/2014/main" id="{15F1090F-758B-493D-B9E7-384028A9991F}"/>
              </a:ext>
            </a:extLst>
          </p:cNvPr>
          <p:cNvSpPr>
            <a:spLocks noGrp="1"/>
          </p:cNvSpPr>
          <p:nvPr>
            <p:ph idx="1"/>
          </p:nvPr>
        </p:nvSpPr>
        <p:spPr/>
        <p:txBody>
          <a:bodyPr>
            <a:normAutofit fontScale="92500"/>
          </a:bodyPr>
          <a:lstStyle/>
          <a:p>
            <a:r>
              <a:rPr lang="en-US" dirty="0"/>
              <a:t>Scaling up the EDC training is highly recommended in the ten Ethiopian regions and two major cities. This would target the youth to increase their entrepreneurial self-efficacy, link with the broader entrepreneurial ecosystem for sustainable economic development, and curb unemployment issues. </a:t>
            </a:r>
          </a:p>
          <a:p>
            <a:r>
              <a:rPr lang="en-US" dirty="0"/>
              <a:t> Funding organizations may choose to invest in evidence-based entrepreneurship development programs that change the country’s fate. In addition, the banking industry can collaborate with budding entrepreneurs with high entrepreneurial self-efficacy who have built their entrepreneurial skills to provide the necessary funds to start and develop businesses. </a:t>
            </a:r>
          </a:p>
          <a:p>
            <a:endParaRPr lang="en-US" dirty="0"/>
          </a:p>
        </p:txBody>
      </p:sp>
      <p:sp>
        <p:nvSpPr>
          <p:cNvPr id="5" name="Slide Number Placeholder 4">
            <a:extLst>
              <a:ext uri="{FF2B5EF4-FFF2-40B4-BE49-F238E27FC236}">
                <a16:creationId xmlns:a16="http://schemas.microsoft.com/office/drawing/2014/main" id="{6E99756E-8A6D-4B45-A588-FE7EE672DFCC}"/>
              </a:ext>
            </a:extLst>
          </p:cNvPr>
          <p:cNvSpPr>
            <a:spLocks noGrp="1"/>
          </p:cNvSpPr>
          <p:nvPr>
            <p:ph type="sldNum" sz="quarter" idx="12"/>
          </p:nvPr>
        </p:nvSpPr>
        <p:spPr/>
        <p:txBody>
          <a:bodyPr/>
          <a:lstStyle/>
          <a:p>
            <a:fld id="{972E64A3-630C-4127-BA1C-30538735F2CE}" type="slidenum">
              <a:rPr lang="en-US" smtClean="0"/>
              <a:t>33</a:t>
            </a:fld>
            <a:endParaRPr lang="en-US"/>
          </a:p>
        </p:txBody>
      </p:sp>
    </p:spTree>
    <p:extLst>
      <p:ext uri="{BB962C8B-B14F-4D97-AF65-F5344CB8AC3E}">
        <p14:creationId xmlns:p14="http://schemas.microsoft.com/office/powerpoint/2010/main" val="3965669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DEBF2-C83E-452B-9AB8-356CB386E136}"/>
              </a:ext>
            </a:extLst>
          </p:cNvPr>
          <p:cNvSpPr>
            <a:spLocks noGrp="1"/>
          </p:cNvSpPr>
          <p:nvPr>
            <p:ph type="title"/>
          </p:nvPr>
        </p:nvSpPr>
        <p:spPr/>
        <p:txBody>
          <a:bodyPr/>
          <a:lstStyle/>
          <a:p>
            <a:r>
              <a:rPr lang="en-US" dirty="0">
                <a:effectLst>
                  <a:outerShdw blurRad="38100" dist="38100" dir="2700000" algn="tl">
                    <a:srgbClr val="000000">
                      <a:alpha val="43137"/>
                    </a:srgbClr>
                  </a:outerShdw>
                </a:effectLst>
              </a:rPr>
              <a:t>A. Introduction: Research Background</a:t>
            </a:r>
          </a:p>
        </p:txBody>
      </p:sp>
      <p:sp>
        <p:nvSpPr>
          <p:cNvPr id="3" name="Content Placeholder 2">
            <a:extLst>
              <a:ext uri="{FF2B5EF4-FFF2-40B4-BE49-F238E27FC236}">
                <a16:creationId xmlns:a16="http://schemas.microsoft.com/office/drawing/2014/main" id="{0E8A7274-4398-4643-8EE0-3AF731FC0AF1}"/>
              </a:ext>
            </a:extLst>
          </p:cNvPr>
          <p:cNvSpPr>
            <a:spLocks noGrp="1"/>
          </p:cNvSpPr>
          <p:nvPr>
            <p:ph idx="1"/>
          </p:nvPr>
        </p:nvSpPr>
        <p:spPr/>
        <p:txBody>
          <a:bodyPr>
            <a:normAutofit fontScale="92500"/>
          </a:bodyPr>
          <a:lstStyle/>
          <a:p>
            <a:r>
              <a:rPr lang="en-US" dirty="0"/>
              <a:t>Ahmed and Ahmed (2021) pointed out the challenges of the young generation in finding a decent job in African countries, including Ethiopia, due to their lack of skill and experience and because of negative attitudes among potential employers toward youth in the workplace. </a:t>
            </a:r>
          </a:p>
          <a:p>
            <a:r>
              <a:rPr lang="en-US" dirty="0"/>
              <a:t>Entrepreneurial initiatives, including training, are believed to curb unemployment problems by grooming the youth for entrepreneurial endeavors (Olayinka &amp; </a:t>
            </a:r>
            <a:r>
              <a:rPr lang="en-US" dirty="0" err="1"/>
              <a:t>Sulyman</a:t>
            </a:r>
            <a:r>
              <a:rPr lang="en-US" dirty="0"/>
              <a:t>, 2022). Boris and </a:t>
            </a:r>
            <a:r>
              <a:rPr lang="en-US" dirty="0" err="1"/>
              <a:t>Parakhina</a:t>
            </a:r>
            <a:r>
              <a:rPr lang="en-US" dirty="0"/>
              <a:t> (2022) stated that youth entrepreneurship is a neglected yet important sector of the economy, exacerbated by the unstable post-COVID pandemic economic conditions. </a:t>
            </a:r>
          </a:p>
        </p:txBody>
      </p:sp>
      <p:sp>
        <p:nvSpPr>
          <p:cNvPr id="5" name="Slide Number Placeholder 4">
            <a:extLst>
              <a:ext uri="{FF2B5EF4-FFF2-40B4-BE49-F238E27FC236}">
                <a16:creationId xmlns:a16="http://schemas.microsoft.com/office/drawing/2014/main" id="{9BCC535F-6ECA-4CE2-A41B-5922A43D133E}"/>
              </a:ext>
            </a:extLst>
          </p:cNvPr>
          <p:cNvSpPr>
            <a:spLocks noGrp="1"/>
          </p:cNvSpPr>
          <p:nvPr>
            <p:ph type="sldNum" sz="quarter" idx="12"/>
          </p:nvPr>
        </p:nvSpPr>
        <p:spPr/>
        <p:txBody>
          <a:bodyPr/>
          <a:lstStyle/>
          <a:p>
            <a:fld id="{972E64A3-630C-4127-BA1C-30538735F2CE}" type="slidenum">
              <a:rPr lang="en-US" smtClean="0"/>
              <a:t>4</a:t>
            </a:fld>
            <a:endParaRPr lang="en-US"/>
          </a:p>
        </p:txBody>
      </p:sp>
    </p:spTree>
    <p:extLst>
      <p:ext uri="{BB962C8B-B14F-4D97-AF65-F5344CB8AC3E}">
        <p14:creationId xmlns:p14="http://schemas.microsoft.com/office/powerpoint/2010/main" val="4242798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DEBF2-C83E-452B-9AB8-356CB386E136}"/>
              </a:ext>
            </a:extLst>
          </p:cNvPr>
          <p:cNvSpPr>
            <a:spLocks noGrp="1"/>
          </p:cNvSpPr>
          <p:nvPr>
            <p:ph type="title"/>
          </p:nvPr>
        </p:nvSpPr>
        <p:spPr/>
        <p:txBody>
          <a:bodyPr/>
          <a:lstStyle/>
          <a:p>
            <a:r>
              <a:rPr lang="en-US" dirty="0">
                <a:effectLst>
                  <a:outerShdw blurRad="38100" dist="38100" dir="2700000" algn="tl">
                    <a:srgbClr val="000000">
                      <a:alpha val="43137"/>
                    </a:srgbClr>
                  </a:outerShdw>
                </a:effectLst>
              </a:rPr>
              <a:t>A. Introduction: Research Background</a:t>
            </a:r>
          </a:p>
        </p:txBody>
      </p:sp>
      <p:sp>
        <p:nvSpPr>
          <p:cNvPr id="3" name="Content Placeholder 2">
            <a:extLst>
              <a:ext uri="{FF2B5EF4-FFF2-40B4-BE49-F238E27FC236}">
                <a16:creationId xmlns:a16="http://schemas.microsoft.com/office/drawing/2014/main" id="{0E8A7274-4398-4643-8EE0-3AF731FC0AF1}"/>
              </a:ext>
            </a:extLst>
          </p:cNvPr>
          <p:cNvSpPr>
            <a:spLocks noGrp="1"/>
          </p:cNvSpPr>
          <p:nvPr>
            <p:ph idx="1"/>
          </p:nvPr>
        </p:nvSpPr>
        <p:spPr/>
        <p:txBody>
          <a:bodyPr>
            <a:normAutofit fontScale="92500" lnSpcReduction="20000"/>
          </a:bodyPr>
          <a:lstStyle/>
          <a:p>
            <a:r>
              <a:rPr lang="en-US" dirty="0"/>
              <a:t>The alarming unemployment rate in Ethiopia is worth noting to strategize entrepreneurial interventions; the employment-to-population ratio was 59.5%, with 69.0% males and 50.2% females. In contrast, the employment-to-population percentage of youth 15-29 was 57.4% nationally. The rate of youth employment to population ratio in rural areas was 64.9% and 50.6% in urban areas. </a:t>
            </a:r>
          </a:p>
          <a:p>
            <a:r>
              <a:rPr lang="en-US" dirty="0"/>
              <a:t>Since studies show that youth entrepreneurship contributes to economic development, it is essential to know how one acquires entrepreneurial thinking, reasoning, making decisions, planning and goals setting, and uses the potential to create jobs, expand existing businesses, increase the possibility of business startups, and maximize opportunities to curb developing countries’ unemployment issues by utilizing the youth potentials (Global Entrepreneurship Monitor [GEM], 2023).   </a:t>
            </a:r>
          </a:p>
        </p:txBody>
      </p:sp>
      <p:sp>
        <p:nvSpPr>
          <p:cNvPr id="5" name="Slide Number Placeholder 4">
            <a:extLst>
              <a:ext uri="{FF2B5EF4-FFF2-40B4-BE49-F238E27FC236}">
                <a16:creationId xmlns:a16="http://schemas.microsoft.com/office/drawing/2014/main" id="{9BCC535F-6ECA-4CE2-A41B-5922A43D133E}"/>
              </a:ext>
            </a:extLst>
          </p:cNvPr>
          <p:cNvSpPr>
            <a:spLocks noGrp="1"/>
          </p:cNvSpPr>
          <p:nvPr>
            <p:ph type="sldNum" sz="quarter" idx="12"/>
          </p:nvPr>
        </p:nvSpPr>
        <p:spPr/>
        <p:txBody>
          <a:bodyPr/>
          <a:lstStyle/>
          <a:p>
            <a:fld id="{972E64A3-630C-4127-BA1C-30538735F2CE}" type="slidenum">
              <a:rPr lang="en-US" smtClean="0"/>
              <a:t>5</a:t>
            </a:fld>
            <a:endParaRPr lang="en-US"/>
          </a:p>
        </p:txBody>
      </p:sp>
    </p:spTree>
    <p:extLst>
      <p:ext uri="{BB962C8B-B14F-4D97-AF65-F5344CB8AC3E}">
        <p14:creationId xmlns:p14="http://schemas.microsoft.com/office/powerpoint/2010/main" val="3911819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892F0-5B55-4488-9B27-E2302D4A654E}"/>
              </a:ext>
            </a:extLst>
          </p:cNvPr>
          <p:cNvSpPr>
            <a:spLocks noGrp="1"/>
          </p:cNvSpPr>
          <p:nvPr>
            <p:ph type="title"/>
          </p:nvPr>
        </p:nvSpPr>
        <p:spPr/>
        <p:txBody>
          <a:bodyPr/>
          <a:lstStyle/>
          <a:p>
            <a:r>
              <a:rPr lang="en-US" dirty="0">
                <a:effectLst>
                  <a:outerShdw blurRad="38100" dist="38100" dir="2700000" algn="tl">
                    <a:srgbClr val="000000">
                      <a:alpha val="43137"/>
                    </a:srgbClr>
                  </a:outerShdw>
                </a:effectLst>
              </a:rPr>
              <a:t>A. Introduction: Research Background</a:t>
            </a:r>
          </a:p>
        </p:txBody>
      </p:sp>
      <p:sp>
        <p:nvSpPr>
          <p:cNvPr id="3" name="Content Placeholder 2">
            <a:extLst>
              <a:ext uri="{FF2B5EF4-FFF2-40B4-BE49-F238E27FC236}">
                <a16:creationId xmlns:a16="http://schemas.microsoft.com/office/drawing/2014/main" id="{2DEAF4F9-06C7-4313-87C1-E110CC6F153C}"/>
              </a:ext>
            </a:extLst>
          </p:cNvPr>
          <p:cNvSpPr>
            <a:spLocks noGrp="1"/>
          </p:cNvSpPr>
          <p:nvPr>
            <p:ph idx="1"/>
          </p:nvPr>
        </p:nvSpPr>
        <p:spPr/>
        <p:txBody>
          <a:bodyPr>
            <a:normAutofit fontScale="92500"/>
          </a:bodyPr>
          <a:lstStyle/>
          <a:p>
            <a:r>
              <a:rPr lang="en-US" dirty="0"/>
              <a:t>Ahmed and Ahmed (2021) cited the barriers that may prevent youth entrepreneurship in Ethiopia. These include (a) the lack of a conducive policy environment, (b) limited access to finances, markets, and business assistance, and (c) the need for entrepreneurial education and training. </a:t>
            </a:r>
          </a:p>
          <a:p>
            <a:r>
              <a:rPr lang="en-US" dirty="0"/>
              <a:t>In February 2013, the Ethiopian government established the Entrepreneurship Development Center (EDC), which is now transformed into the Entrepreneurship Development Institute (EDI), in partnership with the United Nations Development Program (UNDP) Ethiopia to realize the vision of Ethiopia's Growth and Transformation Plan in response to the growing role the private sector can play in achieving the plan. </a:t>
            </a:r>
          </a:p>
        </p:txBody>
      </p:sp>
      <p:sp>
        <p:nvSpPr>
          <p:cNvPr id="5" name="Slide Number Placeholder 4">
            <a:extLst>
              <a:ext uri="{FF2B5EF4-FFF2-40B4-BE49-F238E27FC236}">
                <a16:creationId xmlns:a16="http://schemas.microsoft.com/office/drawing/2014/main" id="{495884E3-F234-479D-8670-DE5D86940B4D}"/>
              </a:ext>
            </a:extLst>
          </p:cNvPr>
          <p:cNvSpPr>
            <a:spLocks noGrp="1"/>
          </p:cNvSpPr>
          <p:nvPr>
            <p:ph type="sldNum" sz="quarter" idx="12"/>
          </p:nvPr>
        </p:nvSpPr>
        <p:spPr/>
        <p:txBody>
          <a:bodyPr/>
          <a:lstStyle/>
          <a:p>
            <a:fld id="{972E64A3-630C-4127-BA1C-30538735F2CE}" type="slidenum">
              <a:rPr lang="en-US" smtClean="0"/>
              <a:t>6</a:t>
            </a:fld>
            <a:endParaRPr lang="en-US"/>
          </a:p>
        </p:txBody>
      </p:sp>
    </p:spTree>
    <p:extLst>
      <p:ext uri="{BB962C8B-B14F-4D97-AF65-F5344CB8AC3E}">
        <p14:creationId xmlns:p14="http://schemas.microsoft.com/office/powerpoint/2010/main" val="652052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3417C-B2E3-4090-A102-BA4F1DA94A88}"/>
              </a:ext>
            </a:extLst>
          </p:cNvPr>
          <p:cNvSpPr>
            <a:spLocks noGrp="1"/>
          </p:cNvSpPr>
          <p:nvPr>
            <p:ph type="title"/>
          </p:nvPr>
        </p:nvSpPr>
        <p:spPr/>
        <p:txBody>
          <a:bodyPr/>
          <a:lstStyle/>
          <a:p>
            <a:r>
              <a:rPr lang="en-US" dirty="0">
                <a:effectLst>
                  <a:outerShdw blurRad="38100" dist="38100" dir="2700000" algn="tl">
                    <a:srgbClr val="000000">
                      <a:alpha val="43137"/>
                    </a:srgbClr>
                  </a:outerShdw>
                </a:effectLst>
              </a:rPr>
              <a:t>A. Introduction: Research Background</a:t>
            </a:r>
          </a:p>
        </p:txBody>
      </p:sp>
      <p:sp>
        <p:nvSpPr>
          <p:cNvPr id="3" name="Content Placeholder 2">
            <a:extLst>
              <a:ext uri="{FF2B5EF4-FFF2-40B4-BE49-F238E27FC236}">
                <a16:creationId xmlns:a16="http://schemas.microsoft.com/office/drawing/2014/main" id="{3DC45D58-DC04-4773-8D5C-FEA3CC4A85A5}"/>
              </a:ext>
            </a:extLst>
          </p:cNvPr>
          <p:cNvSpPr>
            <a:spLocks noGrp="1"/>
          </p:cNvSpPr>
          <p:nvPr>
            <p:ph idx="1"/>
          </p:nvPr>
        </p:nvSpPr>
        <p:spPr/>
        <p:txBody>
          <a:bodyPr/>
          <a:lstStyle/>
          <a:p>
            <a:r>
              <a:rPr lang="en-US" dirty="0"/>
              <a:t>Based on that, entrepreneurship training is one of the interventions provided by the United Nations Development Program for one week for those who want to start a business and strengthen their existing one. </a:t>
            </a:r>
          </a:p>
        </p:txBody>
      </p:sp>
      <p:sp>
        <p:nvSpPr>
          <p:cNvPr id="5" name="Slide Number Placeholder 4">
            <a:extLst>
              <a:ext uri="{FF2B5EF4-FFF2-40B4-BE49-F238E27FC236}">
                <a16:creationId xmlns:a16="http://schemas.microsoft.com/office/drawing/2014/main" id="{9A03E8AA-E712-4266-9A1E-12FE6F93A838}"/>
              </a:ext>
            </a:extLst>
          </p:cNvPr>
          <p:cNvSpPr>
            <a:spLocks noGrp="1"/>
          </p:cNvSpPr>
          <p:nvPr>
            <p:ph type="sldNum" sz="quarter" idx="12"/>
          </p:nvPr>
        </p:nvSpPr>
        <p:spPr/>
        <p:txBody>
          <a:bodyPr/>
          <a:lstStyle/>
          <a:p>
            <a:fld id="{972E64A3-630C-4127-BA1C-30538735F2CE}" type="slidenum">
              <a:rPr lang="en-US" smtClean="0"/>
              <a:t>7</a:t>
            </a:fld>
            <a:endParaRPr lang="en-US"/>
          </a:p>
        </p:txBody>
      </p:sp>
    </p:spTree>
    <p:extLst>
      <p:ext uri="{BB962C8B-B14F-4D97-AF65-F5344CB8AC3E}">
        <p14:creationId xmlns:p14="http://schemas.microsoft.com/office/powerpoint/2010/main" val="916812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43957-29A2-362A-A9CC-AEBBDD5A7C74}"/>
              </a:ext>
            </a:extLst>
          </p:cNvPr>
          <p:cNvSpPr>
            <a:spLocks noGrp="1"/>
          </p:cNvSpPr>
          <p:nvPr>
            <p:ph type="title"/>
          </p:nvPr>
        </p:nvSpPr>
        <p:spPr/>
        <p:txBody>
          <a:bodyPr/>
          <a:lstStyle/>
          <a:p>
            <a:r>
              <a:rPr lang="en-US" dirty="0">
                <a:effectLst>
                  <a:outerShdw blurRad="38100" dist="38100" dir="2700000" algn="tl">
                    <a:srgbClr val="000000">
                      <a:alpha val="43137"/>
                    </a:srgbClr>
                  </a:outerShdw>
                </a:effectLst>
              </a:rPr>
              <a:t>A. Introduction: Purpose</a:t>
            </a:r>
          </a:p>
        </p:txBody>
      </p:sp>
      <p:sp>
        <p:nvSpPr>
          <p:cNvPr id="3" name="Content Placeholder 2">
            <a:extLst>
              <a:ext uri="{FF2B5EF4-FFF2-40B4-BE49-F238E27FC236}">
                <a16:creationId xmlns:a16="http://schemas.microsoft.com/office/drawing/2014/main" id="{B4FC032C-390A-F9E9-D707-E0B41A3585EA}"/>
              </a:ext>
            </a:extLst>
          </p:cNvPr>
          <p:cNvSpPr>
            <a:spLocks noGrp="1"/>
          </p:cNvSpPr>
          <p:nvPr>
            <p:ph idx="1"/>
          </p:nvPr>
        </p:nvSpPr>
        <p:spPr/>
        <p:txBody>
          <a:bodyPr/>
          <a:lstStyle/>
          <a:p>
            <a:pPr marL="0" indent="0">
              <a:buNone/>
            </a:pPr>
            <a:endParaRPr lang="en-US" dirty="0"/>
          </a:p>
          <a:p>
            <a:pPr marL="0" indent="0">
              <a:buNone/>
            </a:pPr>
            <a:r>
              <a:rPr lang="en-US" dirty="0"/>
              <a:t>	 </a:t>
            </a:r>
          </a:p>
          <a:p>
            <a:pPr marL="0" indent="0">
              <a:buNone/>
            </a:pPr>
            <a:endParaRPr lang="en-US" dirty="0"/>
          </a:p>
          <a:p>
            <a:pPr marL="0" indent="0">
              <a:buNone/>
            </a:pPr>
            <a:endParaRPr lang="en-US" dirty="0"/>
          </a:p>
        </p:txBody>
      </p:sp>
      <p:sp>
        <p:nvSpPr>
          <p:cNvPr id="4" name="Footer Placeholder 3">
            <a:extLst>
              <a:ext uri="{FF2B5EF4-FFF2-40B4-BE49-F238E27FC236}">
                <a16:creationId xmlns:a16="http://schemas.microsoft.com/office/drawing/2014/main" id="{A67C69B3-0884-8108-8DF2-841EFC3D1F7A}"/>
              </a:ext>
            </a:extLst>
          </p:cNvPr>
          <p:cNvSpPr>
            <a:spLocks noGrp="1"/>
          </p:cNvSpPr>
          <p:nvPr>
            <p:ph type="ftr" sz="quarter" idx="11"/>
          </p:nvPr>
        </p:nvSpPr>
        <p:spPr/>
        <p:txBody>
          <a:bodyPr/>
          <a:lstStyle/>
          <a:p>
            <a:r>
              <a:rPr lang="en-US" dirty="0"/>
              <a:t> </a:t>
            </a:r>
          </a:p>
        </p:txBody>
      </p:sp>
      <p:sp>
        <p:nvSpPr>
          <p:cNvPr id="5" name="Slide Number Placeholder 4">
            <a:extLst>
              <a:ext uri="{FF2B5EF4-FFF2-40B4-BE49-F238E27FC236}">
                <a16:creationId xmlns:a16="http://schemas.microsoft.com/office/drawing/2014/main" id="{8E4BD0D9-B9B6-AD5D-0C42-6BA6B767CEAA}"/>
              </a:ext>
            </a:extLst>
          </p:cNvPr>
          <p:cNvSpPr>
            <a:spLocks noGrp="1"/>
          </p:cNvSpPr>
          <p:nvPr>
            <p:ph type="sldNum" sz="quarter" idx="12"/>
          </p:nvPr>
        </p:nvSpPr>
        <p:spPr/>
        <p:txBody>
          <a:bodyPr/>
          <a:lstStyle/>
          <a:p>
            <a:fld id="{972E64A3-630C-4127-BA1C-30538735F2CE}" type="slidenum">
              <a:rPr lang="en-US" smtClean="0"/>
              <a:t>8</a:t>
            </a:fld>
            <a:endParaRPr lang="en-US"/>
          </a:p>
        </p:txBody>
      </p:sp>
      <p:sp>
        <p:nvSpPr>
          <p:cNvPr id="6" name="Rectangle 5"/>
          <p:cNvSpPr/>
          <p:nvPr/>
        </p:nvSpPr>
        <p:spPr>
          <a:xfrm>
            <a:off x="428978" y="2253343"/>
            <a:ext cx="10127443" cy="3970318"/>
          </a:xfrm>
          <a:prstGeom prst="rect">
            <a:avLst/>
          </a:prstGeom>
        </p:spPr>
        <p:txBody>
          <a:bodyPr wrap="square">
            <a:spAutoFit/>
          </a:bodyPr>
          <a:lstStyle/>
          <a:p>
            <a:r>
              <a:rPr lang="en-US" sz="3600" dirty="0"/>
              <a:t>This study examined the difference between youth readiness to start or develop a business based on entrepreneurial self-efficacy of those who have taken EDI entrepreneurship training and those who have not to determine if there is a significant difference in youth entrepreneurial readiness.</a:t>
            </a:r>
          </a:p>
          <a:p>
            <a:endParaRPr lang="en-US" sz="3600" dirty="0"/>
          </a:p>
        </p:txBody>
      </p:sp>
    </p:spTree>
    <p:extLst>
      <p:ext uri="{BB962C8B-B14F-4D97-AF65-F5344CB8AC3E}">
        <p14:creationId xmlns:p14="http://schemas.microsoft.com/office/powerpoint/2010/main" val="1457716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F731-AACF-C76D-D55D-2956EFDFF295}"/>
              </a:ext>
            </a:extLst>
          </p:cNvPr>
          <p:cNvSpPr>
            <a:spLocks noGrp="1"/>
          </p:cNvSpPr>
          <p:nvPr>
            <p:ph type="title"/>
          </p:nvPr>
        </p:nvSpPr>
        <p:spPr/>
        <p:txBody>
          <a:bodyPr/>
          <a:lstStyle/>
          <a:p>
            <a:r>
              <a:rPr lang="en-US" dirty="0">
                <a:effectLst>
                  <a:outerShdw blurRad="38100" dist="38100" dir="2700000" algn="tl">
                    <a:srgbClr val="000000">
                      <a:alpha val="43137"/>
                    </a:srgbClr>
                  </a:outerShdw>
                </a:effectLst>
              </a:rPr>
              <a:t>B. Problem Statement </a:t>
            </a:r>
          </a:p>
        </p:txBody>
      </p:sp>
      <p:sp>
        <p:nvSpPr>
          <p:cNvPr id="3" name="Content Placeholder 2">
            <a:extLst>
              <a:ext uri="{FF2B5EF4-FFF2-40B4-BE49-F238E27FC236}">
                <a16:creationId xmlns:a16="http://schemas.microsoft.com/office/drawing/2014/main" id="{9F1532AB-4872-47AB-F360-22C370E3CC2E}"/>
              </a:ext>
            </a:extLst>
          </p:cNvPr>
          <p:cNvSpPr>
            <a:spLocks noGrp="1"/>
          </p:cNvSpPr>
          <p:nvPr>
            <p:ph idx="1"/>
          </p:nvPr>
        </p:nvSpPr>
        <p:spPr/>
        <p:txBody>
          <a:bodyPr/>
          <a:lstStyle/>
          <a:p>
            <a:pPr marL="0" indent="0">
              <a:buNone/>
            </a:pPr>
            <a:r>
              <a:rPr lang="en-US" dirty="0"/>
              <a:t>	 </a:t>
            </a:r>
          </a:p>
          <a:p>
            <a:pPr marL="0" indent="0">
              <a:buNone/>
            </a:pPr>
            <a:endParaRPr lang="en-US" dirty="0"/>
          </a:p>
        </p:txBody>
      </p:sp>
      <p:sp>
        <p:nvSpPr>
          <p:cNvPr id="5" name="Slide Number Placeholder 4">
            <a:extLst>
              <a:ext uri="{FF2B5EF4-FFF2-40B4-BE49-F238E27FC236}">
                <a16:creationId xmlns:a16="http://schemas.microsoft.com/office/drawing/2014/main" id="{4B2B136A-3680-9166-9BB7-B03F3DE00669}"/>
              </a:ext>
            </a:extLst>
          </p:cNvPr>
          <p:cNvSpPr>
            <a:spLocks noGrp="1"/>
          </p:cNvSpPr>
          <p:nvPr>
            <p:ph type="sldNum" sz="quarter" idx="12"/>
          </p:nvPr>
        </p:nvSpPr>
        <p:spPr/>
        <p:txBody>
          <a:bodyPr/>
          <a:lstStyle/>
          <a:p>
            <a:fld id="{972E64A3-630C-4127-BA1C-30538735F2CE}" type="slidenum">
              <a:rPr lang="en-US" smtClean="0"/>
              <a:t>9</a:t>
            </a:fld>
            <a:endParaRPr lang="en-US"/>
          </a:p>
        </p:txBody>
      </p:sp>
      <p:sp>
        <p:nvSpPr>
          <p:cNvPr id="6" name="Rectangle 5"/>
          <p:cNvSpPr/>
          <p:nvPr/>
        </p:nvSpPr>
        <p:spPr>
          <a:xfrm>
            <a:off x="906236" y="2473779"/>
            <a:ext cx="9633857" cy="3970318"/>
          </a:xfrm>
          <a:prstGeom prst="rect">
            <a:avLst/>
          </a:prstGeom>
        </p:spPr>
        <p:txBody>
          <a:bodyPr wrap="square">
            <a:spAutoFit/>
          </a:bodyPr>
          <a:lstStyle/>
          <a:p>
            <a:r>
              <a:rPr lang="en-US" sz="3600" dirty="0"/>
              <a:t>Despite the growing interest in entrepreneurship as a means of economic development and poverty reduction, the influence of entrepreneurial self-efficacy and entrepreneurship training on entrepreneurial readiness among Ethiopian youth is unknown.</a:t>
            </a:r>
          </a:p>
          <a:p>
            <a:endParaRPr lang="en-US" sz="3600" dirty="0"/>
          </a:p>
        </p:txBody>
      </p:sp>
    </p:spTree>
    <p:extLst>
      <p:ext uri="{BB962C8B-B14F-4D97-AF65-F5344CB8AC3E}">
        <p14:creationId xmlns:p14="http://schemas.microsoft.com/office/powerpoint/2010/main" val="112015140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59432</TotalTime>
  <Words>2975</Words>
  <Application>Microsoft Office PowerPoint</Application>
  <PresentationFormat>Widescreen</PresentationFormat>
  <Paragraphs>162</Paragraphs>
  <Slides>33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Calibri Light</vt:lpstr>
      <vt:lpstr>1_Office Theme</vt:lpstr>
      <vt:lpstr>PowerPoint Presentation</vt:lpstr>
      <vt:lpstr>Dissertation Title</vt:lpstr>
      <vt:lpstr>Proposal Defense Outline </vt:lpstr>
      <vt:lpstr>A. Introduction: Research Background</vt:lpstr>
      <vt:lpstr>A. Introduction: Research Background</vt:lpstr>
      <vt:lpstr>A. Introduction: Research Background</vt:lpstr>
      <vt:lpstr>A. Introduction: Research Background</vt:lpstr>
      <vt:lpstr>A. Introduction: Purpose</vt:lpstr>
      <vt:lpstr>B. Problem Statement </vt:lpstr>
      <vt:lpstr>C. Research Question</vt:lpstr>
      <vt:lpstr>D. Significance</vt:lpstr>
      <vt:lpstr>E. Population &amp; Sampling</vt:lpstr>
      <vt:lpstr>F. Variables</vt:lpstr>
      <vt:lpstr>G. Hypothesis</vt:lpstr>
      <vt:lpstr>H. Instrumentation</vt:lpstr>
      <vt:lpstr>H. Instrumentation – EFS Reliability</vt:lpstr>
      <vt:lpstr>H. Instrumentation – EFS Validity</vt:lpstr>
      <vt:lpstr>I. Research Design and Methodology</vt:lpstr>
      <vt:lpstr>J. Chapter 4: Data Analysis and Major Findings</vt:lpstr>
      <vt:lpstr>J. Chapter 4: Data Analysis and Major Findings</vt:lpstr>
      <vt:lpstr>J. Chapter 4: Data Analysis and Major Findings</vt:lpstr>
      <vt:lpstr>J. Chapter 4: Data Analysis and Major Findings</vt:lpstr>
      <vt:lpstr>J. Chapter 4: Data Analysis and Major Findings</vt:lpstr>
      <vt:lpstr>J. Chapter 4: Data Analysis and Major Findings</vt:lpstr>
      <vt:lpstr>K.  Chapter 5: Conclusion &amp; Recommendations</vt:lpstr>
      <vt:lpstr>K.  Chapter 5: Conclusion &amp; Recommendations</vt:lpstr>
      <vt:lpstr>K.  Chapter 5: Conclusion &amp; Recommendations</vt:lpstr>
      <vt:lpstr>K.  Chapter 5: Conclusion &amp; Recommendations</vt:lpstr>
      <vt:lpstr>K.  Chapter 5: Conclusion &amp; Recommendations</vt:lpstr>
      <vt:lpstr>K.  Chapter 5: Conclusion &amp; Recommendations</vt:lpstr>
      <vt:lpstr>K.  Chapter 5: Conclusion &amp; Recommendations</vt:lpstr>
      <vt:lpstr>K.  Chapter 5: Conclusion &amp; Recommendations</vt:lpstr>
      <vt:lpstr>K.  Chapter 5: Conclusion &amp; Recommendations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 Strecker</dc:creator>
  <cp:lastModifiedBy>user</cp:lastModifiedBy>
  <cp:revision>257</cp:revision>
  <dcterms:created xsi:type="dcterms:W3CDTF">2021-10-21T15:58:35Z</dcterms:created>
  <dcterms:modified xsi:type="dcterms:W3CDTF">2024-03-25T22:08:18Z</dcterms:modified>
</cp:coreProperties>
</file>