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7"/>
  </p:notesMasterIdLst>
  <p:sldIdLst>
    <p:sldId id="377" r:id="rId2"/>
    <p:sldId id="368" r:id="rId3"/>
    <p:sldId id="364" r:id="rId4"/>
    <p:sldId id="401" r:id="rId5"/>
    <p:sldId id="386" r:id="rId6"/>
    <p:sldId id="365" r:id="rId7"/>
    <p:sldId id="366" r:id="rId8"/>
    <p:sldId id="357" r:id="rId9"/>
    <p:sldId id="402" r:id="rId10"/>
    <p:sldId id="367" r:id="rId11"/>
    <p:sldId id="359" r:id="rId12"/>
    <p:sldId id="360" r:id="rId13"/>
    <p:sldId id="362" r:id="rId14"/>
    <p:sldId id="387" r:id="rId15"/>
    <p:sldId id="369" r:id="rId16"/>
    <p:sldId id="388" r:id="rId17"/>
    <p:sldId id="389" r:id="rId18"/>
    <p:sldId id="391" r:id="rId19"/>
    <p:sldId id="410" r:id="rId20"/>
    <p:sldId id="370" r:id="rId21"/>
    <p:sldId id="405" r:id="rId22"/>
    <p:sldId id="378" r:id="rId23"/>
    <p:sldId id="404" r:id="rId24"/>
    <p:sldId id="373" r:id="rId25"/>
    <p:sldId id="406" r:id="rId26"/>
    <p:sldId id="390" r:id="rId27"/>
    <p:sldId id="392" r:id="rId28"/>
    <p:sldId id="393" r:id="rId29"/>
    <p:sldId id="399" r:id="rId30"/>
    <p:sldId id="394" r:id="rId31"/>
    <p:sldId id="395" r:id="rId32"/>
    <p:sldId id="396" r:id="rId33"/>
    <p:sldId id="400" r:id="rId34"/>
    <p:sldId id="371" r:id="rId35"/>
    <p:sldId id="384" r:id="rId36"/>
    <p:sldId id="385" r:id="rId37"/>
    <p:sldId id="381" r:id="rId38"/>
    <p:sldId id="382" r:id="rId39"/>
    <p:sldId id="383" r:id="rId40"/>
    <p:sldId id="407" r:id="rId41"/>
    <p:sldId id="397" r:id="rId42"/>
    <p:sldId id="408" r:id="rId43"/>
    <p:sldId id="398" r:id="rId44"/>
    <p:sldId id="409" r:id="rId45"/>
    <p:sldId id="36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7"/>
    <p:restoredTop sz="96327"/>
  </p:normalViewPr>
  <p:slideViewPr>
    <p:cSldViewPr snapToGrid="0" snapToObjects="1">
      <p:cViewPr varScale="1">
        <p:scale>
          <a:sx n="121" d="100"/>
          <a:sy n="121" d="100"/>
        </p:scale>
        <p:origin x="168"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A5937-4C41-884C-AAE8-48FE093E5E50}" type="datetimeFigureOut">
              <a:rPr lang="en-US" smtClean="0"/>
              <a:t>8/23/24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38F12-F582-E845-B6B4-1614F6126B68}" type="slidenum">
              <a:rPr lang="en-US" smtClean="0"/>
              <a:t>‹#›</a:t>
            </a:fld>
            <a:endParaRPr lang="en-US"/>
          </a:p>
        </p:txBody>
      </p:sp>
    </p:spTree>
    <p:extLst>
      <p:ext uri="{BB962C8B-B14F-4D97-AF65-F5344CB8AC3E}">
        <p14:creationId xmlns:p14="http://schemas.microsoft.com/office/powerpoint/2010/main" val="128049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24BE-1363-4745-BCB6-58933D5A66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EE2F6-8A96-4D80-AEBE-2B5F5D480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3CE2A3-5C93-408F-8FD0-298AFA37FD53}"/>
              </a:ext>
            </a:extLst>
          </p:cNvPr>
          <p:cNvSpPr>
            <a:spLocks noGrp="1"/>
          </p:cNvSpPr>
          <p:nvPr>
            <p:ph type="dt" sz="half" idx="10"/>
          </p:nvPr>
        </p:nvSpPr>
        <p:spPr/>
        <p:txBody>
          <a:bodyPr/>
          <a:lstStyle/>
          <a:p>
            <a:fld id="{8154FD7A-7BA1-7941-85DC-1A6D8476A8EE}" type="datetime1">
              <a:rPr lang="en-US" smtClean="0"/>
              <a:t>8/23/24</a:t>
            </a:fld>
            <a:endParaRPr lang="en-US"/>
          </a:p>
        </p:txBody>
      </p:sp>
      <p:sp>
        <p:nvSpPr>
          <p:cNvPr id="5" name="Footer Placeholder 4">
            <a:extLst>
              <a:ext uri="{FF2B5EF4-FFF2-40B4-BE49-F238E27FC236}">
                <a16:creationId xmlns:a16="http://schemas.microsoft.com/office/drawing/2014/main" id="{948A9CF2-BD5B-4C19-AB21-4F11CB9D0A7A}"/>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CA0789C2-BF5C-4061-B522-C7A4EE5A39EA}"/>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68077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88C89-6385-4A13-B6E0-8D7C8E601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0FA69-6554-4758-AB65-3A8FB23683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A2AB3-19F1-47CF-A6EC-D9F9D27A1EF8}"/>
              </a:ext>
            </a:extLst>
          </p:cNvPr>
          <p:cNvSpPr>
            <a:spLocks noGrp="1"/>
          </p:cNvSpPr>
          <p:nvPr>
            <p:ph type="dt" sz="half" idx="10"/>
          </p:nvPr>
        </p:nvSpPr>
        <p:spPr/>
        <p:txBody>
          <a:bodyPr/>
          <a:lstStyle/>
          <a:p>
            <a:fld id="{CD05C3C7-EA4F-7445-86D2-957CEB435937}" type="datetime1">
              <a:rPr lang="en-US" smtClean="0"/>
              <a:t>8/23/24</a:t>
            </a:fld>
            <a:endParaRPr lang="en-US"/>
          </a:p>
        </p:txBody>
      </p:sp>
      <p:sp>
        <p:nvSpPr>
          <p:cNvPr id="5" name="Footer Placeholder 4">
            <a:extLst>
              <a:ext uri="{FF2B5EF4-FFF2-40B4-BE49-F238E27FC236}">
                <a16:creationId xmlns:a16="http://schemas.microsoft.com/office/drawing/2014/main" id="{8EF77D7A-9AF3-46DA-9941-63FF2CB0808C}"/>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57F33868-B173-467F-86B4-4FFC7A41FFB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83689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6FDF22-25BC-4A00-8EDD-AA26A975D1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09815B-AE66-4E68-AE5C-E8ABA246F8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20B3F-1D5A-44ED-9FF5-5011E425676A}"/>
              </a:ext>
            </a:extLst>
          </p:cNvPr>
          <p:cNvSpPr>
            <a:spLocks noGrp="1"/>
          </p:cNvSpPr>
          <p:nvPr>
            <p:ph type="dt" sz="half" idx="10"/>
          </p:nvPr>
        </p:nvSpPr>
        <p:spPr/>
        <p:txBody>
          <a:bodyPr/>
          <a:lstStyle/>
          <a:p>
            <a:fld id="{0D9F9708-CE14-DB48-B3CA-099FF853574A}" type="datetime1">
              <a:rPr lang="en-US" smtClean="0"/>
              <a:t>8/23/24</a:t>
            </a:fld>
            <a:endParaRPr lang="en-US"/>
          </a:p>
        </p:txBody>
      </p:sp>
      <p:sp>
        <p:nvSpPr>
          <p:cNvPr id="5" name="Footer Placeholder 4">
            <a:extLst>
              <a:ext uri="{FF2B5EF4-FFF2-40B4-BE49-F238E27FC236}">
                <a16:creationId xmlns:a16="http://schemas.microsoft.com/office/drawing/2014/main" id="{CA91A146-61D9-4FF8-8378-AB25F940A828}"/>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DE58FA19-3261-4D3B-8198-CE2C0F8852F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91870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65D7-6554-4AD2-BF21-9E52734EB0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1B109-5EE0-4AC5-A8EF-66BEF02DB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389ED-C1A8-49B3-A1D3-86088E038502}"/>
              </a:ext>
            </a:extLst>
          </p:cNvPr>
          <p:cNvSpPr>
            <a:spLocks noGrp="1"/>
          </p:cNvSpPr>
          <p:nvPr>
            <p:ph type="dt" sz="half" idx="10"/>
          </p:nvPr>
        </p:nvSpPr>
        <p:spPr/>
        <p:txBody>
          <a:bodyPr/>
          <a:lstStyle/>
          <a:p>
            <a:fld id="{2C0A0B93-A135-124B-8065-5E9B00CAA161}" type="datetime1">
              <a:rPr lang="en-US" smtClean="0"/>
              <a:t>8/23/24</a:t>
            </a:fld>
            <a:endParaRPr lang="en-US"/>
          </a:p>
        </p:txBody>
      </p:sp>
      <p:sp>
        <p:nvSpPr>
          <p:cNvPr id="5" name="Footer Placeholder 4">
            <a:extLst>
              <a:ext uri="{FF2B5EF4-FFF2-40B4-BE49-F238E27FC236}">
                <a16:creationId xmlns:a16="http://schemas.microsoft.com/office/drawing/2014/main" id="{61D99CFC-F123-43EB-81D0-9AA307688A98}"/>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9B300E1E-3DFD-462A-9E22-65229AC1F54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83911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98F6-A1D9-49A5-B176-EBA46A82F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8AEADC-2926-4B5D-828B-D398BA343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7AA33-D521-4D8D-AC12-0AD12776134C}"/>
              </a:ext>
            </a:extLst>
          </p:cNvPr>
          <p:cNvSpPr>
            <a:spLocks noGrp="1"/>
          </p:cNvSpPr>
          <p:nvPr>
            <p:ph type="dt" sz="half" idx="10"/>
          </p:nvPr>
        </p:nvSpPr>
        <p:spPr/>
        <p:txBody>
          <a:bodyPr/>
          <a:lstStyle/>
          <a:p>
            <a:fld id="{DA77A18E-D9AF-0240-B11A-0E024CB3A41C}" type="datetime1">
              <a:rPr lang="en-US" smtClean="0"/>
              <a:t>8/23/24</a:t>
            </a:fld>
            <a:endParaRPr lang="en-US"/>
          </a:p>
        </p:txBody>
      </p:sp>
      <p:sp>
        <p:nvSpPr>
          <p:cNvPr id="5" name="Footer Placeholder 4">
            <a:extLst>
              <a:ext uri="{FF2B5EF4-FFF2-40B4-BE49-F238E27FC236}">
                <a16:creationId xmlns:a16="http://schemas.microsoft.com/office/drawing/2014/main" id="{7B34BCA2-637C-4A3D-9030-9B72566E20AD}"/>
              </a:ext>
            </a:extLst>
          </p:cNvPr>
          <p:cNvSpPr>
            <a:spLocks noGrp="1"/>
          </p:cNvSpPr>
          <p:nvPr>
            <p:ph type="ftr" sz="quarter" idx="11"/>
          </p:nvPr>
        </p:nvSpPr>
        <p:spPr/>
        <p:txBody>
          <a:bodyPr/>
          <a:lstStyle/>
          <a:p>
            <a:r>
              <a:rPr lang="en-US"/>
              <a:t>J Lynn Kronk                                 jlkronk@ogs.edu </a:t>
            </a:r>
          </a:p>
        </p:txBody>
      </p:sp>
      <p:sp>
        <p:nvSpPr>
          <p:cNvPr id="6" name="Slide Number Placeholder 5">
            <a:extLst>
              <a:ext uri="{FF2B5EF4-FFF2-40B4-BE49-F238E27FC236}">
                <a16:creationId xmlns:a16="http://schemas.microsoft.com/office/drawing/2014/main" id="{26F47F3C-A6FC-4096-A6FE-B34092ACC0D0}"/>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6627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4B55-CD85-4B7C-B18B-BA8B014A9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0160A-550C-41C3-99CF-BCE8292E99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325778-05B0-4951-BF76-C8BB4F05E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041B1-5F81-4559-BE36-09749DAA1E3B}"/>
              </a:ext>
            </a:extLst>
          </p:cNvPr>
          <p:cNvSpPr>
            <a:spLocks noGrp="1"/>
          </p:cNvSpPr>
          <p:nvPr>
            <p:ph type="dt" sz="half" idx="10"/>
          </p:nvPr>
        </p:nvSpPr>
        <p:spPr/>
        <p:txBody>
          <a:bodyPr/>
          <a:lstStyle/>
          <a:p>
            <a:fld id="{3316F032-A9BB-3F4F-B8BE-D5174230F1AB}" type="datetime1">
              <a:rPr lang="en-US" smtClean="0"/>
              <a:t>8/23/24</a:t>
            </a:fld>
            <a:endParaRPr lang="en-US"/>
          </a:p>
        </p:txBody>
      </p:sp>
      <p:sp>
        <p:nvSpPr>
          <p:cNvPr id="6" name="Footer Placeholder 5">
            <a:extLst>
              <a:ext uri="{FF2B5EF4-FFF2-40B4-BE49-F238E27FC236}">
                <a16:creationId xmlns:a16="http://schemas.microsoft.com/office/drawing/2014/main" id="{DD4DCB00-8C48-4344-BE75-54D265FF64EA}"/>
              </a:ext>
            </a:extLst>
          </p:cNvPr>
          <p:cNvSpPr>
            <a:spLocks noGrp="1"/>
          </p:cNvSpPr>
          <p:nvPr>
            <p:ph type="ftr" sz="quarter" idx="11"/>
          </p:nvPr>
        </p:nvSpPr>
        <p:spPr/>
        <p:txBody>
          <a:bodyPr/>
          <a:lstStyle/>
          <a:p>
            <a:r>
              <a:rPr lang="en-US"/>
              <a:t>J Lynn Kronk                                 jlkronk@ogs.edu </a:t>
            </a:r>
          </a:p>
        </p:txBody>
      </p:sp>
      <p:sp>
        <p:nvSpPr>
          <p:cNvPr id="7" name="Slide Number Placeholder 6">
            <a:extLst>
              <a:ext uri="{FF2B5EF4-FFF2-40B4-BE49-F238E27FC236}">
                <a16:creationId xmlns:a16="http://schemas.microsoft.com/office/drawing/2014/main" id="{32AF69D1-1178-4A8A-A6AC-BF388C0D548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43793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E899-FED0-4D2C-8B87-06D5ADCC77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57A3E-C9EB-4255-AB1E-CAA7331A14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322609-691C-4FAD-8696-61F763EF7A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26450-1272-45A3-B5D8-E00D89DFEC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C3F8F3-1DFC-49A0-83FD-0432C356FF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F9922E-F6E9-4655-B86C-85FA6F77AC42}"/>
              </a:ext>
            </a:extLst>
          </p:cNvPr>
          <p:cNvSpPr>
            <a:spLocks noGrp="1"/>
          </p:cNvSpPr>
          <p:nvPr>
            <p:ph type="dt" sz="half" idx="10"/>
          </p:nvPr>
        </p:nvSpPr>
        <p:spPr/>
        <p:txBody>
          <a:bodyPr/>
          <a:lstStyle/>
          <a:p>
            <a:fld id="{47298AE2-BD14-914C-A44F-B73E5B8DA079}" type="datetime1">
              <a:rPr lang="en-US" smtClean="0"/>
              <a:t>8/23/24</a:t>
            </a:fld>
            <a:endParaRPr lang="en-US"/>
          </a:p>
        </p:txBody>
      </p:sp>
      <p:sp>
        <p:nvSpPr>
          <p:cNvPr id="8" name="Footer Placeholder 7">
            <a:extLst>
              <a:ext uri="{FF2B5EF4-FFF2-40B4-BE49-F238E27FC236}">
                <a16:creationId xmlns:a16="http://schemas.microsoft.com/office/drawing/2014/main" id="{994F6F81-7F6F-4152-A24D-139BF2925FEE}"/>
              </a:ext>
            </a:extLst>
          </p:cNvPr>
          <p:cNvSpPr>
            <a:spLocks noGrp="1"/>
          </p:cNvSpPr>
          <p:nvPr>
            <p:ph type="ftr" sz="quarter" idx="11"/>
          </p:nvPr>
        </p:nvSpPr>
        <p:spPr/>
        <p:txBody>
          <a:bodyPr/>
          <a:lstStyle/>
          <a:p>
            <a:r>
              <a:rPr lang="en-US"/>
              <a:t>J Lynn Kronk                                 jlkronk@ogs.edu </a:t>
            </a:r>
          </a:p>
        </p:txBody>
      </p:sp>
      <p:sp>
        <p:nvSpPr>
          <p:cNvPr id="9" name="Slide Number Placeholder 8">
            <a:extLst>
              <a:ext uri="{FF2B5EF4-FFF2-40B4-BE49-F238E27FC236}">
                <a16:creationId xmlns:a16="http://schemas.microsoft.com/office/drawing/2014/main" id="{14107CA6-93AA-4A50-8F25-FE2F5F62B76D}"/>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32767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F490-5FA0-4D6B-AA6A-3963284241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F81C7-93A6-4BC5-B504-1F9EDE5C9003}"/>
              </a:ext>
            </a:extLst>
          </p:cNvPr>
          <p:cNvSpPr>
            <a:spLocks noGrp="1"/>
          </p:cNvSpPr>
          <p:nvPr>
            <p:ph type="dt" sz="half" idx="10"/>
          </p:nvPr>
        </p:nvSpPr>
        <p:spPr/>
        <p:txBody>
          <a:bodyPr/>
          <a:lstStyle/>
          <a:p>
            <a:fld id="{34FF8C96-54A7-9446-AA62-4A8D050032BB}" type="datetime1">
              <a:rPr lang="en-US" smtClean="0"/>
              <a:t>8/23/24</a:t>
            </a:fld>
            <a:endParaRPr lang="en-US"/>
          </a:p>
        </p:txBody>
      </p:sp>
      <p:sp>
        <p:nvSpPr>
          <p:cNvPr id="4" name="Footer Placeholder 3">
            <a:extLst>
              <a:ext uri="{FF2B5EF4-FFF2-40B4-BE49-F238E27FC236}">
                <a16:creationId xmlns:a16="http://schemas.microsoft.com/office/drawing/2014/main" id="{808A9F83-4C57-41DC-A0A2-AF84C3C27214}"/>
              </a:ext>
            </a:extLst>
          </p:cNvPr>
          <p:cNvSpPr>
            <a:spLocks noGrp="1"/>
          </p:cNvSpPr>
          <p:nvPr>
            <p:ph type="ftr" sz="quarter" idx="11"/>
          </p:nvPr>
        </p:nvSpPr>
        <p:spPr/>
        <p:txBody>
          <a:bodyPr/>
          <a:lstStyle/>
          <a:p>
            <a:r>
              <a:rPr lang="en-US"/>
              <a:t>J Lynn Kronk                                 jlkronk@ogs.edu </a:t>
            </a:r>
          </a:p>
        </p:txBody>
      </p:sp>
      <p:sp>
        <p:nvSpPr>
          <p:cNvPr id="5" name="Slide Number Placeholder 4">
            <a:extLst>
              <a:ext uri="{FF2B5EF4-FFF2-40B4-BE49-F238E27FC236}">
                <a16:creationId xmlns:a16="http://schemas.microsoft.com/office/drawing/2014/main" id="{5E83E056-D1DE-4A7B-B1EB-7040E3C800A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60697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51DA6-7288-4856-8D62-8CBA2472823B}"/>
              </a:ext>
            </a:extLst>
          </p:cNvPr>
          <p:cNvSpPr>
            <a:spLocks noGrp="1"/>
          </p:cNvSpPr>
          <p:nvPr>
            <p:ph type="dt" sz="half" idx="10"/>
          </p:nvPr>
        </p:nvSpPr>
        <p:spPr/>
        <p:txBody>
          <a:bodyPr/>
          <a:lstStyle/>
          <a:p>
            <a:fld id="{F64D5BDF-A794-4945-8D8E-0F5700543B2C}" type="datetime1">
              <a:rPr lang="en-US" smtClean="0"/>
              <a:t>8/23/24</a:t>
            </a:fld>
            <a:endParaRPr lang="en-US"/>
          </a:p>
        </p:txBody>
      </p:sp>
      <p:sp>
        <p:nvSpPr>
          <p:cNvPr id="3" name="Footer Placeholder 2">
            <a:extLst>
              <a:ext uri="{FF2B5EF4-FFF2-40B4-BE49-F238E27FC236}">
                <a16:creationId xmlns:a16="http://schemas.microsoft.com/office/drawing/2014/main" id="{31A34515-613B-4D61-ACCF-E8EC82FF93D2}"/>
              </a:ext>
            </a:extLst>
          </p:cNvPr>
          <p:cNvSpPr>
            <a:spLocks noGrp="1"/>
          </p:cNvSpPr>
          <p:nvPr>
            <p:ph type="ftr" sz="quarter" idx="11"/>
          </p:nvPr>
        </p:nvSpPr>
        <p:spPr/>
        <p:txBody>
          <a:bodyPr/>
          <a:lstStyle/>
          <a:p>
            <a:r>
              <a:rPr lang="en-US"/>
              <a:t>J Lynn Kronk                                 jlkronk@ogs.edu </a:t>
            </a:r>
          </a:p>
        </p:txBody>
      </p:sp>
      <p:sp>
        <p:nvSpPr>
          <p:cNvPr id="4" name="Slide Number Placeholder 3">
            <a:extLst>
              <a:ext uri="{FF2B5EF4-FFF2-40B4-BE49-F238E27FC236}">
                <a16:creationId xmlns:a16="http://schemas.microsoft.com/office/drawing/2014/main" id="{99BAB973-5E8D-445C-A33F-4A090DA92C7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30753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F460-C138-4F7A-84AA-E34BF1146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CAAEB2-4FC2-4A48-8164-5E7724D5E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884631-3734-4F98-B635-CAB1948B48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22272-7B3A-415B-8A0E-CC6CF0D3FDB1}"/>
              </a:ext>
            </a:extLst>
          </p:cNvPr>
          <p:cNvSpPr>
            <a:spLocks noGrp="1"/>
          </p:cNvSpPr>
          <p:nvPr>
            <p:ph type="dt" sz="half" idx="10"/>
          </p:nvPr>
        </p:nvSpPr>
        <p:spPr/>
        <p:txBody>
          <a:bodyPr/>
          <a:lstStyle/>
          <a:p>
            <a:fld id="{61E03711-1F66-E146-8787-1948A77629BB}" type="datetime1">
              <a:rPr lang="en-US" smtClean="0"/>
              <a:t>8/23/24</a:t>
            </a:fld>
            <a:endParaRPr lang="en-US"/>
          </a:p>
        </p:txBody>
      </p:sp>
      <p:sp>
        <p:nvSpPr>
          <p:cNvPr id="6" name="Footer Placeholder 5">
            <a:extLst>
              <a:ext uri="{FF2B5EF4-FFF2-40B4-BE49-F238E27FC236}">
                <a16:creationId xmlns:a16="http://schemas.microsoft.com/office/drawing/2014/main" id="{0D9EAFB9-99C5-40A5-B0AB-C68C274DC391}"/>
              </a:ext>
            </a:extLst>
          </p:cNvPr>
          <p:cNvSpPr>
            <a:spLocks noGrp="1"/>
          </p:cNvSpPr>
          <p:nvPr>
            <p:ph type="ftr" sz="quarter" idx="11"/>
          </p:nvPr>
        </p:nvSpPr>
        <p:spPr/>
        <p:txBody>
          <a:bodyPr/>
          <a:lstStyle/>
          <a:p>
            <a:r>
              <a:rPr lang="en-US"/>
              <a:t>J Lynn Kronk                                 jlkronk@ogs.edu </a:t>
            </a:r>
          </a:p>
        </p:txBody>
      </p:sp>
      <p:sp>
        <p:nvSpPr>
          <p:cNvPr id="7" name="Slide Number Placeholder 6">
            <a:extLst>
              <a:ext uri="{FF2B5EF4-FFF2-40B4-BE49-F238E27FC236}">
                <a16:creationId xmlns:a16="http://schemas.microsoft.com/office/drawing/2014/main" id="{24B5A112-26FE-4153-B9C2-FE133EE2637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55779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304DC-974C-4877-B45E-5FF04656F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A9DFA8-308E-4ACA-80E4-913DDF6B3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0F431B-2787-42C8-A805-985937688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1DF95-CD14-4250-8B30-E2DEC3EAE0E6}"/>
              </a:ext>
            </a:extLst>
          </p:cNvPr>
          <p:cNvSpPr>
            <a:spLocks noGrp="1"/>
          </p:cNvSpPr>
          <p:nvPr>
            <p:ph type="dt" sz="half" idx="10"/>
          </p:nvPr>
        </p:nvSpPr>
        <p:spPr/>
        <p:txBody>
          <a:bodyPr/>
          <a:lstStyle/>
          <a:p>
            <a:fld id="{289B073C-84F2-C742-97DF-3DD466F0FD1F}" type="datetime1">
              <a:rPr lang="en-US" smtClean="0"/>
              <a:t>8/23/24</a:t>
            </a:fld>
            <a:endParaRPr lang="en-US"/>
          </a:p>
        </p:txBody>
      </p:sp>
      <p:sp>
        <p:nvSpPr>
          <p:cNvPr id="6" name="Footer Placeholder 5">
            <a:extLst>
              <a:ext uri="{FF2B5EF4-FFF2-40B4-BE49-F238E27FC236}">
                <a16:creationId xmlns:a16="http://schemas.microsoft.com/office/drawing/2014/main" id="{D4A82AB6-8ACB-46B4-BA4E-3F6A74F7AE9B}"/>
              </a:ext>
            </a:extLst>
          </p:cNvPr>
          <p:cNvSpPr>
            <a:spLocks noGrp="1"/>
          </p:cNvSpPr>
          <p:nvPr>
            <p:ph type="ftr" sz="quarter" idx="11"/>
          </p:nvPr>
        </p:nvSpPr>
        <p:spPr/>
        <p:txBody>
          <a:bodyPr/>
          <a:lstStyle/>
          <a:p>
            <a:r>
              <a:rPr lang="en-US"/>
              <a:t>J Lynn Kronk                                 jlkronk@ogs.edu </a:t>
            </a:r>
          </a:p>
        </p:txBody>
      </p:sp>
      <p:sp>
        <p:nvSpPr>
          <p:cNvPr id="7" name="Slide Number Placeholder 6">
            <a:extLst>
              <a:ext uri="{FF2B5EF4-FFF2-40B4-BE49-F238E27FC236}">
                <a16:creationId xmlns:a16="http://schemas.microsoft.com/office/drawing/2014/main" id="{5EC789A8-960E-438D-B8E8-A7DAA2FBEE2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6350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92B586-CA81-4378-837A-D7ACA1DE05F0}"/>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4F53707-A52C-4545-B2D4-58E45BCB5F0B}"/>
              </a:ext>
            </a:extLst>
          </p:cNvPr>
          <p:cNvSpPr>
            <a:spLocks noGrp="1"/>
          </p:cNvSpPr>
          <p:nvPr>
            <p:ph type="title"/>
          </p:nvPr>
        </p:nvSpPr>
        <p:spPr>
          <a:xfrm>
            <a:off x="428978" y="1502036"/>
            <a:ext cx="10803466" cy="8303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C94A6F8-B9E2-4FA7-8D2B-902B52908740}"/>
              </a:ext>
            </a:extLst>
          </p:cNvPr>
          <p:cNvSpPr>
            <a:spLocks noGrp="1"/>
          </p:cNvSpPr>
          <p:nvPr>
            <p:ph type="body" idx="1"/>
          </p:nvPr>
        </p:nvSpPr>
        <p:spPr>
          <a:xfrm>
            <a:off x="428978" y="2332387"/>
            <a:ext cx="10803466" cy="3844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FBE048E-1EE0-4D3A-9930-63771B8C2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58678-0E84-D14A-8BAB-EFCFACCC1F2C}" type="datetime1">
              <a:rPr lang="en-US" smtClean="0"/>
              <a:t>8/23/24</a:t>
            </a:fld>
            <a:endParaRPr lang="en-US"/>
          </a:p>
        </p:txBody>
      </p:sp>
      <p:sp>
        <p:nvSpPr>
          <p:cNvPr id="5" name="Footer Placeholder 4">
            <a:extLst>
              <a:ext uri="{FF2B5EF4-FFF2-40B4-BE49-F238E27FC236}">
                <a16:creationId xmlns:a16="http://schemas.microsoft.com/office/drawing/2014/main" id="{3F749D65-F95D-4973-8BA5-954485460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 Lynn Kronk                                 jlkronk@ogs.edu </a:t>
            </a:r>
          </a:p>
        </p:txBody>
      </p:sp>
      <p:sp>
        <p:nvSpPr>
          <p:cNvPr id="6" name="Slide Number Placeholder 5">
            <a:extLst>
              <a:ext uri="{FF2B5EF4-FFF2-40B4-BE49-F238E27FC236}">
                <a16:creationId xmlns:a16="http://schemas.microsoft.com/office/drawing/2014/main" id="{3BD56DA1-D43C-4279-A565-884ED794A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E64A3-630C-4127-BA1C-30538735F2CE}" type="slidenum">
              <a:rPr lang="en-US" smtClean="0"/>
              <a:t>‹#›</a:t>
            </a:fld>
            <a:endParaRPr lang="en-US"/>
          </a:p>
        </p:txBody>
      </p:sp>
    </p:spTree>
    <p:extLst>
      <p:ext uri="{BB962C8B-B14F-4D97-AF65-F5344CB8AC3E}">
        <p14:creationId xmlns:p14="http://schemas.microsoft.com/office/powerpoint/2010/main" val="104049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4400" b="1" kern="1200">
          <a:solidFill>
            <a:srgbClr val="00214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B69E-2D56-BE66-E154-DDC46BEC88DB}"/>
              </a:ext>
            </a:extLst>
          </p:cNvPr>
          <p:cNvSpPr>
            <a:spLocks noGrp="1"/>
          </p:cNvSpPr>
          <p:nvPr>
            <p:ph type="title"/>
          </p:nvPr>
        </p:nvSpPr>
        <p:spPr>
          <a:xfrm>
            <a:off x="340488" y="1470085"/>
            <a:ext cx="10803466" cy="2073143"/>
          </a:xfrm>
        </p:spPr>
        <p:txBody>
          <a:bodyPr>
            <a:noAutofit/>
          </a:bodyPr>
          <a:lstStyle/>
          <a:p>
            <a:r>
              <a:rPr lang="en-US" sz="3600" dirty="0">
                <a:latin typeface="+mn-lt"/>
                <a:cs typeface="Calibri" panose="020F0502020204030204" pitchFamily="34" charset="0"/>
              </a:rPr>
              <a:t>THE RELATIONSHIP BETWEEN RACE-RELATED STRESS AND THE PERCEPTION OF INJUSTICE IN MIDDLE-CLASS AFRICAN AMERICANS: A QUANTITATIVE STUDY</a:t>
            </a:r>
          </a:p>
        </p:txBody>
      </p:sp>
      <p:sp>
        <p:nvSpPr>
          <p:cNvPr id="3" name="Slide Number Placeholder 2">
            <a:extLst>
              <a:ext uri="{FF2B5EF4-FFF2-40B4-BE49-F238E27FC236}">
                <a16:creationId xmlns:a16="http://schemas.microsoft.com/office/drawing/2014/main" id="{8DF19DF8-D7E5-FD0E-81D9-9FD5B4ABD9B0}"/>
              </a:ext>
            </a:extLst>
          </p:cNvPr>
          <p:cNvSpPr>
            <a:spLocks noGrp="1"/>
          </p:cNvSpPr>
          <p:nvPr>
            <p:ph type="sldNum" sz="quarter" idx="12"/>
          </p:nvPr>
        </p:nvSpPr>
        <p:spPr/>
        <p:txBody>
          <a:bodyPr/>
          <a:lstStyle/>
          <a:p>
            <a:fld id="{972E64A3-630C-4127-BA1C-30538735F2CE}" type="slidenum">
              <a:rPr lang="en-US" smtClean="0"/>
              <a:t>1</a:t>
            </a:fld>
            <a:endParaRPr lang="en-US"/>
          </a:p>
        </p:txBody>
      </p:sp>
      <p:sp>
        <p:nvSpPr>
          <p:cNvPr id="5" name="TextBox 4">
            <a:extLst>
              <a:ext uri="{FF2B5EF4-FFF2-40B4-BE49-F238E27FC236}">
                <a16:creationId xmlns:a16="http://schemas.microsoft.com/office/drawing/2014/main" id="{F781AAEB-0804-B2D5-7684-4ED6B99DC367}"/>
              </a:ext>
            </a:extLst>
          </p:cNvPr>
          <p:cNvSpPr txBox="1"/>
          <p:nvPr/>
        </p:nvSpPr>
        <p:spPr>
          <a:xfrm>
            <a:off x="2575035" y="3614770"/>
            <a:ext cx="6532750" cy="2862322"/>
          </a:xfrm>
          <a:prstGeom prst="rect">
            <a:avLst/>
          </a:prstGeom>
          <a:noFill/>
        </p:spPr>
        <p:txBody>
          <a:bodyPr wrap="none" rtlCol="0">
            <a:spAutoFit/>
          </a:bodyPr>
          <a:lstStyle/>
          <a:p>
            <a:pPr algn="ctr"/>
            <a:r>
              <a:rPr lang="en-US" sz="3600" dirty="0"/>
              <a:t>Final PhD Dissertation Defense</a:t>
            </a:r>
          </a:p>
          <a:p>
            <a:pPr algn="ctr"/>
            <a:r>
              <a:rPr lang="en-US" sz="3600" dirty="0"/>
              <a:t>Omega Graduate School</a:t>
            </a:r>
          </a:p>
          <a:p>
            <a:pPr algn="ctr"/>
            <a:r>
              <a:rPr lang="en-US" sz="3600" dirty="0"/>
              <a:t>Fall 2024</a:t>
            </a:r>
          </a:p>
          <a:p>
            <a:pPr algn="ctr"/>
            <a:r>
              <a:rPr lang="en-US" sz="3600" dirty="0"/>
              <a:t>Dissertation Chair: Dr. David Ward</a:t>
            </a:r>
          </a:p>
          <a:p>
            <a:pPr algn="ctr"/>
            <a:r>
              <a:rPr lang="en-US" sz="3600" dirty="0"/>
              <a:t>Gerald L. Ware</a:t>
            </a:r>
          </a:p>
        </p:txBody>
      </p:sp>
    </p:spTree>
    <p:extLst>
      <p:ext uri="{BB962C8B-B14F-4D97-AF65-F5344CB8AC3E}">
        <p14:creationId xmlns:p14="http://schemas.microsoft.com/office/powerpoint/2010/main" val="788491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B3D27-3D72-8FA6-1CC2-15D0A4A76F70}"/>
              </a:ext>
            </a:extLst>
          </p:cNvPr>
          <p:cNvSpPr>
            <a:spLocks noGrp="1"/>
          </p:cNvSpPr>
          <p:nvPr>
            <p:ph type="title"/>
          </p:nvPr>
        </p:nvSpPr>
        <p:spPr>
          <a:xfrm>
            <a:off x="428978" y="1154856"/>
            <a:ext cx="10803466" cy="830351"/>
          </a:xfrm>
        </p:spPr>
        <p:txBody>
          <a:bodyPr>
            <a:normAutofit/>
          </a:bodyPr>
          <a:lstStyle/>
          <a:p>
            <a:r>
              <a:rPr lang="en-US" sz="4000" dirty="0">
                <a:latin typeface="+mn-lt"/>
              </a:rPr>
              <a:t>E. Population</a:t>
            </a:r>
          </a:p>
        </p:txBody>
      </p:sp>
      <p:sp>
        <p:nvSpPr>
          <p:cNvPr id="3" name="Content Placeholder 2">
            <a:extLst>
              <a:ext uri="{FF2B5EF4-FFF2-40B4-BE49-F238E27FC236}">
                <a16:creationId xmlns:a16="http://schemas.microsoft.com/office/drawing/2014/main" id="{0E72031F-F5E2-F910-C9AE-0ADE2AABB2DA}"/>
              </a:ext>
            </a:extLst>
          </p:cNvPr>
          <p:cNvSpPr>
            <a:spLocks noGrp="1"/>
          </p:cNvSpPr>
          <p:nvPr>
            <p:ph idx="1"/>
          </p:nvPr>
        </p:nvSpPr>
        <p:spPr>
          <a:xfrm>
            <a:off x="655239" y="1985207"/>
            <a:ext cx="10209985" cy="4625856"/>
          </a:xfrm>
        </p:spPr>
        <p:txBody>
          <a:bodyPr>
            <a:normAutofit lnSpcReduction="10000"/>
          </a:bodyPr>
          <a:lstStyle/>
          <a:p>
            <a:pPr marL="0" indent="0">
              <a:lnSpc>
                <a:spcPct val="100000"/>
              </a:lnSpc>
              <a:spcBef>
                <a:spcPts val="1200"/>
              </a:spcBef>
              <a:spcAft>
                <a:spcPts val="1200"/>
              </a:spcAft>
              <a:buNone/>
            </a:pPr>
            <a:r>
              <a:rPr lang="en-US" b="1" dirty="0">
                <a:effectLst/>
                <a:ea typeface="Times New Roman" panose="02020603050405020304" pitchFamily="18" charset="0"/>
              </a:rPr>
              <a:t>The population for this study was middle-class African Americans in Chattanooga, TN. The total population represented in the study was 62 middle-class African Americans in Chattanooga, TN.</a:t>
            </a:r>
          </a:p>
          <a:p>
            <a:pPr marL="0" indent="0">
              <a:lnSpc>
                <a:spcPct val="100000"/>
              </a:lnSpc>
              <a:spcBef>
                <a:spcPts val="1200"/>
              </a:spcBef>
              <a:spcAft>
                <a:spcPts val="1200"/>
              </a:spcAft>
              <a:buNone/>
            </a:pPr>
            <a:r>
              <a:rPr lang="en-US" b="1" dirty="0">
                <a:ea typeface="Times New Roman" panose="02020603050405020304" pitchFamily="18" charset="0"/>
              </a:rPr>
              <a:t> </a:t>
            </a:r>
            <a:r>
              <a:rPr lang="en-US" b="1" dirty="0">
                <a:effectLst/>
                <a:ea typeface="Times New Roman" panose="02020603050405020304" pitchFamily="18" charset="0"/>
              </a:rPr>
              <a:t>Middle class was defined socioeconomically using U.S. Census Bureau data (U.S. Census, 2018). 30.6% of the study population earned $66,000-$93,000 annually. 61.3% of the study population earned $93,000 and above annually. </a:t>
            </a:r>
          </a:p>
          <a:p>
            <a:pPr marL="0" indent="0">
              <a:lnSpc>
                <a:spcPct val="100000"/>
              </a:lnSpc>
              <a:spcBef>
                <a:spcPts val="1200"/>
              </a:spcBef>
              <a:spcAft>
                <a:spcPts val="1200"/>
              </a:spcAft>
              <a:buNone/>
            </a:pPr>
            <a:r>
              <a:rPr lang="en-US" b="1" dirty="0">
                <a:effectLst/>
                <a:ea typeface="Times New Roman" panose="02020603050405020304" pitchFamily="18" charset="0"/>
              </a:rPr>
              <a:t>Sample size was be calculated using G*Power software. Participants were secured </a:t>
            </a:r>
            <a:r>
              <a:rPr lang="en-US" b="1" dirty="0">
                <a:ea typeface="Times New Roman" panose="02020603050405020304" pitchFamily="18" charset="0"/>
              </a:rPr>
              <a:t>using</a:t>
            </a:r>
            <a:r>
              <a:rPr lang="en-US" b="1" dirty="0">
                <a:effectLst/>
                <a:ea typeface="Times New Roman" panose="02020603050405020304" pitchFamily="18" charset="0"/>
              </a:rPr>
              <a:t> an email campaign. </a:t>
            </a:r>
          </a:p>
          <a:p>
            <a:pPr marL="0" indent="0">
              <a:buNone/>
            </a:pPr>
            <a:endParaRPr lang="en-US" dirty="0"/>
          </a:p>
        </p:txBody>
      </p:sp>
      <p:sp>
        <p:nvSpPr>
          <p:cNvPr id="5" name="Slide Number Placeholder 4">
            <a:extLst>
              <a:ext uri="{FF2B5EF4-FFF2-40B4-BE49-F238E27FC236}">
                <a16:creationId xmlns:a16="http://schemas.microsoft.com/office/drawing/2014/main" id="{35AB85A6-33B9-3482-4D40-2F32209AAA24}"/>
              </a:ext>
            </a:extLst>
          </p:cNvPr>
          <p:cNvSpPr>
            <a:spLocks noGrp="1"/>
          </p:cNvSpPr>
          <p:nvPr>
            <p:ph type="sldNum" sz="quarter" idx="12"/>
          </p:nvPr>
        </p:nvSpPr>
        <p:spPr/>
        <p:txBody>
          <a:bodyPr/>
          <a:lstStyle/>
          <a:p>
            <a:fld id="{972E64A3-630C-4127-BA1C-30538735F2CE}" type="slidenum">
              <a:rPr lang="en-US" smtClean="0"/>
              <a:t>10</a:t>
            </a:fld>
            <a:endParaRPr lang="en-US"/>
          </a:p>
        </p:txBody>
      </p:sp>
    </p:spTree>
    <p:extLst>
      <p:ext uri="{BB962C8B-B14F-4D97-AF65-F5344CB8AC3E}">
        <p14:creationId xmlns:p14="http://schemas.microsoft.com/office/powerpoint/2010/main" val="2162276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67" y="1454211"/>
            <a:ext cx="10803466" cy="830351"/>
          </a:xfrm>
        </p:spPr>
        <p:txBody>
          <a:bodyPr>
            <a:normAutofit/>
          </a:bodyPr>
          <a:lstStyle/>
          <a:p>
            <a:r>
              <a:rPr lang="en-US" sz="4000" dirty="0">
                <a:latin typeface="+mn-lt"/>
              </a:rPr>
              <a:t>F. Dependent Variables</a:t>
            </a:r>
          </a:p>
        </p:txBody>
      </p:sp>
      <p:sp>
        <p:nvSpPr>
          <p:cNvPr id="3" name="Content Placeholder 2"/>
          <p:cNvSpPr>
            <a:spLocks noGrp="1"/>
          </p:cNvSpPr>
          <p:nvPr>
            <p:ph idx="1"/>
          </p:nvPr>
        </p:nvSpPr>
        <p:spPr>
          <a:xfrm>
            <a:off x="1200150" y="2864225"/>
            <a:ext cx="9258300" cy="3474103"/>
          </a:xfrm>
        </p:spPr>
        <p:txBody>
          <a:bodyPr>
            <a:normAutofit fontScale="85000" lnSpcReduction="10000"/>
          </a:bodyPr>
          <a:lstStyle/>
          <a:p>
            <a:pPr marL="0" indent="0">
              <a:lnSpc>
                <a:spcPct val="100000"/>
              </a:lnSpc>
              <a:spcBef>
                <a:spcPts val="1200"/>
              </a:spcBef>
              <a:spcAft>
                <a:spcPts val="1200"/>
              </a:spcAft>
              <a:buNone/>
            </a:pPr>
            <a:r>
              <a:rPr lang="en-US" sz="3000" b="1" dirty="0"/>
              <a:t>How middle-class African Americans process/feel/think/react/are affected by their social environment: Index of Race Related Stress (IRRS-B)</a:t>
            </a:r>
          </a:p>
          <a:p>
            <a:pPr marL="0" indent="0">
              <a:lnSpc>
                <a:spcPct val="100000"/>
              </a:lnSpc>
              <a:spcBef>
                <a:spcPts val="1200"/>
              </a:spcBef>
              <a:spcAft>
                <a:spcPts val="1200"/>
              </a:spcAft>
              <a:buNone/>
            </a:pPr>
            <a:r>
              <a:rPr lang="en-US" sz="3000" b="1" dirty="0"/>
              <a:t>How middle-class African Americans process/feel/think about being wronged: Perceived Injustice Questionnaire (PIQ)</a:t>
            </a:r>
          </a:p>
          <a:p>
            <a:pPr marL="0" indent="0">
              <a:lnSpc>
                <a:spcPct val="100000"/>
              </a:lnSpc>
              <a:buNone/>
            </a:pPr>
            <a:endParaRPr lang="en-US" dirty="0"/>
          </a:p>
          <a:p>
            <a:pPr marL="0" indent="0">
              <a:lnSpc>
                <a:spcPct val="100000"/>
              </a:lnSpc>
              <a:buNone/>
            </a:pPr>
            <a:r>
              <a:rPr lang="en-US" dirty="0"/>
              <a:t>	</a:t>
            </a:r>
          </a:p>
          <a:p>
            <a:pPr marL="0" indent="0">
              <a:lnSpc>
                <a:spcPct val="200000"/>
              </a:lnSpc>
              <a:buNone/>
            </a:pPr>
            <a:endParaRPr lang="en-US" dirty="0"/>
          </a:p>
          <a:p>
            <a:pPr marL="0" indent="0">
              <a:lnSpc>
                <a:spcPct val="200000"/>
              </a:lnSpc>
              <a:buNone/>
            </a:pPr>
            <a:endParaRPr lang="en-US" dirty="0"/>
          </a:p>
          <a:p>
            <a:pPr>
              <a:lnSpc>
                <a:spcPct val="200000"/>
              </a:lnSpc>
            </a:pPr>
            <a:endParaRPr lang="en-US" dirty="0"/>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11</a:t>
            </a:fld>
            <a:endParaRPr lang="en-US"/>
          </a:p>
        </p:txBody>
      </p:sp>
    </p:spTree>
    <p:extLst>
      <p:ext uri="{BB962C8B-B14F-4D97-AF65-F5344CB8AC3E}">
        <p14:creationId xmlns:p14="http://schemas.microsoft.com/office/powerpoint/2010/main" val="737053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67" y="1953139"/>
            <a:ext cx="10803466" cy="830351"/>
          </a:xfrm>
        </p:spPr>
        <p:txBody>
          <a:bodyPr>
            <a:normAutofit/>
          </a:bodyPr>
          <a:lstStyle/>
          <a:p>
            <a:r>
              <a:rPr lang="en-US" sz="4000" dirty="0">
                <a:latin typeface="+mn-lt"/>
              </a:rPr>
              <a:t>G. Research Null Hypothesis</a:t>
            </a:r>
          </a:p>
        </p:txBody>
      </p:sp>
      <p:sp>
        <p:nvSpPr>
          <p:cNvPr id="3" name="Content Placeholder 2"/>
          <p:cNvSpPr>
            <a:spLocks noGrp="1"/>
          </p:cNvSpPr>
          <p:nvPr>
            <p:ph idx="1"/>
          </p:nvPr>
        </p:nvSpPr>
        <p:spPr>
          <a:xfrm>
            <a:off x="1293671" y="3246557"/>
            <a:ext cx="9415078" cy="2659054"/>
          </a:xfrm>
        </p:spPr>
        <p:txBody>
          <a:bodyPr>
            <a:normAutofit/>
          </a:bodyPr>
          <a:lstStyle/>
          <a:p>
            <a:pPr marL="0" indent="0">
              <a:buNone/>
            </a:pPr>
            <a:r>
              <a:rPr lang="en-US" b="1" dirty="0">
                <a:effectLst/>
                <a:ea typeface="Times New Roman" panose="02020603050405020304" pitchFamily="18" charset="0"/>
              </a:rPr>
              <a:t>H</a:t>
            </a:r>
            <a:r>
              <a:rPr lang="en-US" b="1" baseline="-25000" dirty="0">
                <a:effectLst/>
                <a:ea typeface="Times New Roman" panose="02020603050405020304" pitchFamily="18" charset="0"/>
              </a:rPr>
              <a:t>o</a:t>
            </a:r>
            <a:r>
              <a:rPr lang="en-US" b="1" dirty="0">
                <a:effectLst/>
                <a:ea typeface="Times New Roman" panose="02020603050405020304" pitchFamily="18" charset="0"/>
              </a:rPr>
              <a:t>:</a:t>
            </a:r>
            <a:r>
              <a:rPr lang="en-US" b="1" dirty="0"/>
              <a:t> No statistically significant relationship exists between middle-class </a:t>
            </a:r>
            <a:r>
              <a:rPr kumimoji="0" lang="en-US" b="1" i="0" u="none" strike="noStrike" kern="1200" cap="none" spc="0" normalizeH="0" baseline="0" noProof="0" dirty="0">
                <a:ln>
                  <a:noFill/>
                </a:ln>
                <a:effectLst/>
                <a:uLnTx/>
                <a:uFillTx/>
                <a:ea typeface="+mn-ea"/>
                <a:cs typeface="+mn-cs"/>
              </a:rPr>
              <a:t>African Americans’ race-related stress and their perception of injustice.</a:t>
            </a:r>
          </a:p>
          <a:p>
            <a:pPr marL="0" indent="0">
              <a:buNone/>
            </a:pPr>
            <a:endParaRPr lang="en-US" sz="2400" b="1" dirty="0"/>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12</a:t>
            </a:fld>
            <a:endParaRPr lang="en-US"/>
          </a:p>
        </p:txBody>
      </p:sp>
    </p:spTree>
    <p:extLst>
      <p:ext uri="{BB962C8B-B14F-4D97-AF65-F5344CB8AC3E}">
        <p14:creationId xmlns:p14="http://schemas.microsoft.com/office/powerpoint/2010/main" val="2341628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285" y="1009577"/>
            <a:ext cx="9662324" cy="830351"/>
          </a:xfrm>
        </p:spPr>
        <p:txBody>
          <a:bodyPr>
            <a:normAutofit/>
          </a:bodyPr>
          <a:lstStyle/>
          <a:p>
            <a:r>
              <a:rPr lang="en-US" sz="4000" dirty="0">
                <a:latin typeface="+mn-lt"/>
              </a:rPr>
              <a:t>H. Validated Survey Instrument/s</a:t>
            </a:r>
          </a:p>
        </p:txBody>
      </p:sp>
      <p:sp>
        <p:nvSpPr>
          <p:cNvPr id="3" name="Content Placeholder 2"/>
          <p:cNvSpPr>
            <a:spLocks noGrp="1"/>
          </p:cNvSpPr>
          <p:nvPr>
            <p:ph idx="1"/>
          </p:nvPr>
        </p:nvSpPr>
        <p:spPr>
          <a:xfrm>
            <a:off x="420526" y="1955938"/>
            <a:ext cx="10615842" cy="4711750"/>
          </a:xfrm>
        </p:spPr>
        <p:txBody>
          <a:bodyPr>
            <a:noAutofit/>
          </a:bodyPr>
          <a:lstStyle/>
          <a:p>
            <a:pPr marL="0" indent="0">
              <a:lnSpc>
                <a:spcPct val="100000"/>
              </a:lnSpc>
              <a:buNone/>
            </a:pPr>
            <a:r>
              <a:rPr lang="en-US" b="1" dirty="0"/>
              <a:t>Index of Race-Related Stress (IRRS) - Brief Version. </a:t>
            </a:r>
            <a:r>
              <a:rPr lang="en-US" sz="2800" b="1" dirty="0"/>
              <a:t>Shawn O. Utsey is the author of this instrument.</a:t>
            </a:r>
          </a:p>
          <a:p>
            <a:pPr marL="457200" lvl="1" indent="0">
              <a:lnSpc>
                <a:spcPct val="100000"/>
              </a:lnSpc>
              <a:buNone/>
            </a:pPr>
            <a:r>
              <a:rPr lang="en-US" sz="2800" b="1" dirty="0"/>
              <a:t>The IRRS was published by </a:t>
            </a:r>
            <a:r>
              <a:rPr lang="en-US" sz="2800" b="1" i="1" dirty="0"/>
              <a:t>Measurement and Evaluation In Counseling and Development, Vol. 32 </a:t>
            </a:r>
            <a:r>
              <a:rPr lang="en-US" sz="2800" b="1" dirty="0"/>
              <a:t>in October 1999. The IRRS-B</a:t>
            </a:r>
            <a:r>
              <a:rPr lang="en-US" sz="2800" b="1" dirty="0">
                <a:effectLst/>
                <a:ea typeface="Cambria" panose="02040503050406030204" pitchFamily="18" charset="0"/>
              </a:rPr>
              <a:t> measures race-related stress using three subscales: racism based on Jones’s tripartite model of racism (Jones, 1971), Essed’s collective racism (Essed, 1990), and Lazarus and Folkman’s life stress theory (Lazarus &amp; Folkman, 1984). Scoring of the IRRS-B was based on a 4-point Likert scale ranging from 0 (</a:t>
            </a:r>
            <a:r>
              <a:rPr lang="en-US" sz="2800" b="1" i="1" dirty="0">
                <a:effectLst/>
                <a:ea typeface="Cambria" panose="02040503050406030204" pitchFamily="18" charset="0"/>
              </a:rPr>
              <a:t>This never happened to me</a:t>
            </a:r>
            <a:r>
              <a:rPr lang="en-US" sz="2800" b="1" dirty="0">
                <a:effectLst/>
                <a:ea typeface="Cambria" panose="02040503050406030204" pitchFamily="18" charset="0"/>
              </a:rPr>
              <a:t>) to 4 (</a:t>
            </a:r>
            <a:r>
              <a:rPr lang="en-US" sz="2800" b="1" i="1" dirty="0">
                <a:effectLst/>
                <a:ea typeface="Cambria" panose="02040503050406030204" pitchFamily="18" charset="0"/>
              </a:rPr>
              <a:t>This happened, and I was extremely upset</a:t>
            </a:r>
            <a:r>
              <a:rPr lang="en-US" sz="2800" b="1" dirty="0">
                <a:effectLst/>
                <a:ea typeface="Cambria" panose="02040503050406030204" pitchFamily="18" charset="0"/>
              </a:rPr>
              <a:t>). </a:t>
            </a:r>
            <a:endParaRPr lang="en-US" sz="2800" b="1" dirty="0"/>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13</a:t>
            </a:fld>
            <a:endParaRPr lang="en-US" dirty="0"/>
          </a:p>
        </p:txBody>
      </p:sp>
    </p:spTree>
    <p:extLst>
      <p:ext uri="{BB962C8B-B14F-4D97-AF65-F5344CB8AC3E}">
        <p14:creationId xmlns:p14="http://schemas.microsoft.com/office/powerpoint/2010/main" val="2193527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3986F-CAFB-0C9E-AFAA-74D458982FB9}"/>
              </a:ext>
            </a:extLst>
          </p:cNvPr>
          <p:cNvSpPr>
            <a:spLocks noGrp="1"/>
          </p:cNvSpPr>
          <p:nvPr>
            <p:ph type="title"/>
          </p:nvPr>
        </p:nvSpPr>
        <p:spPr>
          <a:xfrm>
            <a:off x="384969" y="1252655"/>
            <a:ext cx="10803466" cy="830351"/>
          </a:xfrm>
        </p:spPr>
        <p:txBody>
          <a:bodyPr>
            <a:normAutofit/>
          </a:bodyPr>
          <a:lstStyle/>
          <a:p>
            <a:r>
              <a:rPr lang="en-US" sz="4000" dirty="0">
                <a:latin typeface="+mn-lt"/>
              </a:rPr>
              <a:t>Validated Survey Instrument/s Continued</a:t>
            </a:r>
          </a:p>
        </p:txBody>
      </p:sp>
      <p:sp>
        <p:nvSpPr>
          <p:cNvPr id="3" name="Content Placeholder 2">
            <a:extLst>
              <a:ext uri="{FF2B5EF4-FFF2-40B4-BE49-F238E27FC236}">
                <a16:creationId xmlns:a16="http://schemas.microsoft.com/office/drawing/2014/main" id="{6EFE1E4D-BDDE-E5F5-0FE0-B90989980E18}"/>
              </a:ext>
            </a:extLst>
          </p:cNvPr>
          <p:cNvSpPr>
            <a:spLocks noGrp="1"/>
          </p:cNvSpPr>
          <p:nvPr>
            <p:ph idx="1"/>
          </p:nvPr>
        </p:nvSpPr>
        <p:spPr>
          <a:xfrm>
            <a:off x="428978" y="2083006"/>
            <a:ext cx="10803466" cy="4694311"/>
          </a:xfrm>
        </p:spPr>
        <p:txBody>
          <a:bodyPr>
            <a:normAutofit lnSpcReduction="10000"/>
          </a:bodyPr>
          <a:lstStyle/>
          <a:p>
            <a:pPr marL="0" indent="0">
              <a:lnSpc>
                <a:spcPct val="110000"/>
              </a:lnSpc>
              <a:spcBef>
                <a:spcPts val="600"/>
              </a:spcBef>
              <a:spcAft>
                <a:spcPts val="1200"/>
              </a:spcAft>
              <a:buNone/>
            </a:pPr>
            <a:r>
              <a:rPr lang="en-US" sz="2400" b="1" dirty="0"/>
              <a:t>Perceived Injustice Questionnaire (PIQ)</a:t>
            </a:r>
          </a:p>
          <a:p>
            <a:pPr marL="457200" lvl="1" indent="0">
              <a:lnSpc>
                <a:spcPct val="110000"/>
              </a:lnSpc>
              <a:spcBef>
                <a:spcPts val="600"/>
              </a:spcBef>
              <a:spcAft>
                <a:spcPts val="1200"/>
              </a:spcAft>
              <a:buNone/>
            </a:pPr>
            <a:r>
              <a:rPr lang="en-US" b="1" dirty="0"/>
              <a:t>Johanna Christina Neumann, Thomas Berger, and Jan Llhan Kizihan are the authors of this instrument.</a:t>
            </a:r>
            <a:endParaRPr lang="en-US" b="1" i="1" dirty="0">
              <a:solidFill>
                <a:srgbClr val="002060"/>
              </a:solidFill>
            </a:endParaRPr>
          </a:p>
          <a:p>
            <a:pPr marL="457200" lvl="1" indent="0">
              <a:lnSpc>
                <a:spcPct val="110000"/>
              </a:lnSpc>
              <a:spcBef>
                <a:spcPts val="600"/>
              </a:spcBef>
              <a:spcAft>
                <a:spcPts val="1200"/>
              </a:spcAft>
              <a:buNone/>
            </a:pPr>
            <a:r>
              <a:rPr lang="en-US" b="1" dirty="0"/>
              <a:t>The PIQ was originally published by Neumann, et al., 2021 in </a:t>
            </a:r>
            <a:r>
              <a:rPr lang="en-US" b="1" i="1" dirty="0"/>
              <a:t>Public Health Approach to Trauma and Psychological Distress</a:t>
            </a:r>
            <a:r>
              <a:rPr lang="en-US" b="1" dirty="0"/>
              <a:t>.</a:t>
            </a:r>
          </a:p>
          <a:p>
            <a:pPr marL="457200" lvl="1" indent="0">
              <a:lnSpc>
                <a:spcPct val="110000"/>
              </a:lnSpc>
              <a:spcBef>
                <a:spcPts val="600"/>
              </a:spcBef>
              <a:spcAft>
                <a:spcPts val="1200"/>
              </a:spcAft>
              <a:buNone/>
            </a:pPr>
            <a:r>
              <a:rPr lang="en-US" b="1" dirty="0">
                <a:ea typeface="Cambria" panose="02040503050406030204" pitchFamily="18" charset="0"/>
              </a:rPr>
              <a:t>The PIQ</a:t>
            </a:r>
            <a:r>
              <a:rPr lang="en-US" b="1" dirty="0">
                <a:effectLst/>
                <a:ea typeface="Cambria" panose="02040503050406030204" pitchFamily="18" charset="0"/>
              </a:rPr>
              <a:t> measures the perception of injustice using five subscales: emotional and cognitive consequences, injustice perception, injustice experience, revenge, and forgiveness (Neumann, et al., 2021). The scoring of the PIQ was based on a 5-point Likert scale from 1 (</a:t>
            </a:r>
            <a:r>
              <a:rPr lang="en-US" b="1" i="1" dirty="0">
                <a:effectLst/>
                <a:ea typeface="Cambria" panose="02040503050406030204" pitchFamily="18" charset="0"/>
              </a:rPr>
              <a:t>strongly agree</a:t>
            </a:r>
            <a:r>
              <a:rPr lang="en-US" b="1" dirty="0">
                <a:effectLst/>
                <a:ea typeface="Cambria" panose="02040503050406030204" pitchFamily="18" charset="0"/>
              </a:rPr>
              <a:t>), 2 (</a:t>
            </a:r>
            <a:r>
              <a:rPr lang="en-US" b="1" i="1" dirty="0">
                <a:effectLst/>
                <a:ea typeface="Cambria" panose="02040503050406030204" pitchFamily="18" charset="0"/>
              </a:rPr>
              <a:t>agree</a:t>
            </a:r>
            <a:r>
              <a:rPr lang="en-US" b="1" dirty="0">
                <a:effectLst/>
                <a:ea typeface="Cambria" panose="02040503050406030204" pitchFamily="18" charset="0"/>
              </a:rPr>
              <a:t>), 3 (</a:t>
            </a:r>
            <a:r>
              <a:rPr lang="en-US" b="1" i="1" dirty="0">
                <a:effectLst/>
                <a:ea typeface="Cambria" panose="02040503050406030204" pitchFamily="18" charset="0"/>
              </a:rPr>
              <a:t>neither agree nor disagree</a:t>
            </a:r>
            <a:r>
              <a:rPr lang="en-US" b="1" dirty="0">
                <a:effectLst/>
                <a:ea typeface="Cambria" panose="02040503050406030204" pitchFamily="18" charset="0"/>
              </a:rPr>
              <a:t>), 4 (</a:t>
            </a:r>
            <a:r>
              <a:rPr lang="en-US" b="1" i="1" dirty="0">
                <a:effectLst/>
                <a:ea typeface="Cambria" panose="02040503050406030204" pitchFamily="18" charset="0"/>
              </a:rPr>
              <a:t>disagree</a:t>
            </a:r>
            <a:r>
              <a:rPr lang="en-US" b="1" dirty="0">
                <a:effectLst/>
                <a:ea typeface="Cambria" panose="02040503050406030204" pitchFamily="18" charset="0"/>
              </a:rPr>
              <a:t>), and 5 (</a:t>
            </a:r>
            <a:r>
              <a:rPr lang="en-US" b="1" i="1" dirty="0">
                <a:effectLst/>
                <a:ea typeface="Cambria" panose="02040503050406030204" pitchFamily="18" charset="0"/>
              </a:rPr>
              <a:t>strongly disagree</a:t>
            </a:r>
            <a:r>
              <a:rPr lang="en-US" b="1" dirty="0">
                <a:effectLst/>
                <a:ea typeface="Cambria" panose="02040503050406030204" pitchFamily="18" charset="0"/>
              </a:rPr>
              <a:t>). </a:t>
            </a:r>
            <a:endParaRPr lang="en-US" b="1" dirty="0"/>
          </a:p>
          <a:p>
            <a:endParaRPr lang="en-US" dirty="0"/>
          </a:p>
        </p:txBody>
      </p:sp>
      <p:sp>
        <p:nvSpPr>
          <p:cNvPr id="5" name="Slide Number Placeholder 4">
            <a:extLst>
              <a:ext uri="{FF2B5EF4-FFF2-40B4-BE49-F238E27FC236}">
                <a16:creationId xmlns:a16="http://schemas.microsoft.com/office/drawing/2014/main" id="{4718F1C2-D70A-52D3-0548-666D0B8C717C}"/>
              </a:ext>
            </a:extLst>
          </p:cNvPr>
          <p:cNvSpPr>
            <a:spLocks noGrp="1"/>
          </p:cNvSpPr>
          <p:nvPr>
            <p:ph type="sldNum" sz="quarter" idx="12"/>
          </p:nvPr>
        </p:nvSpPr>
        <p:spPr/>
        <p:txBody>
          <a:bodyPr/>
          <a:lstStyle/>
          <a:p>
            <a:fld id="{972E64A3-630C-4127-BA1C-30538735F2CE}" type="slidenum">
              <a:rPr lang="en-US" smtClean="0"/>
              <a:t>14</a:t>
            </a:fld>
            <a:endParaRPr lang="en-US" dirty="0"/>
          </a:p>
        </p:txBody>
      </p:sp>
    </p:spTree>
    <p:extLst>
      <p:ext uri="{BB962C8B-B14F-4D97-AF65-F5344CB8AC3E}">
        <p14:creationId xmlns:p14="http://schemas.microsoft.com/office/powerpoint/2010/main" val="126971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334B-FD27-C577-9541-B3EE380A0782}"/>
              </a:ext>
            </a:extLst>
          </p:cNvPr>
          <p:cNvSpPr>
            <a:spLocks noGrp="1"/>
          </p:cNvSpPr>
          <p:nvPr>
            <p:ph type="title"/>
          </p:nvPr>
        </p:nvSpPr>
        <p:spPr>
          <a:xfrm>
            <a:off x="389859" y="1311328"/>
            <a:ext cx="10803466" cy="830351"/>
          </a:xfrm>
        </p:spPr>
        <p:txBody>
          <a:bodyPr>
            <a:normAutofit/>
          </a:bodyPr>
          <a:lstStyle/>
          <a:p>
            <a:r>
              <a:rPr lang="en-US" sz="4000" dirty="0">
                <a:latin typeface="+mn-lt"/>
              </a:rPr>
              <a:t>I. Research Design &amp; Methodology </a:t>
            </a:r>
          </a:p>
        </p:txBody>
      </p:sp>
      <p:sp>
        <p:nvSpPr>
          <p:cNvPr id="3" name="Content Placeholder 2">
            <a:extLst>
              <a:ext uri="{FF2B5EF4-FFF2-40B4-BE49-F238E27FC236}">
                <a16:creationId xmlns:a16="http://schemas.microsoft.com/office/drawing/2014/main" id="{839E6B6F-CFBC-884D-8316-D8DAA5EFD0AD}"/>
              </a:ext>
            </a:extLst>
          </p:cNvPr>
          <p:cNvSpPr>
            <a:spLocks noGrp="1"/>
          </p:cNvSpPr>
          <p:nvPr>
            <p:ph idx="1"/>
          </p:nvPr>
        </p:nvSpPr>
        <p:spPr>
          <a:xfrm>
            <a:off x="562332" y="2254144"/>
            <a:ext cx="10670111" cy="4293352"/>
          </a:xfrm>
        </p:spPr>
        <p:txBody>
          <a:bodyPr>
            <a:normAutofit lnSpcReduction="10000"/>
          </a:bodyPr>
          <a:lstStyle/>
          <a:p>
            <a:pPr marL="0" indent="0">
              <a:spcBef>
                <a:spcPts val="1200"/>
              </a:spcBef>
              <a:spcAft>
                <a:spcPts val="1200"/>
              </a:spcAft>
              <a:buNone/>
            </a:pPr>
            <a:r>
              <a:rPr lang="en-US" b="1" dirty="0">
                <a:effectLst/>
                <a:ea typeface="Times New Roman" panose="02020603050405020304" pitchFamily="18" charset="0"/>
              </a:rPr>
              <a:t>This study utilized a quantitative methodology because hypotheses derived from research questions were tested using statistical analysis. </a:t>
            </a:r>
            <a:r>
              <a:rPr lang="en-US" b="1" dirty="0">
                <a:solidFill>
                  <a:srgbClr val="000000"/>
                </a:solidFill>
                <a:effectLst/>
                <a:ea typeface="Cambria" panose="02040503050406030204" pitchFamily="18" charset="0"/>
              </a:rPr>
              <a:t>Quantitative research methods were used to gather and test data via Pearson’s </a:t>
            </a:r>
            <a:r>
              <a:rPr lang="en-US" b="1" i="1" dirty="0">
                <a:solidFill>
                  <a:srgbClr val="000000"/>
                </a:solidFill>
                <a:effectLst/>
                <a:ea typeface="Cambria" panose="02040503050406030204" pitchFamily="18" charset="0"/>
              </a:rPr>
              <a:t>r </a:t>
            </a:r>
            <a:r>
              <a:rPr lang="en-US" b="1" dirty="0">
                <a:solidFill>
                  <a:srgbClr val="000000"/>
                </a:solidFill>
                <a:effectLst/>
                <a:ea typeface="Cambria" panose="02040503050406030204" pitchFamily="18" charset="0"/>
              </a:rPr>
              <a:t>bivariate correlation. The Pearson’s </a:t>
            </a:r>
            <a:r>
              <a:rPr lang="en-US" b="1" i="1" dirty="0">
                <a:solidFill>
                  <a:srgbClr val="000000"/>
                </a:solidFill>
                <a:effectLst/>
                <a:ea typeface="Cambria" panose="02040503050406030204" pitchFamily="18" charset="0"/>
              </a:rPr>
              <a:t>r </a:t>
            </a:r>
            <a:r>
              <a:rPr lang="en-US" b="1" dirty="0">
                <a:solidFill>
                  <a:srgbClr val="000000"/>
                </a:solidFill>
                <a:effectLst/>
                <a:ea typeface="Cambria" panose="02040503050406030204" pitchFamily="18" charset="0"/>
              </a:rPr>
              <a:t>bivariate correlation was used to determine if a relationship exists between middle-class African American’s level of race-related stress, measured by the IRRS-B, and their perception of injustice, measured by the PIQ. </a:t>
            </a:r>
          </a:p>
          <a:p>
            <a:pPr marL="0" indent="0">
              <a:spcBef>
                <a:spcPts val="1200"/>
              </a:spcBef>
              <a:spcAft>
                <a:spcPts val="1200"/>
              </a:spcAft>
              <a:buNone/>
            </a:pPr>
            <a:r>
              <a:rPr lang="en-US" b="1" dirty="0">
                <a:solidFill>
                  <a:srgbClr val="000000"/>
                </a:solidFill>
                <a:effectLst/>
                <a:ea typeface="Cambria" panose="02040503050406030204" pitchFamily="18" charset="0"/>
              </a:rPr>
              <a:t>The two inventories were accessed via a secure and anonymous on-line survey. Data from the inventories were provided in Excel spreadsheet format to easily transfer into SPSS. </a:t>
            </a:r>
          </a:p>
          <a:p>
            <a:pPr marL="0" indent="0">
              <a:buNone/>
            </a:pPr>
            <a:endParaRPr lang="en-US" sz="1800" dirty="0">
              <a:effectLst/>
              <a:latin typeface="Arial" panose="020B0604020202020204" pitchFamily="34" charset="0"/>
              <a:ea typeface="Arial" panose="020B0604020202020204" pitchFamily="34" charset="0"/>
            </a:endParaRPr>
          </a:p>
          <a:p>
            <a:endParaRPr lang="en-US" dirty="0"/>
          </a:p>
        </p:txBody>
      </p:sp>
      <p:sp>
        <p:nvSpPr>
          <p:cNvPr id="5" name="Slide Number Placeholder 4">
            <a:extLst>
              <a:ext uri="{FF2B5EF4-FFF2-40B4-BE49-F238E27FC236}">
                <a16:creationId xmlns:a16="http://schemas.microsoft.com/office/drawing/2014/main" id="{3404807D-33E3-D519-1518-386DDB0744E9}"/>
              </a:ext>
            </a:extLst>
          </p:cNvPr>
          <p:cNvSpPr>
            <a:spLocks noGrp="1"/>
          </p:cNvSpPr>
          <p:nvPr>
            <p:ph type="sldNum" sz="quarter" idx="12"/>
          </p:nvPr>
        </p:nvSpPr>
        <p:spPr/>
        <p:txBody>
          <a:bodyPr/>
          <a:lstStyle/>
          <a:p>
            <a:fld id="{972E64A3-630C-4127-BA1C-30538735F2CE}" type="slidenum">
              <a:rPr lang="en-US" smtClean="0"/>
              <a:t>15</a:t>
            </a:fld>
            <a:endParaRPr lang="en-US"/>
          </a:p>
        </p:txBody>
      </p:sp>
    </p:spTree>
    <p:extLst>
      <p:ext uri="{BB962C8B-B14F-4D97-AF65-F5344CB8AC3E}">
        <p14:creationId xmlns:p14="http://schemas.microsoft.com/office/powerpoint/2010/main" val="176387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62E7-D132-8600-10CA-10A7EA2D2F74}"/>
              </a:ext>
            </a:extLst>
          </p:cNvPr>
          <p:cNvSpPr>
            <a:spLocks noGrp="1"/>
          </p:cNvSpPr>
          <p:nvPr>
            <p:ph type="title"/>
          </p:nvPr>
        </p:nvSpPr>
        <p:spPr>
          <a:xfrm>
            <a:off x="428978" y="1077180"/>
            <a:ext cx="10803466" cy="830351"/>
          </a:xfrm>
        </p:spPr>
        <p:txBody>
          <a:bodyPr>
            <a:normAutofit/>
          </a:bodyPr>
          <a:lstStyle/>
          <a:p>
            <a:r>
              <a:rPr lang="en-US" sz="4000" dirty="0">
                <a:latin typeface="+mn-lt"/>
              </a:rPr>
              <a:t>Research Design &amp; Methodology Continued</a:t>
            </a:r>
          </a:p>
        </p:txBody>
      </p:sp>
      <p:sp>
        <p:nvSpPr>
          <p:cNvPr id="3" name="Content Placeholder 2">
            <a:extLst>
              <a:ext uri="{FF2B5EF4-FFF2-40B4-BE49-F238E27FC236}">
                <a16:creationId xmlns:a16="http://schemas.microsoft.com/office/drawing/2014/main" id="{715C48CC-3A4F-9917-682E-29E6CBCFD679}"/>
              </a:ext>
            </a:extLst>
          </p:cNvPr>
          <p:cNvSpPr>
            <a:spLocks noGrp="1"/>
          </p:cNvSpPr>
          <p:nvPr>
            <p:ph idx="1"/>
          </p:nvPr>
        </p:nvSpPr>
        <p:spPr>
          <a:xfrm>
            <a:off x="428978" y="2001749"/>
            <a:ext cx="10803466" cy="4663102"/>
          </a:xfrm>
        </p:spPr>
        <p:txBody>
          <a:bodyPr>
            <a:normAutofit fontScale="85000" lnSpcReduction="20000"/>
          </a:bodyPr>
          <a:lstStyle/>
          <a:p>
            <a:pPr marL="0" indent="0">
              <a:buNone/>
            </a:pPr>
            <a:r>
              <a:rPr lang="en-US" sz="2600" b="1" dirty="0">
                <a:effectLst/>
                <a:ea typeface="Cambria" panose="02040503050406030204" pitchFamily="18" charset="0"/>
              </a:rPr>
              <a:t>Institutional Review Board (IRB) approval was obtained for the study.</a:t>
            </a:r>
            <a:r>
              <a:rPr lang="en-US" sz="2600" b="1" dirty="0">
                <a:effectLst/>
              </a:rPr>
              <a:t> </a:t>
            </a:r>
            <a:endParaRPr lang="en-US" sz="2600" b="1" dirty="0">
              <a:effectLst/>
              <a:ea typeface="Cambria" panose="02040503050406030204" pitchFamily="18" charset="0"/>
            </a:endParaRPr>
          </a:p>
          <a:p>
            <a:pPr marL="0" indent="0">
              <a:buNone/>
            </a:pPr>
            <a:r>
              <a:rPr lang="en-US" sz="2600" b="1" dirty="0">
                <a:effectLst/>
                <a:ea typeface="Cambria" panose="02040503050406030204" pitchFamily="18" charset="0"/>
              </a:rPr>
              <a:t>Recruitment was by email campaign in Chattanooga, TN. Potential participants received a recruitment letter via e-mail requesting participation in the research study. </a:t>
            </a:r>
          </a:p>
          <a:p>
            <a:pPr marL="0" indent="0">
              <a:buNone/>
            </a:pPr>
            <a:r>
              <a:rPr lang="en-US" sz="2600" b="1" dirty="0">
                <a:effectLst/>
                <a:ea typeface="Cambria" panose="02040503050406030204" pitchFamily="18" charset="0"/>
              </a:rPr>
              <a:t>The target was middle-class African Americans from Chattanooga, TN, recruited between December 2023 and January 2024. Potential participants received an overview of the study and a consent form. Upon consent, participants were administered a survey via a confidential code and link to the on-line survey. </a:t>
            </a:r>
          </a:p>
          <a:p>
            <a:pPr marL="0" indent="0">
              <a:buNone/>
            </a:pPr>
            <a:r>
              <a:rPr lang="en-US" sz="2600" b="1" dirty="0">
                <a:effectLst/>
                <a:ea typeface="Cambria" panose="02040503050406030204" pitchFamily="18" charset="0"/>
              </a:rPr>
              <a:t>Participants were informed that their participation in the study could be ceased at any time. </a:t>
            </a:r>
          </a:p>
          <a:p>
            <a:pPr marL="0" indent="0">
              <a:buNone/>
            </a:pPr>
            <a:r>
              <a:rPr lang="en-US" sz="2600" b="1" dirty="0">
                <a:effectLst/>
                <a:ea typeface="Cambria" panose="02040503050406030204" pitchFamily="18" charset="0"/>
              </a:rPr>
              <a:t>Participants who did not meet the study criteria were not included</a:t>
            </a:r>
            <a:r>
              <a:rPr lang="en-US" sz="2600" b="1" dirty="0">
                <a:ea typeface="Cambria" panose="02040503050406030204" pitchFamily="18" charset="0"/>
              </a:rPr>
              <a:t>.</a:t>
            </a:r>
          </a:p>
          <a:p>
            <a:pPr marL="0" indent="0">
              <a:buNone/>
            </a:pPr>
            <a:r>
              <a:rPr lang="en-US" sz="2600" b="1" dirty="0">
                <a:effectLst/>
                <a:ea typeface="Cambria" panose="02040503050406030204" pitchFamily="18" charset="0"/>
              </a:rPr>
              <a:t>The process of data collection was standardized throughout the collection time period through monitoring by the researcher and the research dissertation team. Study volunteers were invited to participate in a survey</a:t>
            </a:r>
            <a:r>
              <a:rPr lang="en-US" sz="2600" b="1" dirty="0">
                <a:ea typeface="Cambria" panose="02040503050406030204" pitchFamily="18" charset="0"/>
              </a:rPr>
              <a:t>.</a:t>
            </a:r>
          </a:p>
          <a:p>
            <a:pPr marL="0" indent="0">
              <a:buNone/>
            </a:pPr>
            <a:r>
              <a:rPr lang="en-US" sz="2600" b="1" dirty="0">
                <a:effectLst/>
                <a:ea typeface="Cambria" panose="02040503050406030204" pitchFamily="18" charset="0"/>
              </a:rPr>
              <a:t>All participants answered every question on the IRRS-B and PIQ surveys. The IRRS-B and PIQ were downloaded into SPSS for preparation of analysis. Survey data were then input into SPSS for analysis.</a:t>
            </a:r>
            <a:endParaRPr lang="en-US" sz="2600" b="1" dirty="0">
              <a:ea typeface="Cambria" panose="02040503050406030204" pitchFamily="18" charset="0"/>
            </a:endParaRPr>
          </a:p>
        </p:txBody>
      </p:sp>
      <p:sp>
        <p:nvSpPr>
          <p:cNvPr id="5" name="Slide Number Placeholder 4">
            <a:extLst>
              <a:ext uri="{FF2B5EF4-FFF2-40B4-BE49-F238E27FC236}">
                <a16:creationId xmlns:a16="http://schemas.microsoft.com/office/drawing/2014/main" id="{A393F7D7-5CCA-5ACA-5F10-35F001975797}"/>
              </a:ext>
            </a:extLst>
          </p:cNvPr>
          <p:cNvSpPr>
            <a:spLocks noGrp="1"/>
          </p:cNvSpPr>
          <p:nvPr>
            <p:ph type="sldNum" sz="quarter" idx="12"/>
          </p:nvPr>
        </p:nvSpPr>
        <p:spPr/>
        <p:txBody>
          <a:bodyPr/>
          <a:lstStyle/>
          <a:p>
            <a:fld id="{972E64A3-630C-4127-BA1C-30538735F2CE}" type="slidenum">
              <a:rPr lang="en-US" smtClean="0"/>
              <a:t>16</a:t>
            </a:fld>
            <a:endParaRPr lang="en-US" dirty="0"/>
          </a:p>
        </p:txBody>
      </p:sp>
    </p:spTree>
    <p:extLst>
      <p:ext uri="{BB962C8B-B14F-4D97-AF65-F5344CB8AC3E}">
        <p14:creationId xmlns:p14="http://schemas.microsoft.com/office/powerpoint/2010/main" val="2300423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27ED4-64D9-71BD-374D-4CCF5AB96187}"/>
              </a:ext>
            </a:extLst>
          </p:cNvPr>
          <p:cNvSpPr>
            <a:spLocks noGrp="1"/>
          </p:cNvSpPr>
          <p:nvPr>
            <p:ph type="title"/>
          </p:nvPr>
        </p:nvSpPr>
        <p:spPr>
          <a:xfrm>
            <a:off x="428978" y="1316222"/>
            <a:ext cx="10803466" cy="830351"/>
          </a:xfrm>
        </p:spPr>
        <p:txBody>
          <a:bodyPr>
            <a:normAutofit/>
          </a:bodyPr>
          <a:lstStyle/>
          <a:p>
            <a:r>
              <a:rPr lang="en-US" sz="4000" dirty="0">
                <a:latin typeface="+mn-lt"/>
              </a:rPr>
              <a:t>Research Design &amp; Methodology Continued</a:t>
            </a:r>
          </a:p>
        </p:txBody>
      </p:sp>
      <p:sp>
        <p:nvSpPr>
          <p:cNvPr id="3" name="Content Placeholder 2">
            <a:extLst>
              <a:ext uri="{FF2B5EF4-FFF2-40B4-BE49-F238E27FC236}">
                <a16:creationId xmlns:a16="http://schemas.microsoft.com/office/drawing/2014/main" id="{594C64E7-F7CB-2EA6-15F3-258CDA3B9029}"/>
              </a:ext>
            </a:extLst>
          </p:cNvPr>
          <p:cNvSpPr>
            <a:spLocks noGrp="1"/>
          </p:cNvSpPr>
          <p:nvPr>
            <p:ph idx="1"/>
          </p:nvPr>
        </p:nvSpPr>
        <p:spPr>
          <a:xfrm>
            <a:off x="428978" y="2332387"/>
            <a:ext cx="10803466" cy="4239557"/>
          </a:xfrm>
        </p:spPr>
        <p:txBody>
          <a:bodyPr>
            <a:normAutofit/>
          </a:bodyPr>
          <a:lstStyle/>
          <a:p>
            <a:pPr marL="0" indent="0">
              <a:spcBef>
                <a:spcPts val="1200"/>
              </a:spcBef>
              <a:spcAft>
                <a:spcPts val="1200"/>
              </a:spcAft>
              <a:buNone/>
            </a:pPr>
            <a:r>
              <a:rPr lang="en-US" sz="2400" b="1" dirty="0">
                <a:effectLst/>
                <a:ea typeface="Cambria" panose="02040503050406030204" pitchFamily="18" charset="0"/>
                <a:cs typeface="Cambria" panose="02040503050406030204" pitchFamily="18" charset="0"/>
              </a:rPr>
              <a:t>Descriptive statistical computations were performed for the IRRS-B and PIQ to include the means, standard deviations, and frequencies, as done by R. A. Johnson and Bhattacharyya (2019). The Cronbach’s alpha coefficients for the IRRS-B and PIQ were evaluated. These processes supported the reliability of the study. </a:t>
            </a:r>
          </a:p>
          <a:p>
            <a:endParaRPr lang="en-US" dirty="0"/>
          </a:p>
        </p:txBody>
      </p:sp>
      <p:sp>
        <p:nvSpPr>
          <p:cNvPr id="4" name="Slide Number Placeholder 3">
            <a:extLst>
              <a:ext uri="{FF2B5EF4-FFF2-40B4-BE49-F238E27FC236}">
                <a16:creationId xmlns:a16="http://schemas.microsoft.com/office/drawing/2014/main" id="{54FE4F51-8F94-B262-C7E0-8DC0FF29BEBB}"/>
              </a:ext>
            </a:extLst>
          </p:cNvPr>
          <p:cNvSpPr>
            <a:spLocks noGrp="1"/>
          </p:cNvSpPr>
          <p:nvPr>
            <p:ph type="sldNum" sz="quarter" idx="12"/>
          </p:nvPr>
        </p:nvSpPr>
        <p:spPr/>
        <p:txBody>
          <a:bodyPr/>
          <a:lstStyle/>
          <a:p>
            <a:fld id="{972E64A3-630C-4127-BA1C-30538735F2CE}" type="slidenum">
              <a:rPr lang="en-US" smtClean="0"/>
              <a:t>17</a:t>
            </a:fld>
            <a:endParaRPr lang="en-US"/>
          </a:p>
        </p:txBody>
      </p:sp>
    </p:spTree>
    <p:extLst>
      <p:ext uri="{BB962C8B-B14F-4D97-AF65-F5344CB8AC3E}">
        <p14:creationId xmlns:p14="http://schemas.microsoft.com/office/powerpoint/2010/main" val="3221607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5CBB7-8776-836D-A994-A37F373BCB12}"/>
              </a:ext>
            </a:extLst>
          </p:cNvPr>
          <p:cNvSpPr>
            <a:spLocks noGrp="1"/>
          </p:cNvSpPr>
          <p:nvPr>
            <p:ph type="title"/>
          </p:nvPr>
        </p:nvSpPr>
        <p:spPr>
          <a:xfrm>
            <a:off x="428978" y="1091288"/>
            <a:ext cx="10803466" cy="830351"/>
          </a:xfrm>
        </p:spPr>
        <p:txBody>
          <a:bodyPr>
            <a:normAutofit/>
          </a:bodyPr>
          <a:lstStyle/>
          <a:p>
            <a:r>
              <a:rPr lang="en-US" sz="4000" dirty="0">
                <a:latin typeface="+mn-lt"/>
              </a:rPr>
              <a:t>J. Chapter 4 – Analysis &amp; Major Findings</a:t>
            </a:r>
          </a:p>
        </p:txBody>
      </p:sp>
      <p:sp>
        <p:nvSpPr>
          <p:cNvPr id="3" name="Content Placeholder 2">
            <a:extLst>
              <a:ext uri="{FF2B5EF4-FFF2-40B4-BE49-F238E27FC236}">
                <a16:creationId xmlns:a16="http://schemas.microsoft.com/office/drawing/2014/main" id="{01288B7A-DD9F-3FEB-43E7-0C1A7413C1D1}"/>
              </a:ext>
            </a:extLst>
          </p:cNvPr>
          <p:cNvSpPr>
            <a:spLocks noGrp="1"/>
          </p:cNvSpPr>
          <p:nvPr>
            <p:ph idx="1"/>
          </p:nvPr>
        </p:nvSpPr>
        <p:spPr>
          <a:xfrm>
            <a:off x="428978" y="1838516"/>
            <a:ext cx="10803466" cy="4508497"/>
          </a:xfrm>
        </p:spPr>
        <p:txBody>
          <a:bodyPr>
            <a:noAutofit/>
          </a:bodyPr>
          <a:lstStyle/>
          <a:p>
            <a:pPr marL="0" marR="6985" indent="0">
              <a:lnSpc>
                <a:spcPct val="100000"/>
              </a:lnSpc>
              <a:spcBef>
                <a:spcPts val="600"/>
              </a:spcBef>
              <a:spcAft>
                <a:spcPts val="600"/>
              </a:spcAft>
              <a:buNone/>
            </a:pPr>
            <a:r>
              <a:rPr lang="en-US" sz="2400" b="1" dirty="0">
                <a:effectLst/>
                <a:ea typeface="Cambria" panose="02040503050406030204" pitchFamily="18" charset="0"/>
                <a:cs typeface="Cambria" panose="02040503050406030204" pitchFamily="18" charset="0"/>
              </a:rPr>
              <a:t>The following research question guided the study: </a:t>
            </a:r>
          </a:p>
          <a:p>
            <a:pPr marR="6985" indent="0">
              <a:lnSpc>
                <a:spcPct val="100000"/>
              </a:lnSpc>
              <a:spcBef>
                <a:spcPts val="600"/>
              </a:spcBef>
              <a:spcAft>
                <a:spcPts val="600"/>
              </a:spcAft>
              <a:buNone/>
            </a:pPr>
            <a:r>
              <a:rPr lang="en-US" sz="2400" b="1" i="1" dirty="0">
                <a:effectLst/>
                <a:ea typeface="Cambria" panose="02040503050406030204" pitchFamily="18" charset="0"/>
                <a:cs typeface="Cambria" panose="02040503050406030204" pitchFamily="18" charset="0"/>
              </a:rPr>
              <a:t>What relationship, if any, exists between a middle-class African American's self-assessed race-related stress and self-assessed perception of injustice? </a:t>
            </a:r>
          </a:p>
          <a:p>
            <a:pPr marL="0" marR="6985" indent="0">
              <a:lnSpc>
                <a:spcPct val="100000"/>
              </a:lnSpc>
              <a:spcBef>
                <a:spcPts val="600"/>
              </a:spcBef>
              <a:spcAft>
                <a:spcPts val="600"/>
              </a:spcAft>
              <a:buNone/>
            </a:pPr>
            <a:r>
              <a:rPr lang="en-US" sz="2400" b="1" dirty="0">
                <a:effectLst/>
                <a:ea typeface="Cambria" panose="02040503050406030204" pitchFamily="18" charset="0"/>
                <a:cs typeface="Cambria" panose="02040503050406030204" pitchFamily="18" charset="0"/>
              </a:rPr>
              <a:t>The following hypothesis was tested:</a:t>
            </a:r>
          </a:p>
          <a:p>
            <a:pPr marR="6985" indent="0">
              <a:lnSpc>
                <a:spcPct val="100000"/>
              </a:lnSpc>
              <a:spcBef>
                <a:spcPts val="600"/>
              </a:spcBef>
              <a:spcAft>
                <a:spcPts val="600"/>
              </a:spcAft>
              <a:buNone/>
            </a:pPr>
            <a:r>
              <a:rPr lang="en-US" sz="2400" b="1" dirty="0">
                <a:effectLst/>
                <a:ea typeface="Cambria" panose="02040503050406030204" pitchFamily="18" charset="0"/>
                <a:cs typeface="Cambria" panose="02040503050406030204" pitchFamily="18" charset="0"/>
              </a:rPr>
              <a:t>H</a:t>
            </a:r>
            <a:r>
              <a:rPr lang="en-US" sz="2400" b="1" baseline="-25000" dirty="0">
                <a:effectLst/>
                <a:ea typeface="Cambria" panose="02040503050406030204" pitchFamily="18" charset="0"/>
                <a:cs typeface="Cambria" panose="02040503050406030204" pitchFamily="18" charset="0"/>
              </a:rPr>
              <a:t>a</a:t>
            </a:r>
            <a:r>
              <a:rPr lang="en-US" sz="2400" b="1" dirty="0">
                <a:effectLst/>
                <a:ea typeface="Cambria" panose="02040503050406030204" pitchFamily="18" charset="0"/>
                <a:cs typeface="Cambria" panose="02040503050406030204" pitchFamily="18" charset="0"/>
              </a:rPr>
              <a:t>: A statistically significant relationship exists between a middle-class African American’s self-assessed race-related stress and self-assessed perception of injustice.</a:t>
            </a:r>
          </a:p>
          <a:p>
            <a:pPr marL="0" marR="6985" indent="0">
              <a:lnSpc>
                <a:spcPct val="100000"/>
              </a:lnSpc>
              <a:spcBef>
                <a:spcPts val="600"/>
              </a:spcBef>
              <a:spcAft>
                <a:spcPts val="600"/>
              </a:spcAft>
              <a:buNone/>
            </a:pPr>
            <a:r>
              <a:rPr lang="en-US" sz="2400" b="1" dirty="0">
                <a:effectLst/>
                <a:ea typeface="Cambria" panose="02040503050406030204" pitchFamily="18" charset="0"/>
                <a:cs typeface="Cambria" panose="02040503050406030204" pitchFamily="18" charset="0"/>
              </a:rPr>
              <a:t>The following null hypothesis was tested:</a:t>
            </a:r>
          </a:p>
          <a:p>
            <a:pPr marR="6985" indent="0">
              <a:lnSpc>
                <a:spcPct val="100000"/>
              </a:lnSpc>
              <a:spcBef>
                <a:spcPts val="600"/>
              </a:spcBef>
              <a:spcAft>
                <a:spcPts val="600"/>
              </a:spcAft>
              <a:buNone/>
            </a:pPr>
            <a:r>
              <a:rPr lang="en-US" sz="2400" b="1" dirty="0">
                <a:effectLst/>
                <a:ea typeface="Cambria" panose="02040503050406030204" pitchFamily="18" charset="0"/>
                <a:cs typeface="Cambria" panose="02040503050406030204" pitchFamily="18" charset="0"/>
              </a:rPr>
              <a:t>H</a:t>
            </a:r>
            <a:r>
              <a:rPr lang="en-US" sz="2400" b="1" baseline="-25000" dirty="0">
                <a:effectLst/>
                <a:ea typeface="Cambria" panose="02040503050406030204" pitchFamily="18" charset="0"/>
                <a:cs typeface="Cambria" panose="02040503050406030204" pitchFamily="18" charset="0"/>
              </a:rPr>
              <a:t>o</a:t>
            </a:r>
            <a:r>
              <a:rPr lang="en-US" sz="2400" b="1" dirty="0">
                <a:effectLst/>
                <a:ea typeface="Cambria" panose="02040503050406030204" pitchFamily="18" charset="0"/>
                <a:cs typeface="Cambria" panose="02040503050406030204" pitchFamily="18" charset="0"/>
              </a:rPr>
              <a:t>: No statistically significant relationship exists between a middle-class African American’s self-assessed race-related stress and self-assessed perception of injustice.</a:t>
            </a:r>
          </a:p>
        </p:txBody>
      </p:sp>
      <p:sp>
        <p:nvSpPr>
          <p:cNvPr id="4" name="Slide Number Placeholder 3">
            <a:extLst>
              <a:ext uri="{FF2B5EF4-FFF2-40B4-BE49-F238E27FC236}">
                <a16:creationId xmlns:a16="http://schemas.microsoft.com/office/drawing/2014/main" id="{BD9F562B-452F-1C0E-C098-08C59CE730C6}"/>
              </a:ext>
            </a:extLst>
          </p:cNvPr>
          <p:cNvSpPr>
            <a:spLocks noGrp="1"/>
          </p:cNvSpPr>
          <p:nvPr>
            <p:ph type="sldNum" sz="quarter" idx="12"/>
          </p:nvPr>
        </p:nvSpPr>
        <p:spPr/>
        <p:txBody>
          <a:bodyPr/>
          <a:lstStyle/>
          <a:p>
            <a:fld id="{972E64A3-630C-4127-BA1C-30538735F2CE}" type="slidenum">
              <a:rPr lang="en-US" smtClean="0"/>
              <a:t>18</a:t>
            </a:fld>
            <a:endParaRPr lang="en-US"/>
          </a:p>
        </p:txBody>
      </p:sp>
    </p:spTree>
    <p:extLst>
      <p:ext uri="{BB962C8B-B14F-4D97-AF65-F5344CB8AC3E}">
        <p14:creationId xmlns:p14="http://schemas.microsoft.com/office/powerpoint/2010/main" val="3857663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0877-5A29-69F0-986E-40950CD6C82A}"/>
              </a:ext>
            </a:extLst>
          </p:cNvPr>
          <p:cNvSpPr>
            <a:spLocks noGrp="1"/>
          </p:cNvSpPr>
          <p:nvPr>
            <p:ph type="title"/>
          </p:nvPr>
        </p:nvSpPr>
        <p:spPr/>
        <p:txBody>
          <a:bodyPr/>
          <a:lstStyle/>
          <a:p>
            <a:r>
              <a:rPr lang="en-US" sz="4400" dirty="0">
                <a:latin typeface="+mn-lt"/>
              </a:rPr>
              <a:t>Analysis &amp; Major Findings Continued</a:t>
            </a:r>
            <a:endParaRPr lang="en-US" dirty="0"/>
          </a:p>
        </p:txBody>
      </p:sp>
      <p:sp>
        <p:nvSpPr>
          <p:cNvPr id="3" name="Content Placeholder 2">
            <a:extLst>
              <a:ext uri="{FF2B5EF4-FFF2-40B4-BE49-F238E27FC236}">
                <a16:creationId xmlns:a16="http://schemas.microsoft.com/office/drawing/2014/main" id="{48571A5E-0A6D-FBA8-A223-AF95249BEEAB}"/>
              </a:ext>
            </a:extLst>
          </p:cNvPr>
          <p:cNvSpPr>
            <a:spLocks noGrp="1"/>
          </p:cNvSpPr>
          <p:nvPr>
            <p:ph idx="1"/>
          </p:nvPr>
        </p:nvSpPr>
        <p:spPr/>
        <p:txBody>
          <a:bodyPr/>
          <a:lstStyle/>
          <a:p>
            <a:pPr marL="0" indent="0">
              <a:buNone/>
            </a:pPr>
            <a:r>
              <a:rPr lang="en-US" b="1" dirty="0">
                <a:solidFill>
                  <a:srgbClr val="000000"/>
                </a:solidFill>
                <a:effectLst/>
                <a:ea typeface="Times New Roman" panose="02020603050405020304" pitchFamily="18" charset="0"/>
              </a:rPr>
              <a:t>According to </a:t>
            </a:r>
            <a:r>
              <a:rPr lang="en-US" b="1" dirty="0" err="1">
                <a:solidFill>
                  <a:srgbClr val="000000"/>
                </a:solidFill>
                <a:effectLst/>
                <a:ea typeface="Times New Roman" panose="02020603050405020304" pitchFamily="18" charset="0"/>
              </a:rPr>
              <a:t>Laerd</a:t>
            </a:r>
            <a:r>
              <a:rPr lang="en-US" b="1" dirty="0">
                <a:solidFill>
                  <a:srgbClr val="000000"/>
                </a:solidFill>
                <a:effectLst/>
                <a:ea typeface="Times New Roman" panose="02020603050405020304" pitchFamily="18" charset="0"/>
              </a:rPr>
              <a:t> </a:t>
            </a:r>
            <a:r>
              <a:rPr lang="en-US" b="1" dirty="0" err="1">
                <a:solidFill>
                  <a:srgbClr val="000000"/>
                </a:solidFill>
                <a:ea typeface="Times New Roman" panose="02020603050405020304" pitchFamily="18" charset="0"/>
              </a:rPr>
              <a:t>S</a:t>
            </a:r>
            <a:r>
              <a:rPr lang="en-US" b="1" dirty="0" err="1">
                <a:solidFill>
                  <a:srgbClr val="000000"/>
                </a:solidFill>
                <a:effectLst/>
                <a:ea typeface="Times New Roman" panose="02020603050405020304" pitchFamily="18" charset="0"/>
              </a:rPr>
              <a:t>taistics</a:t>
            </a:r>
            <a:r>
              <a:rPr lang="en-US" b="1" dirty="0">
                <a:solidFill>
                  <a:srgbClr val="000000"/>
                </a:solidFill>
                <a:effectLst/>
                <a:ea typeface="Times New Roman" panose="02020603050405020304" pitchFamily="18" charset="0"/>
              </a:rPr>
              <a:t> website (</a:t>
            </a:r>
            <a:r>
              <a:rPr lang="en-US" b="1" dirty="0" err="1">
                <a:solidFill>
                  <a:srgbClr val="000000"/>
                </a:solidFill>
                <a:effectLst/>
                <a:ea typeface="Times New Roman" panose="02020603050405020304" pitchFamily="18" charset="0"/>
              </a:rPr>
              <a:t>Laerd</a:t>
            </a:r>
            <a:r>
              <a:rPr lang="en-US" b="1" dirty="0">
                <a:solidFill>
                  <a:srgbClr val="000000"/>
                </a:solidFill>
                <a:effectLst/>
                <a:ea typeface="Times New Roman" panose="02020603050405020304" pitchFamily="18" charset="0"/>
              </a:rPr>
              <a:t>, 2024), there are five assumptions needed for Pearson correlations:</a:t>
            </a:r>
          </a:p>
          <a:p>
            <a:pPr marL="514350" indent="-514350">
              <a:buAutoNum type="arabicPeriod"/>
            </a:pPr>
            <a:r>
              <a:rPr lang="en-US" b="1" dirty="0">
                <a:solidFill>
                  <a:srgbClr val="000000"/>
                </a:solidFill>
              </a:rPr>
              <a:t>Continuous variables</a:t>
            </a:r>
          </a:p>
          <a:p>
            <a:pPr marL="514350" indent="-514350">
              <a:buAutoNum type="arabicPeriod"/>
            </a:pPr>
            <a:r>
              <a:rPr lang="en-US" b="1" dirty="0">
                <a:solidFill>
                  <a:srgbClr val="000000"/>
                </a:solidFill>
              </a:rPr>
              <a:t>Paired variables</a:t>
            </a:r>
          </a:p>
          <a:p>
            <a:pPr marL="514350" indent="-514350">
              <a:buAutoNum type="arabicPeriod"/>
            </a:pPr>
            <a:r>
              <a:rPr lang="en-US" b="1" dirty="0">
                <a:solidFill>
                  <a:srgbClr val="000000"/>
                </a:solidFill>
              </a:rPr>
              <a:t>Linear relationship between variables</a:t>
            </a:r>
          </a:p>
          <a:p>
            <a:pPr marL="514350" indent="-514350">
              <a:buAutoNum type="arabicPeriod"/>
            </a:pPr>
            <a:r>
              <a:rPr lang="en-US" b="1" dirty="0">
                <a:solidFill>
                  <a:srgbClr val="000000"/>
                </a:solidFill>
              </a:rPr>
              <a:t>No significant outliers</a:t>
            </a:r>
          </a:p>
          <a:p>
            <a:pPr marL="514350" indent="-514350">
              <a:buAutoNum type="arabicPeriod"/>
            </a:pPr>
            <a:r>
              <a:rPr lang="en-US" b="1" dirty="0">
                <a:solidFill>
                  <a:srgbClr val="000000"/>
                </a:solidFill>
              </a:rPr>
              <a:t>Normality</a:t>
            </a:r>
            <a:endParaRPr lang="en-US" dirty="0"/>
          </a:p>
        </p:txBody>
      </p:sp>
      <p:sp>
        <p:nvSpPr>
          <p:cNvPr id="4" name="Slide Number Placeholder 3">
            <a:extLst>
              <a:ext uri="{FF2B5EF4-FFF2-40B4-BE49-F238E27FC236}">
                <a16:creationId xmlns:a16="http://schemas.microsoft.com/office/drawing/2014/main" id="{BEA4850E-9B85-5ED5-D9D2-310E5C39518C}"/>
              </a:ext>
            </a:extLst>
          </p:cNvPr>
          <p:cNvSpPr>
            <a:spLocks noGrp="1"/>
          </p:cNvSpPr>
          <p:nvPr>
            <p:ph type="sldNum" sz="quarter" idx="12"/>
          </p:nvPr>
        </p:nvSpPr>
        <p:spPr/>
        <p:txBody>
          <a:bodyPr/>
          <a:lstStyle/>
          <a:p>
            <a:fld id="{972E64A3-630C-4127-BA1C-30538735F2CE}" type="slidenum">
              <a:rPr lang="en-US" smtClean="0"/>
              <a:t>19</a:t>
            </a:fld>
            <a:endParaRPr lang="en-US"/>
          </a:p>
        </p:txBody>
      </p:sp>
    </p:spTree>
    <p:extLst>
      <p:ext uri="{BB962C8B-B14F-4D97-AF65-F5344CB8AC3E}">
        <p14:creationId xmlns:p14="http://schemas.microsoft.com/office/powerpoint/2010/main" val="2185526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B69E-2D56-BE66-E154-DDC46BEC88DB}"/>
              </a:ext>
            </a:extLst>
          </p:cNvPr>
          <p:cNvSpPr>
            <a:spLocks noGrp="1"/>
          </p:cNvSpPr>
          <p:nvPr>
            <p:ph type="title"/>
          </p:nvPr>
        </p:nvSpPr>
        <p:spPr>
          <a:xfrm>
            <a:off x="428978" y="1086860"/>
            <a:ext cx="10803466" cy="830351"/>
          </a:xfrm>
        </p:spPr>
        <p:txBody>
          <a:bodyPr/>
          <a:lstStyle/>
          <a:p>
            <a:r>
              <a:rPr lang="en-US" dirty="0">
                <a:latin typeface="+mn-lt"/>
              </a:rPr>
              <a:t>DISSERTATION</a:t>
            </a:r>
            <a:r>
              <a:rPr lang="en-US" dirty="0"/>
              <a:t> </a:t>
            </a:r>
            <a:r>
              <a:rPr lang="en-US" dirty="0">
                <a:latin typeface="+mn-lt"/>
              </a:rPr>
              <a:t>DEFENSE</a:t>
            </a:r>
          </a:p>
        </p:txBody>
      </p:sp>
      <p:sp>
        <p:nvSpPr>
          <p:cNvPr id="3" name="Content Placeholder 2">
            <a:extLst>
              <a:ext uri="{FF2B5EF4-FFF2-40B4-BE49-F238E27FC236}">
                <a16:creationId xmlns:a16="http://schemas.microsoft.com/office/drawing/2014/main" id="{573E6170-DCF0-94E7-5740-08EE39F54207}"/>
              </a:ext>
            </a:extLst>
          </p:cNvPr>
          <p:cNvSpPr>
            <a:spLocks noGrp="1"/>
          </p:cNvSpPr>
          <p:nvPr>
            <p:ph idx="1"/>
          </p:nvPr>
        </p:nvSpPr>
        <p:spPr>
          <a:xfrm>
            <a:off x="428978" y="2112411"/>
            <a:ext cx="10803466" cy="4332398"/>
          </a:xfrm>
        </p:spPr>
        <p:txBody>
          <a:bodyPr>
            <a:normAutofit fontScale="85000" lnSpcReduction="20000"/>
          </a:bodyPr>
          <a:lstStyle/>
          <a:p>
            <a:r>
              <a:rPr lang="en-US" b="1" dirty="0"/>
              <a:t>A. Introduction: Research Background &amp; Purpose</a:t>
            </a:r>
          </a:p>
          <a:p>
            <a:r>
              <a:rPr lang="en-US" b="1" dirty="0"/>
              <a:t>B. Problem Statement</a:t>
            </a:r>
          </a:p>
          <a:p>
            <a:r>
              <a:rPr lang="en-US" b="1" dirty="0"/>
              <a:t>C. Thesis</a:t>
            </a:r>
          </a:p>
          <a:p>
            <a:r>
              <a:rPr lang="en-US" b="1" dirty="0"/>
              <a:t>D. Significance</a:t>
            </a:r>
          </a:p>
          <a:p>
            <a:r>
              <a:rPr lang="en-US" b="1" dirty="0"/>
              <a:t>E. Population</a:t>
            </a:r>
          </a:p>
          <a:p>
            <a:r>
              <a:rPr lang="en-US" b="1" dirty="0"/>
              <a:t>F. Dependent variables</a:t>
            </a:r>
          </a:p>
          <a:p>
            <a:r>
              <a:rPr lang="en-US" b="1" dirty="0"/>
              <a:t>G. Research Null Hypothesis</a:t>
            </a:r>
          </a:p>
          <a:p>
            <a:r>
              <a:rPr lang="en-US" b="1" dirty="0"/>
              <a:t>H. Validated Instruments</a:t>
            </a:r>
          </a:p>
          <a:p>
            <a:r>
              <a:rPr lang="en-US" b="1" dirty="0"/>
              <a:t>I. Research Design &amp; Methodology</a:t>
            </a:r>
          </a:p>
          <a:p>
            <a:r>
              <a:rPr lang="en-US" b="1" dirty="0"/>
              <a:t>J. Chapter 4—analysis and major findings</a:t>
            </a:r>
          </a:p>
          <a:p>
            <a:r>
              <a:rPr lang="en-US" b="1" dirty="0"/>
              <a:t>K. Chapter 5—Conclusions and recommendations for further research</a:t>
            </a:r>
          </a:p>
          <a:p>
            <a:endParaRPr lang="en-US" b="1" dirty="0"/>
          </a:p>
          <a:p>
            <a:endParaRPr lang="en-US" b="1" dirty="0"/>
          </a:p>
          <a:p>
            <a:endParaRPr lang="en-US" b="1" dirty="0"/>
          </a:p>
          <a:p>
            <a:endParaRPr lang="en-US" b="1" dirty="0"/>
          </a:p>
        </p:txBody>
      </p:sp>
      <p:sp>
        <p:nvSpPr>
          <p:cNvPr id="5" name="Slide Number Placeholder 4">
            <a:extLst>
              <a:ext uri="{FF2B5EF4-FFF2-40B4-BE49-F238E27FC236}">
                <a16:creationId xmlns:a16="http://schemas.microsoft.com/office/drawing/2014/main" id="{AFD89849-39AD-4504-AA99-90D515EB9E68}"/>
              </a:ext>
            </a:extLst>
          </p:cNvPr>
          <p:cNvSpPr>
            <a:spLocks noGrp="1"/>
          </p:cNvSpPr>
          <p:nvPr>
            <p:ph type="sldNum" sz="quarter" idx="12"/>
          </p:nvPr>
        </p:nvSpPr>
        <p:spPr/>
        <p:txBody>
          <a:bodyPr/>
          <a:lstStyle/>
          <a:p>
            <a:fld id="{972E64A3-630C-4127-BA1C-30538735F2CE}" type="slidenum">
              <a:rPr lang="en-US" smtClean="0"/>
              <a:t>2</a:t>
            </a:fld>
            <a:endParaRPr lang="en-US"/>
          </a:p>
        </p:txBody>
      </p:sp>
    </p:spTree>
    <p:extLst>
      <p:ext uri="{BB962C8B-B14F-4D97-AF65-F5344CB8AC3E}">
        <p14:creationId xmlns:p14="http://schemas.microsoft.com/office/powerpoint/2010/main" val="546733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C6C7-B876-C8C6-52B9-1E0021E482F1}"/>
              </a:ext>
            </a:extLst>
          </p:cNvPr>
          <p:cNvSpPr>
            <a:spLocks noGrp="1"/>
          </p:cNvSpPr>
          <p:nvPr>
            <p:ph type="title"/>
          </p:nvPr>
        </p:nvSpPr>
        <p:spPr>
          <a:xfrm>
            <a:off x="410487" y="1224171"/>
            <a:ext cx="10803466" cy="830351"/>
          </a:xfrm>
        </p:spPr>
        <p:txBody>
          <a:bodyPr>
            <a:normAutofit/>
          </a:bodyPr>
          <a:lstStyle/>
          <a:p>
            <a:r>
              <a:rPr lang="en-US" sz="4000" dirty="0">
                <a:latin typeface="+mn-lt"/>
              </a:rPr>
              <a:t>Analysis &amp; Major Findings Continued</a:t>
            </a:r>
          </a:p>
        </p:txBody>
      </p:sp>
      <p:sp>
        <p:nvSpPr>
          <p:cNvPr id="3" name="Content Placeholder 2">
            <a:extLst>
              <a:ext uri="{FF2B5EF4-FFF2-40B4-BE49-F238E27FC236}">
                <a16:creationId xmlns:a16="http://schemas.microsoft.com/office/drawing/2014/main" id="{74184FB2-C1F8-6391-ACC7-623F9A3BBDC6}"/>
              </a:ext>
            </a:extLst>
          </p:cNvPr>
          <p:cNvSpPr>
            <a:spLocks noGrp="1"/>
          </p:cNvSpPr>
          <p:nvPr>
            <p:ph idx="1"/>
          </p:nvPr>
        </p:nvSpPr>
        <p:spPr>
          <a:xfrm>
            <a:off x="838199" y="2151529"/>
            <a:ext cx="9870549" cy="4204821"/>
          </a:xfrm>
        </p:spPr>
        <p:txBody>
          <a:bodyPr>
            <a:normAutofit/>
          </a:bodyPr>
          <a:lstStyle/>
          <a:p>
            <a:pPr marL="0" indent="0">
              <a:buNone/>
            </a:pPr>
            <a:r>
              <a:rPr lang="en-US" b="1" dirty="0">
                <a:solidFill>
                  <a:srgbClr val="000000"/>
                </a:solidFill>
                <a:effectLst/>
                <a:ea typeface="Times New Roman" panose="02020603050405020304" pitchFamily="18" charset="0"/>
              </a:rPr>
              <a:t>Assumption 1 (continuous variables) was met with both scale scores having Cronbach alpha scores greater than .70 (see Table 1). Assumption 2 (paired variables) was met by the study’s design with the respondent’s stress score being paired with the respondent’s injustice score. </a:t>
            </a:r>
            <a:r>
              <a:rPr lang="en-US" b="1" dirty="0">
                <a:effectLst/>
                <a:ea typeface="Times New Roman" panose="02020603050405020304" pitchFamily="18" charset="0"/>
              </a:rPr>
              <a:t>Assumptions 3 (linear relationship) and 4 (no significant outliers) were met after inspection of Figure 1.  Figure 1 indicates a positive strong linear relationship was found between the variables.  In addition, no significant outliers were observed (see Figure 1).</a:t>
            </a:r>
          </a:p>
        </p:txBody>
      </p:sp>
      <p:sp>
        <p:nvSpPr>
          <p:cNvPr id="5" name="Slide Number Placeholder 4">
            <a:extLst>
              <a:ext uri="{FF2B5EF4-FFF2-40B4-BE49-F238E27FC236}">
                <a16:creationId xmlns:a16="http://schemas.microsoft.com/office/drawing/2014/main" id="{FEAD72AF-AC07-5B69-A7CE-060F9A5D6429}"/>
              </a:ext>
            </a:extLst>
          </p:cNvPr>
          <p:cNvSpPr>
            <a:spLocks noGrp="1"/>
          </p:cNvSpPr>
          <p:nvPr>
            <p:ph type="sldNum" sz="quarter" idx="12"/>
          </p:nvPr>
        </p:nvSpPr>
        <p:spPr/>
        <p:txBody>
          <a:bodyPr/>
          <a:lstStyle/>
          <a:p>
            <a:fld id="{972E64A3-630C-4127-BA1C-30538735F2CE}" type="slidenum">
              <a:rPr lang="en-US" smtClean="0"/>
              <a:t>20</a:t>
            </a:fld>
            <a:endParaRPr lang="en-US"/>
          </a:p>
        </p:txBody>
      </p:sp>
    </p:spTree>
    <p:extLst>
      <p:ext uri="{BB962C8B-B14F-4D97-AF65-F5344CB8AC3E}">
        <p14:creationId xmlns:p14="http://schemas.microsoft.com/office/powerpoint/2010/main" val="2958659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C6C7-B876-C8C6-52B9-1E0021E482F1}"/>
              </a:ext>
            </a:extLst>
          </p:cNvPr>
          <p:cNvSpPr>
            <a:spLocks noGrp="1"/>
          </p:cNvSpPr>
          <p:nvPr>
            <p:ph type="title"/>
          </p:nvPr>
        </p:nvSpPr>
        <p:spPr>
          <a:xfrm>
            <a:off x="410487" y="1365978"/>
            <a:ext cx="10803466" cy="830351"/>
          </a:xfrm>
        </p:spPr>
        <p:txBody>
          <a:bodyPr>
            <a:normAutofit/>
          </a:bodyPr>
          <a:lstStyle/>
          <a:p>
            <a:r>
              <a:rPr lang="en-US" sz="4000" dirty="0">
                <a:latin typeface="+mn-lt"/>
              </a:rPr>
              <a:t>Analysis &amp; Major Findings Continued</a:t>
            </a:r>
          </a:p>
        </p:txBody>
      </p:sp>
      <p:sp>
        <p:nvSpPr>
          <p:cNvPr id="3" name="Content Placeholder 2">
            <a:extLst>
              <a:ext uri="{FF2B5EF4-FFF2-40B4-BE49-F238E27FC236}">
                <a16:creationId xmlns:a16="http://schemas.microsoft.com/office/drawing/2014/main" id="{74184FB2-C1F8-6391-ACC7-623F9A3BBDC6}"/>
              </a:ext>
            </a:extLst>
          </p:cNvPr>
          <p:cNvSpPr>
            <a:spLocks noGrp="1"/>
          </p:cNvSpPr>
          <p:nvPr>
            <p:ph idx="1"/>
          </p:nvPr>
        </p:nvSpPr>
        <p:spPr>
          <a:xfrm>
            <a:off x="847236" y="2391133"/>
            <a:ext cx="10213584" cy="3276192"/>
          </a:xfrm>
        </p:spPr>
        <p:txBody>
          <a:bodyPr>
            <a:normAutofit/>
          </a:bodyPr>
          <a:lstStyle/>
          <a:p>
            <a:pPr marL="0" indent="0">
              <a:buNone/>
            </a:pPr>
            <a:r>
              <a:rPr lang="en-US" sz="3000" b="1" dirty="0">
                <a:effectLst/>
                <a:ea typeface="Times New Roman" panose="02020603050405020304" pitchFamily="18" charset="0"/>
              </a:rPr>
              <a:t>Assumption 5 (normality) was addressed two ways: Skewness and kurtosis statistics (see Table 2) as well as normality statistics (See Table 3). The skewness and kurtosis statistics were within normal limits (± 1.0, Cronbach, 1951). Skewness for the IRRS-B was -0.03. Skewness for the PIQ was 0.61. Kurtosis for the IRRS-B was -0.95. Kurtosis or the PIQ was 0.22.</a:t>
            </a:r>
            <a:endParaRPr lang="en-US" sz="3000" dirty="0">
              <a:effectLst/>
              <a:ea typeface="Times New Roman" panose="02020603050405020304" pitchFamily="18" charset="0"/>
            </a:endParaRPr>
          </a:p>
        </p:txBody>
      </p:sp>
      <p:sp>
        <p:nvSpPr>
          <p:cNvPr id="5" name="Slide Number Placeholder 4">
            <a:extLst>
              <a:ext uri="{FF2B5EF4-FFF2-40B4-BE49-F238E27FC236}">
                <a16:creationId xmlns:a16="http://schemas.microsoft.com/office/drawing/2014/main" id="{FEAD72AF-AC07-5B69-A7CE-060F9A5D6429}"/>
              </a:ext>
            </a:extLst>
          </p:cNvPr>
          <p:cNvSpPr>
            <a:spLocks noGrp="1"/>
          </p:cNvSpPr>
          <p:nvPr>
            <p:ph type="sldNum" sz="quarter" idx="12"/>
          </p:nvPr>
        </p:nvSpPr>
        <p:spPr/>
        <p:txBody>
          <a:bodyPr/>
          <a:lstStyle/>
          <a:p>
            <a:fld id="{972E64A3-630C-4127-BA1C-30538735F2CE}" type="slidenum">
              <a:rPr lang="en-US" smtClean="0"/>
              <a:t>21</a:t>
            </a:fld>
            <a:endParaRPr lang="en-US"/>
          </a:p>
        </p:txBody>
      </p:sp>
    </p:spTree>
    <p:extLst>
      <p:ext uri="{BB962C8B-B14F-4D97-AF65-F5344CB8AC3E}">
        <p14:creationId xmlns:p14="http://schemas.microsoft.com/office/powerpoint/2010/main" val="2832409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C6C7-B876-C8C6-52B9-1E0021E482F1}"/>
              </a:ext>
            </a:extLst>
          </p:cNvPr>
          <p:cNvSpPr>
            <a:spLocks noGrp="1"/>
          </p:cNvSpPr>
          <p:nvPr>
            <p:ph type="title"/>
          </p:nvPr>
        </p:nvSpPr>
        <p:spPr>
          <a:xfrm>
            <a:off x="428977" y="1335784"/>
            <a:ext cx="10803466" cy="771673"/>
          </a:xfrm>
        </p:spPr>
        <p:txBody>
          <a:bodyPr>
            <a:normAutofit/>
          </a:bodyPr>
          <a:lstStyle/>
          <a:p>
            <a:r>
              <a:rPr lang="en-US" sz="4000" dirty="0">
                <a:latin typeface="+mn-lt"/>
              </a:rPr>
              <a:t>Analysis &amp; Major Findings Continued</a:t>
            </a:r>
          </a:p>
        </p:txBody>
      </p:sp>
      <p:sp>
        <p:nvSpPr>
          <p:cNvPr id="3" name="Content Placeholder 2">
            <a:extLst>
              <a:ext uri="{FF2B5EF4-FFF2-40B4-BE49-F238E27FC236}">
                <a16:creationId xmlns:a16="http://schemas.microsoft.com/office/drawing/2014/main" id="{74184FB2-C1F8-6391-ACC7-623F9A3BBDC6}"/>
              </a:ext>
            </a:extLst>
          </p:cNvPr>
          <p:cNvSpPr>
            <a:spLocks noGrp="1"/>
          </p:cNvSpPr>
          <p:nvPr>
            <p:ph idx="1"/>
          </p:nvPr>
        </p:nvSpPr>
        <p:spPr>
          <a:xfrm>
            <a:off x="838200" y="2317784"/>
            <a:ext cx="10076668" cy="3667380"/>
          </a:xfrm>
        </p:spPr>
        <p:txBody>
          <a:bodyPr>
            <a:normAutofit/>
          </a:bodyPr>
          <a:lstStyle/>
          <a:p>
            <a:pPr marL="0" indent="0">
              <a:buNone/>
            </a:pPr>
            <a:r>
              <a:rPr lang="en-US" b="1" dirty="0">
                <a:effectLst/>
                <a:ea typeface="Times New Roman" panose="02020603050405020304" pitchFamily="18" charset="0"/>
              </a:rPr>
              <a:t>The Shapiro–Wilk test was performed on IRRS-B and PIQ composite scores. The Shapiro–Wilk test for normality distribution on the IRRS-B composite scores indicated an alpha value greater than .05 (</a:t>
            </a:r>
            <a:r>
              <a:rPr lang="en-US" b="1" i="1" dirty="0">
                <a:effectLst/>
                <a:ea typeface="Times New Roman" panose="02020603050405020304" pitchFamily="18" charset="0"/>
              </a:rPr>
              <a:t>p </a:t>
            </a:r>
            <a:r>
              <a:rPr lang="en-US" b="1" dirty="0">
                <a:effectLst/>
                <a:ea typeface="Times New Roman" panose="02020603050405020304" pitchFamily="18" charset="0"/>
              </a:rPr>
              <a:t>&gt; .05) and signified the distribution was normally distributed (see Table 3). The Shapiro–Wilk test for normality distribution on the PIQ composite scores indicated an alpha value greater than .05 (</a:t>
            </a:r>
            <a:r>
              <a:rPr lang="en-US" b="1" i="1" dirty="0">
                <a:effectLst/>
                <a:ea typeface="Times New Roman" panose="02020603050405020304" pitchFamily="18" charset="0"/>
              </a:rPr>
              <a:t>p </a:t>
            </a:r>
            <a:r>
              <a:rPr lang="en-US" b="1" dirty="0">
                <a:effectLst/>
                <a:ea typeface="Times New Roman" panose="02020603050405020304" pitchFamily="18" charset="0"/>
              </a:rPr>
              <a:t>&gt; .05) and signified the distribution was normally distributed (see Table 3). IRRS-B</a:t>
            </a:r>
            <a:r>
              <a:rPr lang="en-US" b="1" i="1" dirty="0">
                <a:effectLst/>
                <a:ea typeface="Times New Roman" panose="02020603050405020304" pitchFamily="18" charset="0"/>
              </a:rPr>
              <a:t> p</a:t>
            </a:r>
            <a:r>
              <a:rPr lang="en-US" b="1" dirty="0">
                <a:effectLst/>
                <a:ea typeface="Times New Roman" panose="02020603050405020304" pitchFamily="18" charset="0"/>
              </a:rPr>
              <a:t>=.18, PIQ </a:t>
            </a:r>
            <a:r>
              <a:rPr lang="en-US" b="1" i="1" dirty="0">
                <a:effectLst/>
                <a:ea typeface="Times New Roman" panose="02020603050405020304" pitchFamily="18" charset="0"/>
              </a:rPr>
              <a:t>p</a:t>
            </a:r>
            <a:r>
              <a:rPr lang="en-US" b="1" dirty="0">
                <a:effectLst/>
                <a:ea typeface="Times New Roman" panose="02020603050405020304" pitchFamily="18" charset="0"/>
              </a:rPr>
              <a:t>=.09. </a:t>
            </a:r>
          </a:p>
        </p:txBody>
      </p:sp>
      <p:sp>
        <p:nvSpPr>
          <p:cNvPr id="5" name="Slide Number Placeholder 4">
            <a:extLst>
              <a:ext uri="{FF2B5EF4-FFF2-40B4-BE49-F238E27FC236}">
                <a16:creationId xmlns:a16="http://schemas.microsoft.com/office/drawing/2014/main" id="{FEAD72AF-AC07-5B69-A7CE-060F9A5D6429}"/>
              </a:ext>
            </a:extLst>
          </p:cNvPr>
          <p:cNvSpPr>
            <a:spLocks noGrp="1"/>
          </p:cNvSpPr>
          <p:nvPr>
            <p:ph type="sldNum" sz="quarter" idx="12"/>
          </p:nvPr>
        </p:nvSpPr>
        <p:spPr/>
        <p:txBody>
          <a:bodyPr/>
          <a:lstStyle/>
          <a:p>
            <a:fld id="{972E64A3-630C-4127-BA1C-30538735F2CE}" type="slidenum">
              <a:rPr lang="en-US" smtClean="0"/>
              <a:t>22</a:t>
            </a:fld>
            <a:endParaRPr lang="en-US"/>
          </a:p>
        </p:txBody>
      </p:sp>
    </p:spTree>
    <p:extLst>
      <p:ext uri="{BB962C8B-B14F-4D97-AF65-F5344CB8AC3E}">
        <p14:creationId xmlns:p14="http://schemas.microsoft.com/office/powerpoint/2010/main" val="3080967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C6C7-B876-C8C6-52B9-1E0021E482F1}"/>
              </a:ext>
            </a:extLst>
          </p:cNvPr>
          <p:cNvSpPr>
            <a:spLocks noGrp="1"/>
          </p:cNvSpPr>
          <p:nvPr>
            <p:ph type="title"/>
          </p:nvPr>
        </p:nvSpPr>
        <p:spPr>
          <a:xfrm>
            <a:off x="428977" y="1203756"/>
            <a:ext cx="10803466" cy="771673"/>
          </a:xfrm>
        </p:spPr>
        <p:txBody>
          <a:bodyPr>
            <a:normAutofit/>
          </a:bodyPr>
          <a:lstStyle/>
          <a:p>
            <a:r>
              <a:rPr lang="en-US" sz="4000" dirty="0">
                <a:latin typeface="+mn-lt"/>
              </a:rPr>
              <a:t>Analysis &amp; Major Findings Continued</a:t>
            </a:r>
          </a:p>
        </p:txBody>
      </p:sp>
      <p:sp>
        <p:nvSpPr>
          <p:cNvPr id="3" name="Content Placeholder 2">
            <a:extLst>
              <a:ext uri="{FF2B5EF4-FFF2-40B4-BE49-F238E27FC236}">
                <a16:creationId xmlns:a16="http://schemas.microsoft.com/office/drawing/2014/main" id="{74184FB2-C1F8-6391-ACC7-623F9A3BBDC6}"/>
              </a:ext>
            </a:extLst>
          </p:cNvPr>
          <p:cNvSpPr>
            <a:spLocks noGrp="1"/>
          </p:cNvSpPr>
          <p:nvPr>
            <p:ph idx="1"/>
          </p:nvPr>
        </p:nvSpPr>
        <p:spPr>
          <a:xfrm>
            <a:off x="465826" y="2278665"/>
            <a:ext cx="10580803" cy="4479093"/>
          </a:xfrm>
        </p:spPr>
        <p:txBody>
          <a:bodyPr>
            <a:normAutofit/>
          </a:bodyPr>
          <a:lstStyle/>
          <a:p>
            <a:pPr marL="0" indent="0">
              <a:buNone/>
            </a:pPr>
            <a:r>
              <a:rPr lang="en-US" b="1" dirty="0">
                <a:effectLst/>
                <a:ea typeface="Times New Roman" panose="02020603050405020304" pitchFamily="18" charset="0"/>
              </a:rPr>
              <a:t>The Pearson’s </a:t>
            </a:r>
            <a:r>
              <a:rPr lang="en-US" b="1" i="1" dirty="0">
                <a:effectLst/>
                <a:ea typeface="Times New Roman" panose="02020603050405020304" pitchFamily="18" charset="0"/>
              </a:rPr>
              <a:t>r </a:t>
            </a:r>
            <a:r>
              <a:rPr lang="en-US" b="1" dirty="0">
                <a:effectLst/>
                <a:ea typeface="Times New Roman" panose="02020603050405020304" pitchFamily="18" charset="0"/>
              </a:rPr>
              <a:t>bivariate coefficient measured the covariance of two continuous variables with a scale ranging from -1 to +1. The footnote of Figure 1 contains the relevant Pearson correlation. For the research question, data revealed a statistically </a:t>
            </a:r>
            <a:r>
              <a:rPr lang="en-US" b="1" dirty="0">
                <a:ea typeface="Times New Roman" panose="02020603050405020304" pitchFamily="18" charset="0"/>
              </a:rPr>
              <a:t>moderate (</a:t>
            </a:r>
            <a:r>
              <a:rPr lang="en-US" b="1" i="1" dirty="0">
                <a:ea typeface="Times New Roman" panose="02020603050405020304" pitchFamily="18" charset="0"/>
              </a:rPr>
              <a:t>r</a:t>
            </a:r>
            <a:r>
              <a:rPr lang="en-US" b="1" dirty="0">
                <a:ea typeface="Times New Roman" panose="02020603050405020304" pitchFamily="18" charset="0"/>
              </a:rPr>
              <a:t> = .40)</a:t>
            </a:r>
            <a:r>
              <a:rPr lang="en-US" b="1" dirty="0">
                <a:effectLst/>
                <a:ea typeface="Times New Roman" panose="02020603050405020304" pitchFamily="18" charset="0"/>
              </a:rPr>
              <a:t> positive correlation was found at the .001 level between race-related stress and injustice for the Pearson correlation (</a:t>
            </a:r>
            <a:r>
              <a:rPr lang="en-US" b="1" i="1" dirty="0">
                <a:effectLst/>
                <a:ea typeface="Times New Roman" panose="02020603050405020304" pitchFamily="18" charset="0"/>
              </a:rPr>
              <a:t>r</a:t>
            </a:r>
            <a:r>
              <a:rPr lang="en-US" b="1" dirty="0">
                <a:effectLst/>
                <a:ea typeface="Times New Roman" panose="02020603050405020304" pitchFamily="18" charset="0"/>
              </a:rPr>
              <a:t> [60] = .40, </a:t>
            </a:r>
            <a:r>
              <a:rPr lang="en-US" b="1" i="1" dirty="0">
                <a:effectLst/>
                <a:ea typeface="Times New Roman" panose="02020603050405020304" pitchFamily="18" charset="0"/>
              </a:rPr>
              <a:t>p</a:t>
            </a:r>
            <a:r>
              <a:rPr lang="en-US" b="1" dirty="0">
                <a:effectLst/>
                <a:ea typeface="Times New Roman" panose="02020603050405020304" pitchFamily="18" charset="0"/>
              </a:rPr>
              <a:t> = .001). Therefore, there was sufficient statistical evidence the correlation between race related stress and the perception of injustice was significant. </a:t>
            </a:r>
            <a:r>
              <a:rPr lang="en-US" b="1" kern="100" dirty="0">
                <a:effectLst/>
                <a:ea typeface="Cambria" panose="02040503050406030204" pitchFamily="18" charset="0"/>
              </a:rPr>
              <a:t>These findings supported rejecting the null hypothesis (see Table 4). </a:t>
            </a:r>
          </a:p>
          <a:p>
            <a:endParaRPr lang="en-US" dirty="0">
              <a:effectLst/>
              <a:ea typeface="Times New Roman" panose="02020603050405020304" pitchFamily="18" charset="0"/>
            </a:endParaRPr>
          </a:p>
          <a:p>
            <a:endParaRPr lang="en-US" dirty="0">
              <a:effectLst/>
              <a:ea typeface="Times New Roman" panose="02020603050405020304" pitchFamily="18" charset="0"/>
            </a:endParaRPr>
          </a:p>
          <a:p>
            <a:endParaRPr lang="en-US" dirty="0">
              <a:effectLst/>
              <a:ea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FEAD72AF-AC07-5B69-A7CE-060F9A5D6429}"/>
              </a:ext>
            </a:extLst>
          </p:cNvPr>
          <p:cNvSpPr>
            <a:spLocks noGrp="1"/>
          </p:cNvSpPr>
          <p:nvPr>
            <p:ph type="sldNum" sz="quarter" idx="12"/>
          </p:nvPr>
        </p:nvSpPr>
        <p:spPr/>
        <p:txBody>
          <a:bodyPr/>
          <a:lstStyle/>
          <a:p>
            <a:fld id="{972E64A3-630C-4127-BA1C-30538735F2CE}" type="slidenum">
              <a:rPr lang="en-US" smtClean="0"/>
              <a:t>23</a:t>
            </a:fld>
            <a:endParaRPr lang="en-US"/>
          </a:p>
        </p:txBody>
      </p:sp>
    </p:spTree>
    <p:extLst>
      <p:ext uri="{BB962C8B-B14F-4D97-AF65-F5344CB8AC3E}">
        <p14:creationId xmlns:p14="http://schemas.microsoft.com/office/powerpoint/2010/main" val="3660847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6D899-A230-8830-C01A-FCA6C52AB388}"/>
              </a:ext>
            </a:extLst>
          </p:cNvPr>
          <p:cNvSpPr>
            <a:spLocks noGrp="1"/>
          </p:cNvSpPr>
          <p:nvPr>
            <p:ph type="title"/>
          </p:nvPr>
        </p:nvSpPr>
        <p:spPr>
          <a:xfrm>
            <a:off x="428978" y="1335776"/>
            <a:ext cx="10803466" cy="830351"/>
          </a:xfrm>
        </p:spPr>
        <p:txBody>
          <a:bodyPr>
            <a:normAutofit/>
          </a:bodyPr>
          <a:lstStyle/>
          <a:p>
            <a:r>
              <a:rPr lang="en-US" sz="4000" dirty="0">
                <a:latin typeface="+mn-lt"/>
              </a:rPr>
              <a:t>Analysis &amp; Major Findings continued</a:t>
            </a:r>
          </a:p>
        </p:txBody>
      </p:sp>
      <p:sp>
        <p:nvSpPr>
          <p:cNvPr id="3" name="Content Placeholder 2">
            <a:extLst>
              <a:ext uri="{FF2B5EF4-FFF2-40B4-BE49-F238E27FC236}">
                <a16:creationId xmlns:a16="http://schemas.microsoft.com/office/drawing/2014/main" id="{7389C7BC-117D-A155-B50F-974A3A5A0F36}"/>
              </a:ext>
            </a:extLst>
          </p:cNvPr>
          <p:cNvSpPr>
            <a:spLocks noGrp="1"/>
          </p:cNvSpPr>
          <p:nvPr>
            <p:ph idx="1"/>
          </p:nvPr>
        </p:nvSpPr>
        <p:spPr>
          <a:xfrm>
            <a:off x="857040" y="2266759"/>
            <a:ext cx="9947341" cy="3928668"/>
          </a:xfrm>
        </p:spPr>
        <p:txBody>
          <a:bodyPr>
            <a:normAutofit/>
          </a:bodyPr>
          <a:lstStyle/>
          <a:p>
            <a:pPr marL="0" indent="0">
              <a:buNone/>
            </a:pPr>
            <a:r>
              <a:rPr lang="en-US" b="1" dirty="0">
                <a:effectLst/>
                <a:ea typeface="Times New Roman" panose="02020603050405020304" pitchFamily="18" charset="0"/>
              </a:rPr>
              <a:t>The Cronbach’s alpha value for the IRRS-B when validated was above the expected alpha value of .70, ranging between .75 and .87 (Utsey, 1999). The alpha value for the IRRS-B for this study was .90 (see table 2). </a:t>
            </a:r>
          </a:p>
          <a:p>
            <a:pPr marL="0" indent="0">
              <a:buNone/>
            </a:pPr>
            <a:r>
              <a:rPr lang="en-US" b="1" dirty="0">
                <a:effectLst/>
                <a:ea typeface="Times New Roman" panose="02020603050405020304" pitchFamily="18" charset="0"/>
              </a:rPr>
              <a:t>The PIQ when validated demonstrated internal reliability coefficients above the expected alpha value with a first order scale mean of .87, ranging between .75 and .90 (Neumann et al., 2021). The alpha value for the PIQ for this study was .85 (see table 2). </a:t>
            </a:r>
          </a:p>
        </p:txBody>
      </p:sp>
      <p:sp>
        <p:nvSpPr>
          <p:cNvPr id="5" name="Slide Number Placeholder 4">
            <a:extLst>
              <a:ext uri="{FF2B5EF4-FFF2-40B4-BE49-F238E27FC236}">
                <a16:creationId xmlns:a16="http://schemas.microsoft.com/office/drawing/2014/main" id="{41411A3B-DF95-4D37-1996-5785B33C7B26}"/>
              </a:ext>
            </a:extLst>
          </p:cNvPr>
          <p:cNvSpPr>
            <a:spLocks noGrp="1"/>
          </p:cNvSpPr>
          <p:nvPr>
            <p:ph type="sldNum" sz="quarter" idx="12"/>
          </p:nvPr>
        </p:nvSpPr>
        <p:spPr/>
        <p:txBody>
          <a:bodyPr/>
          <a:lstStyle/>
          <a:p>
            <a:fld id="{972E64A3-630C-4127-BA1C-30538735F2CE}" type="slidenum">
              <a:rPr lang="en-US" smtClean="0"/>
              <a:t>24</a:t>
            </a:fld>
            <a:endParaRPr lang="en-US"/>
          </a:p>
        </p:txBody>
      </p:sp>
    </p:spTree>
    <p:extLst>
      <p:ext uri="{BB962C8B-B14F-4D97-AF65-F5344CB8AC3E}">
        <p14:creationId xmlns:p14="http://schemas.microsoft.com/office/powerpoint/2010/main" val="2122829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6D899-A230-8830-C01A-FCA6C52AB388}"/>
              </a:ext>
            </a:extLst>
          </p:cNvPr>
          <p:cNvSpPr>
            <a:spLocks noGrp="1"/>
          </p:cNvSpPr>
          <p:nvPr>
            <p:ph type="title"/>
          </p:nvPr>
        </p:nvSpPr>
        <p:spPr>
          <a:xfrm>
            <a:off x="428978" y="1335776"/>
            <a:ext cx="10803466" cy="830351"/>
          </a:xfrm>
        </p:spPr>
        <p:txBody>
          <a:bodyPr>
            <a:normAutofit/>
          </a:bodyPr>
          <a:lstStyle/>
          <a:p>
            <a:r>
              <a:rPr lang="en-US" sz="4000" dirty="0">
                <a:latin typeface="+mn-lt"/>
              </a:rPr>
              <a:t>Analysis &amp; Major Findings continued</a:t>
            </a:r>
          </a:p>
        </p:txBody>
      </p:sp>
      <p:sp>
        <p:nvSpPr>
          <p:cNvPr id="3" name="Content Placeholder 2">
            <a:extLst>
              <a:ext uri="{FF2B5EF4-FFF2-40B4-BE49-F238E27FC236}">
                <a16:creationId xmlns:a16="http://schemas.microsoft.com/office/drawing/2014/main" id="{7389C7BC-117D-A155-B50F-974A3A5A0F36}"/>
              </a:ext>
            </a:extLst>
          </p:cNvPr>
          <p:cNvSpPr>
            <a:spLocks noGrp="1"/>
          </p:cNvSpPr>
          <p:nvPr>
            <p:ph idx="1"/>
          </p:nvPr>
        </p:nvSpPr>
        <p:spPr>
          <a:xfrm>
            <a:off x="713917" y="2391061"/>
            <a:ext cx="10293112" cy="3980401"/>
          </a:xfrm>
        </p:spPr>
        <p:txBody>
          <a:bodyPr>
            <a:normAutofit/>
          </a:bodyPr>
          <a:lstStyle/>
          <a:p>
            <a:pPr marL="0" indent="0">
              <a:buNone/>
            </a:pPr>
            <a:r>
              <a:rPr lang="en-US" b="1" kern="100" dirty="0">
                <a:effectLst/>
                <a:ea typeface="Cambria" panose="02040503050406030204" pitchFamily="18" charset="0"/>
              </a:rPr>
              <a:t>This quantitative correlational study used survey data from N=62 respondents to </a:t>
            </a:r>
            <a:r>
              <a:rPr lang="en-US" b="1" dirty="0">
                <a:effectLst/>
                <a:ea typeface="Times New Roman" panose="02020603050405020304" pitchFamily="18" charset="0"/>
              </a:rPr>
              <a:t>evaluate the potential relationship between race-related stress and the perception of injustice among middle-class African Americans in Chattanooga, TN. The primary hypothesis (stress related to injustice) was supported (see Figure 1). </a:t>
            </a:r>
            <a:r>
              <a:rPr lang="en-US" b="1" dirty="0">
                <a:ea typeface="Times New Roman" panose="02020603050405020304" pitchFamily="18" charset="0"/>
              </a:rPr>
              <a:t>A</a:t>
            </a:r>
            <a:r>
              <a:rPr lang="en-US" b="1" dirty="0">
                <a:effectLst/>
                <a:ea typeface="Times New Roman" panose="02020603050405020304" pitchFamily="18" charset="0"/>
              </a:rPr>
              <a:t> </a:t>
            </a:r>
            <a:r>
              <a:rPr lang="en-US" b="1" dirty="0">
                <a:ea typeface="Times New Roman" panose="02020603050405020304" pitchFamily="18" charset="0"/>
              </a:rPr>
              <a:t>moderate</a:t>
            </a:r>
            <a:r>
              <a:rPr lang="en-US" b="1" dirty="0">
                <a:effectLst/>
                <a:ea typeface="Times New Roman" panose="02020603050405020304" pitchFamily="18" charset="0"/>
              </a:rPr>
              <a:t> positive correlation was found between stress and injustice for the Pearson correlation (</a:t>
            </a:r>
            <a:r>
              <a:rPr lang="en-US" b="1" i="1" dirty="0">
                <a:effectLst/>
                <a:ea typeface="Times New Roman" panose="02020603050405020304" pitchFamily="18" charset="0"/>
              </a:rPr>
              <a:t>r</a:t>
            </a:r>
            <a:r>
              <a:rPr lang="en-US" b="1" dirty="0">
                <a:effectLst/>
                <a:ea typeface="Times New Roman" panose="02020603050405020304" pitchFamily="18" charset="0"/>
              </a:rPr>
              <a:t> [60] = .40, </a:t>
            </a:r>
            <a:r>
              <a:rPr lang="en-US" b="1" i="1" dirty="0">
                <a:effectLst/>
                <a:ea typeface="Times New Roman" panose="02020603050405020304" pitchFamily="18" charset="0"/>
              </a:rPr>
              <a:t>p</a:t>
            </a:r>
            <a:r>
              <a:rPr lang="en-US" b="1" dirty="0">
                <a:effectLst/>
                <a:ea typeface="Times New Roman" panose="02020603050405020304" pitchFamily="18" charset="0"/>
              </a:rPr>
              <a:t> = .001). </a:t>
            </a:r>
          </a:p>
          <a:p>
            <a:pPr marL="0" indent="0">
              <a:buNone/>
            </a:pPr>
            <a:r>
              <a:rPr lang="en-US" b="1" i="1" kern="100" dirty="0">
                <a:effectLst/>
                <a:ea typeface="Cambria" panose="02040503050406030204" pitchFamily="18" charset="0"/>
              </a:rPr>
              <a:t>These findings supported rejecting the null hypothesis (see Figure 1). </a:t>
            </a:r>
            <a:endParaRPr lang="en-US" b="1" i="1" dirty="0">
              <a:effectLst/>
              <a:ea typeface="Times New Roman" panose="02020603050405020304" pitchFamily="18" charset="0"/>
            </a:endParaRPr>
          </a:p>
        </p:txBody>
      </p:sp>
      <p:sp>
        <p:nvSpPr>
          <p:cNvPr id="5" name="Slide Number Placeholder 4">
            <a:extLst>
              <a:ext uri="{FF2B5EF4-FFF2-40B4-BE49-F238E27FC236}">
                <a16:creationId xmlns:a16="http://schemas.microsoft.com/office/drawing/2014/main" id="{41411A3B-DF95-4D37-1996-5785B33C7B26}"/>
              </a:ext>
            </a:extLst>
          </p:cNvPr>
          <p:cNvSpPr>
            <a:spLocks noGrp="1"/>
          </p:cNvSpPr>
          <p:nvPr>
            <p:ph type="sldNum" sz="quarter" idx="12"/>
          </p:nvPr>
        </p:nvSpPr>
        <p:spPr/>
        <p:txBody>
          <a:bodyPr/>
          <a:lstStyle/>
          <a:p>
            <a:fld id="{972E64A3-630C-4127-BA1C-30538735F2CE}" type="slidenum">
              <a:rPr lang="en-US" smtClean="0"/>
              <a:t>25</a:t>
            </a:fld>
            <a:endParaRPr lang="en-US"/>
          </a:p>
        </p:txBody>
      </p:sp>
    </p:spTree>
    <p:extLst>
      <p:ext uri="{BB962C8B-B14F-4D97-AF65-F5344CB8AC3E}">
        <p14:creationId xmlns:p14="http://schemas.microsoft.com/office/powerpoint/2010/main" val="423125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792B-345C-CF3A-713C-55EE1AB1266A}"/>
              </a:ext>
            </a:extLst>
          </p:cNvPr>
          <p:cNvSpPr>
            <a:spLocks noGrp="1"/>
          </p:cNvSpPr>
          <p:nvPr>
            <p:ph type="title"/>
          </p:nvPr>
        </p:nvSpPr>
        <p:spPr>
          <a:xfrm>
            <a:off x="350740" y="1214631"/>
            <a:ext cx="10803466" cy="433245"/>
          </a:xfrm>
        </p:spPr>
        <p:txBody>
          <a:bodyPr>
            <a:noAutofit/>
          </a:bodyPr>
          <a:lstStyle/>
          <a:p>
            <a:r>
              <a:rPr lang="en-US" sz="2800" dirty="0">
                <a:latin typeface="+mn-lt"/>
              </a:rPr>
              <a:t>Table 1</a:t>
            </a:r>
          </a:p>
        </p:txBody>
      </p:sp>
      <p:sp>
        <p:nvSpPr>
          <p:cNvPr id="4" name="Slide Number Placeholder 3">
            <a:extLst>
              <a:ext uri="{FF2B5EF4-FFF2-40B4-BE49-F238E27FC236}">
                <a16:creationId xmlns:a16="http://schemas.microsoft.com/office/drawing/2014/main" id="{3968FBF8-D4D7-3AD8-4AF1-A7524457B1A6}"/>
              </a:ext>
            </a:extLst>
          </p:cNvPr>
          <p:cNvSpPr>
            <a:spLocks noGrp="1"/>
          </p:cNvSpPr>
          <p:nvPr>
            <p:ph type="sldNum" sz="quarter" idx="12"/>
          </p:nvPr>
        </p:nvSpPr>
        <p:spPr>
          <a:xfrm>
            <a:off x="8610600" y="869982"/>
            <a:ext cx="2743200" cy="365125"/>
          </a:xfrm>
        </p:spPr>
        <p:txBody>
          <a:bodyPr/>
          <a:lstStyle/>
          <a:p>
            <a:fld id="{972E64A3-630C-4127-BA1C-30538735F2CE}" type="slidenum">
              <a:rPr lang="en-US" sz="2000" b="1" smtClean="0"/>
              <a:t>26</a:t>
            </a:fld>
            <a:endParaRPr lang="en-US" sz="2000" b="1" dirty="0"/>
          </a:p>
        </p:txBody>
      </p:sp>
      <p:sp>
        <p:nvSpPr>
          <p:cNvPr id="7" name="Rectangle 1">
            <a:extLst>
              <a:ext uri="{FF2B5EF4-FFF2-40B4-BE49-F238E27FC236}">
                <a16:creationId xmlns:a16="http://schemas.microsoft.com/office/drawing/2014/main" id="{D364ACE0-BC0F-22CC-674E-AE9639A4CFD8}"/>
              </a:ext>
            </a:extLst>
          </p:cNvPr>
          <p:cNvSpPr>
            <a:spLocks noChangeArrowheads="1"/>
          </p:cNvSpPr>
          <p:nvPr/>
        </p:nvSpPr>
        <p:spPr bwMode="auto">
          <a:xfrm>
            <a:off x="152940" y="1345798"/>
            <a:ext cx="1088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ea typeface="Times New Roman" panose="02020603050405020304" pitchFamily="18" charset="0"/>
              </a:rPr>
              <a:t>Table 1</a:t>
            </a:r>
            <a:endParaRPr kumimoji="0" lang="en-US"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ea typeface="Cambria" panose="02040503050406030204" pitchFamily="18" charset="0"/>
                <a:cs typeface="Cambria" panose="02040503050406030204" pitchFamily="18" charset="0"/>
              </a:rPr>
              <a:t>Frequency Counts for the Demographic Variables</a:t>
            </a:r>
            <a:endParaRPr kumimoji="0" lang="en-US"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Variable                                                          Category                                                                                                             </a:t>
            </a:r>
            <a:r>
              <a:rPr kumimoji="0" lang="en-US" altLang="en-US" sz="1600" b="1" i="1" u="none" strike="noStrike" cap="none" normalizeH="0" baseline="0" dirty="0">
                <a:ln>
                  <a:noFill/>
                </a:ln>
                <a:solidFill>
                  <a:schemeClr val="tx1"/>
                </a:solidFill>
                <a:effectLst/>
                <a:ea typeface="Cambria" panose="02040503050406030204" pitchFamily="18" charset="0"/>
                <a:cs typeface="Cambria" panose="02040503050406030204" pitchFamily="18" charset="0"/>
              </a:rPr>
              <a:t>N</a:t>
            </a:r>
            <a:r>
              <a:rPr kumimoji="0" lang="en-US" altLang="en-US" sz="16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a:t>
            </a:r>
            <a:endParaRPr kumimoji="0" lang="en-US"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a:t>
            </a:r>
            <a:endParaRPr kumimoji="0" lang="en-US"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endParaRPr>
          </a:p>
        </p:txBody>
      </p:sp>
      <p:graphicFrame>
        <p:nvGraphicFramePr>
          <p:cNvPr id="12" name="Content Placeholder 11">
            <a:extLst>
              <a:ext uri="{FF2B5EF4-FFF2-40B4-BE49-F238E27FC236}">
                <a16:creationId xmlns:a16="http://schemas.microsoft.com/office/drawing/2014/main" id="{AECC9957-E7E7-5821-994F-6A5D1AB27FBF}"/>
              </a:ext>
            </a:extLst>
          </p:cNvPr>
          <p:cNvGraphicFramePr>
            <a:graphicFrameLocks noGrp="1"/>
          </p:cNvGraphicFramePr>
          <p:nvPr>
            <p:ph idx="1"/>
            <p:extLst>
              <p:ext uri="{D42A27DB-BD31-4B8C-83A1-F6EECF244321}">
                <p14:modId xmlns:p14="http://schemas.microsoft.com/office/powerpoint/2010/main" val="3864406459"/>
              </p:ext>
            </p:extLst>
          </p:nvPr>
        </p:nvGraphicFramePr>
        <p:xfrm>
          <a:off x="225484" y="2680854"/>
          <a:ext cx="10659436" cy="3802380"/>
        </p:xfrm>
        <a:graphic>
          <a:graphicData uri="http://schemas.openxmlformats.org/drawingml/2006/table">
            <a:tbl>
              <a:tblPr firstRow="1" firstCol="1" bandRow="1">
                <a:tableStyleId>{2D5ABB26-0587-4C30-8999-92F81FD0307C}</a:tableStyleId>
              </a:tblPr>
              <a:tblGrid>
                <a:gridCol w="3336403">
                  <a:extLst>
                    <a:ext uri="{9D8B030D-6E8A-4147-A177-3AD203B41FA5}">
                      <a16:colId xmlns:a16="http://schemas.microsoft.com/office/drawing/2014/main" val="1754698649"/>
                    </a:ext>
                  </a:extLst>
                </a:gridCol>
                <a:gridCol w="5229519">
                  <a:extLst>
                    <a:ext uri="{9D8B030D-6E8A-4147-A177-3AD203B41FA5}">
                      <a16:colId xmlns:a16="http://schemas.microsoft.com/office/drawing/2014/main" val="921221909"/>
                    </a:ext>
                  </a:extLst>
                </a:gridCol>
                <a:gridCol w="874074">
                  <a:extLst>
                    <a:ext uri="{9D8B030D-6E8A-4147-A177-3AD203B41FA5}">
                      <a16:colId xmlns:a16="http://schemas.microsoft.com/office/drawing/2014/main" val="3530213811"/>
                    </a:ext>
                  </a:extLst>
                </a:gridCol>
                <a:gridCol w="1219440">
                  <a:extLst>
                    <a:ext uri="{9D8B030D-6E8A-4147-A177-3AD203B41FA5}">
                      <a16:colId xmlns:a16="http://schemas.microsoft.com/office/drawing/2014/main" val="3252466030"/>
                    </a:ext>
                  </a:extLst>
                </a:gridCol>
              </a:tblGrid>
              <a:tr h="194310">
                <a:tc>
                  <a:txBody>
                    <a:bodyPr/>
                    <a:lstStyle/>
                    <a:p>
                      <a:pPr marL="0" marR="0">
                        <a:spcBef>
                          <a:spcPts val="0"/>
                        </a:spcBef>
                        <a:spcAft>
                          <a:spcPts val="0"/>
                        </a:spcAft>
                      </a:pPr>
                      <a:r>
                        <a:rPr lang="en-US" sz="1600" b="1" dirty="0">
                          <a:effectLst/>
                          <a:latin typeface="+mn-lt"/>
                        </a:rPr>
                        <a:t>Race</a:t>
                      </a:r>
                      <a:endParaRPr lang="en-US" sz="16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endParaRPr lang="en-US" sz="1600" b="1" dirty="0">
                        <a:effectLst/>
                        <a:latin typeface="+mn-lt"/>
                      </a:endParaRPr>
                    </a:p>
                  </a:txBody>
                  <a:tcPr marL="68580" marR="68580" marT="0" marB="0" anchor="b"/>
                </a:tc>
                <a:tc>
                  <a:txBody>
                    <a:bodyPr/>
                    <a:lstStyle/>
                    <a:p>
                      <a:endParaRPr lang="en-US" sz="1600" b="1" dirty="0">
                        <a:effectLst/>
                        <a:latin typeface="+mn-lt"/>
                      </a:endParaRPr>
                    </a:p>
                  </a:txBody>
                  <a:tcPr marL="68580" marR="68580" marT="0" marB="0" anchor="b"/>
                </a:tc>
                <a:tc>
                  <a:txBody>
                    <a:bodyPr/>
                    <a:lstStyle/>
                    <a:p>
                      <a:endParaRPr lang="en-US" sz="1600" b="1" dirty="0">
                        <a:effectLst/>
                        <a:latin typeface="+mn-lt"/>
                      </a:endParaRPr>
                    </a:p>
                  </a:txBody>
                  <a:tcPr marL="68580" marR="68580" marT="0" marB="0" anchor="b"/>
                </a:tc>
                <a:extLst>
                  <a:ext uri="{0D108BD9-81ED-4DB2-BD59-A6C34878D82A}">
                    <a16:rowId xmlns:a16="http://schemas.microsoft.com/office/drawing/2014/main" val="1266442548"/>
                  </a:ext>
                </a:extLst>
              </a:tr>
              <a:tr h="194310">
                <a:tc>
                  <a:txBody>
                    <a:bodyPr/>
                    <a:lstStyle/>
                    <a:p>
                      <a:endParaRPr lang="en-US" sz="1600" b="1" dirty="0">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Black/African American</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60</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96.8</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701263093"/>
                  </a:ext>
                </a:extLst>
              </a:tr>
              <a:tr h="388620">
                <a:tc>
                  <a:txBody>
                    <a:bodyPr/>
                    <a:lstStyle/>
                    <a:p>
                      <a:endParaRPr lang="en-US" sz="1600" b="1" dirty="0">
                        <a:effectLst/>
                        <a:latin typeface="+mn-lt"/>
                      </a:endParaRPr>
                    </a:p>
                  </a:txBody>
                  <a:tcPr marL="68580" marR="68580" marT="0" marB="0" anchor="b"/>
                </a:tc>
                <a:tc>
                  <a:txBody>
                    <a:bodyPr/>
                    <a:lstStyle/>
                    <a:p>
                      <a:pPr marL="0" marR="0">
                        <a:spcBef>
                          <a:spcPts val="0"/>
                        </a:spcBef>
                        <a:spcAft>
                          <a:spcPts val="0"/>
                        </a:spcAft>
                      </a:pPr>
                      <a:r>
                        <a:rPr lang="en-US" sz="1600" b="1" dirty="0">
                          <a:effectLst/>
                          <a:latin typeface="+mn-lt"/>
                        </a:rPr>
                        <a:t>Black/African American plus Other Race/Ethnicity</a:t>
                      </a:r>
                      <a:endParaRPr lang="en-US" sz="16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2</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3.2</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1628821462"/>
                  </a:ext>
                </a:extLst>
              </a:tr>
              <a:tr h="194310">
                <a:tc>
                  <a:txBody>
                    <a:bodyPr/>
                    <a:lstStyle/>
                    <a:p>
                      <a:pPr marL="0" marR="0">
                        <a:spcBef>
                          <a:spcPts val="0"/>
                        </a:spcBef>
                        <a:spcAft>
                          <a:spcPts val="0"/>
                        </a:spcAft>
                      </a:pPr>
                      <a:r>
                        <a:rPr lang="en-US" sz="1600" b="1">
                          <a:effectLst/>
                          <a:latin typeface="+mn-lt"/>
                        </a:rPr>
                        <a:t>Age Category </a:t>
                      </a:r>
                      <a:r>
                        <a:rPr lang="en-US" sz="1600" b="1" baseline="30000">
                          <a:effectLst/>
                          <a:latin typeface="+mn-lt"/>
                        </a:rPr>
                        <a:t>a</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endParaRPr lang="en-US" sz="1600" b="1">
                        <a:effectLst/>
                        <a:latin typeface="+mn-lt"/>
                      </a:endParaRPr>
                    </a:p>
                  </a:txBody>
                  <a:tcPr marL="68580" marR="68580" marT="0" marB="0" anchor="b"/>
                </a:tc>
                <a:tc>
                  <a:txBody>
                    <a:bodyPr/>
                    <a:lstStyle/>
                    <a:p>
                      <a:endParaRPr lang="en-US" sz="1600" b="1">
                        <a:effectLst/>
                        <a:latin typeface="+mn-lt"/>
                      </a:endParaRPr>
                    </a:p>
                  </a:txBody>
                  <a:tcPr marL="68580" marR="68580" marT="0" marB="0" anchor="b"/>
                </a:tc>
                <a:tc>
                  <a:txBody>
                    <a:bodyPr/>
                    <a:lstStyle/>
                    <a:p>
                      <a:endParaRPr lang="en-US" sz="1600" b="1">
                        <a:effectLst/>
                        <a:latin typeface="+mn-lt"/>
                      </a:endParaRPr>
                    </a:p>
                  </a:txBody>
                  <a:tcPr marL="68580" marR="68580" marT="0" marB="0" anchor="b"/>
                </a:tc>
                <a:extLst>
                  <a:ext uri="{0D108BD9-81ED-4DB2-BD59-A6C34878D82A}">
                    <a16:rowId xmlns:a16="http://schemas.microsoft.com/office/drawing/2014/main" val="2603817252"/>
                  </a:ext>
                </a:extLst>
              </a:tr>
              <a:tr h="194310">
                <a:tc>
                  <a:txBody>
                    <a:bodyPr/>
                    <a:lstStyle/>
                    <a:p>
                      <a:endParaRPr lang="en-US" sz="1600" b="1">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30-40 years</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7</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11.3</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1151586941"/>
                  </a:ext>
                </a:extLst>
              </a:tr>
              <a:tr h="194310">
                <a:tc>
                  <a:txBody>
                    <a:bodyPr/>
                    <a:lstStyle/>
                    <a:p>
                      <a:endParaRPr lang="en-US" sz="1600" b="1" dirty="0">
                        <a:effectLst/>
                        <a:latin typeface="+mn-lt"/>
                      </a:endParaRPr>
                    </a:p>
                  </a:txBody>
                  <a:tcPr marL="68580" marR="68580" marT="0" marB="0" anchor="b"/>
                </a:tc>
                <a:tc>
                  <a:txBody>
                    <a:bodyPr/>
                    <a:lstStyle/>
                    <a:p>
                      <a:pPr marL="0" marR="0">
                        <a:spcBef>
                          <a:spcPts val="0"/>
                        </a:spcBef>
                        <a:spcAft>
                          <a:spcPts val="0"/>
                        </a:spcAft>
                      </a:pPr>
                      <a:r>
                        <a:rPr lang="en-US" sz="1600" b="1" dirty="0">
                          <a:effectLst/>
                          <a:latin typeface="+mn-lt"/>
                        </a:rPr>
                        <a:t>41-60 years</a:t>
                      </a:r>
                      <a:endParaRPr lang="en-US" sz="16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16</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25.8</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117138473"/>
                  </a:ext>
                </a:extLst>
              </a:tr>
              <a:tr h="194310">
                <a:tc>
                  <a:txBody>
                    <a:bodyPr/>
                    <a:lstStyle/>
                    <a:p>
                      <a:endParaRPr lang="en-US" sz="1600" b="1">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51-60 years</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20</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32.3</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203326505"/>
                  </a:ext>
                </a:extLst>
              </a:tr>
              <a:tr h="194310">
                <a:tc>
                  <a:txBody>
                    <a:bodyPr/>
                    <a:lstStyle/>
                    <a:p>
                      <a:endParaRPr lang="en-US" sz="1600" b="1">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61+ years</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19</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dirty="0">
                          <a:effectLst/>
                          <a:latin typeface="+mn-lt"/>
                        </a:rPr>
                        <a:t>30.6</a:t>
                      </a:r>
                      <a:endParaRPr lang="en-US" sz="1600" b="1" dirty="0">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770982785"/>
                  </a:ext>
                </a:extLst>
              </a:tr>
              <a:tr h="194310">
                <a:tc>
                  <a:txBody>
                    <a:bodyPr/>
                    <a:lstStyle/>
                    <a:p>
                      <a:pPr marL="0" marR="0">
                        <a:spcBef>
                          <a:spcPts val="0"/>
                        </a:spcBef>
                        <a:spcAft>
                          <a:spcPts val="0"/>
                        </a:spcAft>
                      </a:pPr>
                      <a:r>
                        <a:rPr lang="en-US" sz="1600" b="1" dirty="0">
                          <a:effectLst/>
                          <a:latin typeface="+mn-lt"/>
                        </a:rPr>
                        <a:t>Gender</a:t>
                      </a:r>
                      <a:endParaRPr lang="en-US" sz="16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endParaRPr lang="en-US" sz="1600" b="1">
                        <a:effectLst/>
                        <a:latin typeface="+mn-lt"/>
                      </a:endParaRPr>
                    </a:p>
                  </a:txBody>
                  <a:tcPr marL="68580" marR="68580" marT="0" marB="0" anchor="b"/>
                </a:tc>
                <a:tc>
                  <a:txBody>
                    <a:bodyPr/>
                    <a:lstStyle/>
                    <a:p>
                      <a:endParaRPr lang="en-US" sz="1600" b="1">
                        <a:effectLst/>
                        <a:latin typeface="+mn-lt"/>
                      </a:endParaRPr>
                    </a:p>
                  </a:txBody>
                  <a:tcPr marL="68580" marR="68580" marT="0" marB="0" anchor="b"/>
                </a:tc>
                <a:tc>
                  <a:txBody>
                    <a:bodyPr/>
                    <a:lstStyle/>
                    <a:p>
                      <a:endParaRPr lang="en-US" sz="1600" b="1">
                        <a:effectLst/>
                        <a:latin typeface="+mn-lt"/>
                      </a:endParaRPr>
                    </a:p>
                  </a:txBody>
                  <a:tcPr marL="68580" marR="68580" marT="0" marB="0" anchor="b"/>
                </a:tc>
                <a:extLst>
                  <a:ext uri="{0D108BD9-81ED-4DB2-BD59-A6C34878D82A}">
                    <a16:rowId xmlns:a16="http://schemas.microsoft.com/office/drawing/2014/main" val="1052355930"/>
                  </a:ext>
                </a:extLst>
              </a:tr>
              <a:tr h="194310">
                <a:tc>
                  <a:txBody>
                    <a:bodyPr/>
                    <a:lstStyle/>
                    <a:p>
                      <a:endParaRPr lang="en-US" sz="1600" b="1">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Male</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33</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53.2</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4164026719"/>
                  </a:ext>
                </a:extLst>
              </a:tr>
              <a:tr h="194310">
                <a:tc>
                  <a:txBody>
                    <a:bodyPr/>
                    <a:lstStyle/>
                    <a:p>
                      <a:endParaRPr lang="en-US" sz="1600" b="1">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Female</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29</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46.8</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073106047"/>
                  </a:ext>
                </a:extLst>
              </a:tr>
              <a:tr h="194310">
                <a:tc>
                  <a:txBody>
                    <a:bodyPr/>
                    <a:lstStyle/>
                    <a:p>
                      <a:pPr marL="0" marR="0">
                        <a:spcBef>
                          <a:spcPts val="0"/>
                        </a:spcBef>
                        <a:spcAft>
                          <a:spcPts val="0"/>
                        </a:spcAft>
                      </a:pPr>
                      <a:r>
                        <a:rPr lang="en-US" sz="1600" b="1">
                          <a:effectLst/>
                          <a:latin typeface="+mn-lt"/>
                        </a:rPr>
                        <a:t>Income Category</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endParaRPr lang="en-US" sz="1600" b="1">
                        <a:effectLst/>
                        <a:latin typeface="+mn-lt"/>
                      </a:endParaRPr>
                    </a:p>
                  </a:txBody>
                  <a:tcPr marL="68580" marR="68580" marT="0" marB="0" anchor="b"/>
                </a:tc>
                <a:tc>
                  <a:txBody>
                    <a:bodyPr/>
                    <a:lstStyle/>
                    <a:p>
                      <a:endParaRPr lang="en-US" sz="1600" b="1">
                        <a:effectLst/>
                        <a:latin typeface="+mn-lt"/>
                      </a:endParaRPr>
                    </a:p>
                  </a:txBody>
                  <a:tcPr marL="68580" marR="68580" marT="0" marB="0" anchor="b"/>
                </a:tc>
                <a:tc>
                  <a:txBody>
                    <a:bodyPr/>
                    <a:lstStyle/>
                    <a:p>
                      <a:endParaRPr lang="en-US" sz="1600" b="1">
                        <a:effectLst/>
                        <a:latin typeface="+mn-lt"/>
                      </a:endParaRPr>
                    </a:p>
                  </a:txBody>
                  <a:tcPr marL="68580" marR="68580" marT="0" marB="0" anchor="b"/>
                </a:tc>
                <a:extLst>
                  <a:ext uri="{0D108BD9-81ED-4DB2-BD59-A6C34878D82A}">
                    <a16:rowId xmlns:a16="http://schemas.microsoft.com/office/drawing/2014/main" val="4024800686"/>
                  </a:ext>
                </a:extLst>
              </a:tr>
              <a:tr h="194310">
                <a:tc>
                  <a:txBody>
                    <a:bodyPr/>
                    <a:lstStyle/>
                    <a:p>
                      <a:endParaRPr lang="en-US" sz="1600" b="1">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Under $66,000</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5</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8.1</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463282954"/>
                  </a:ext>
                </a:extLst>
              </a:tr>
              <a:tr h="194310">
                <a:tc>
                  <a:txBody>
                    <a:bodyPr/>
                    <a:lstStyle/>
                    <a:p>
                      <a:endParaRPr lang="en-US" sz="1600" b="1">
                        <a:effectLst/>
                        <a:latin typeface="+mn-lt"/>
                      </a:endParaRPr>
                    </a:p>
                  </a:txBody>
                  <a:tcPr marL="68580" marR="68580" marT="0" marB="0" anchor="b"/>
                </a:tc>
                <a:tc>
                  <a:txBody>
                    <a:bodyPr/>
                    <a:lstStyle/>
                    <a:p>
                      <a:pPr marL="0" marR="0">
                        <a:spcBef>
                          <a:spcPts val="0"/>
                        </a:spcBef>
                        <a:spcAft>
                          <a:spcPts val="0"/>
                        </a:spcAft>
                      </a:pPr>
                      <a:r>
                        <a:rPr lang="en-US" sz="1600" b="1">
                          <a:effectLst/>
                          <a:latin typeface="+mn-lt"/>
                        </a:rPr>
                        <a:t>Between $66,000 to $93,000</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19</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30.6</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755068310"/>
                  </a:ext>
                </a:extLst>
              </a:tr>
              <a:tr h="194310">
                <a:tc>
                  <a:txBody>
                    <a:bodyPr/>
                    <a:lstStyle/>
                    <a:p>
                      <a:endParaRPr lang="en-US" sz="1600" b="1" dirty="0">
                        <a:effectLst/>
                        <a:latin typeface="+mn-lt"/>
                      </a:endParaRPr>
                    </a:p>
                  </a:txBody>
                  <a:tcPr marL="68580" marR="68580" marT="0" marB="0" anchor="b"/>
                </a:tc>
                <a:tc>
                  <a:txBody>
                    <a:bodyPr/>
                    <a:lstStyle/>
                    <a:p>
                      <a:pPr marL="0" marR="0">
                        <a:spcBef>
                          <a:spcPts val="0"/>
                        </a:spcBef>
                        <a:spcAft>
                          <a:spcPts val="0"/>
                        </a:spcAft>
                      </a:pPr>
                      <a:r>
                        <a:rPr lang="en-US" sz="1600" b="1" dirty="0">
                          <a:effectLst/>
                          <a:latin typeface="+mn-lt"/>
                        </a:rPr>
                        <a:t>Over $93,000</a:t>
                      </a:r>
                      <a:endParaRPr lang="en-US" sz="16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a:effectLst/>
                          <a:latin typeface="+mn-lt"/>
                        </a:rPr>
                        <a:t>38</a:t>
                      </a:r>
                      <a:endParaRPr lang="en-US" sz="16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600" b="1" dirty="0">
                          <a:effectLst/>
                          <a:latin typeface="+mn-lt"/>
                        </a:rPr>
                        <a:t>61.3</a:t>
                      </a:r>
                      <a:endParaRPr lang="en-US" sz="1600" b="1" dirty="0">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377461479"/>
                  </a:ext>
                </a:extLst>
              </a:tr>
            </a:tbl>
          </a:graphicData>
        </a:graphic>
      </p:graphicFrame>
    </p:spTree>
    <p:extLst>
      <p:ext uri="{BB962C8B-B14F-4D97-AF65-F5344CB8AC3E}">
        <p14:creationId xmlns:p14="http://schemas.microsoft.com/office/powerpoint/2010/main" val="2461205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CED1-3E19-3363-8156-9835BB865B0F}"/>
              </a:ext>
            </a:extLst>
          </p:cNvPr>
          <p:cNvSpPr>
            <a:spLocks noGrp="1"/>
          </p:cNvSpPr>
          <p:nvPr>
            <p:ph type="title"/>
          </p:nvPr>
        </p:nvSpPr>
        <p:spPr>
          <a:xfrm>
            <a:off x="428624" y="1058757"/>
            <a:ext cx="10803466" cy="582977"/>
          </a:xfrm>
        </p:spPr>
        <p:txBody>
          <a:bodyPr>
            <a:normAutofit fontScale="90000"/>
          </a:bodyPr>
          <a:lstStyle/>
          <a:p>
            <a:r>
              <a:rPr lang="en-US" sz="4000" dirty="0">
                <a:latin typeface="+mn-lt"/>
              </a:rPr>
              <a:t>Table 1 Continued</a:t>
            </a:r>
          </a:p>
        </p:txBody>
      </p:sp>
      <p:graphicFrame>
        <p:nvGraphicFramePr>
          <p:cNvPr id="5" name="Content Placeholder 4">
            <a:extLst>
              <a:ext uri="{FF2B5EF4-FFF2-40B4-BE49-F238E27FC236}">
                <a16:creationId xmlns:a16="http://schemas.microsoft.com/office/drawing/2014/main" id="{6FCE9083-6256-86A8-5307-8B5D754ECF52}"/>
              </a:ext>
            </a:extLst>
          </p:cNvPr>
          <p:cNvGraphicFramePr>
            <a:graphicFrameLocks noGrp="1"/>
          </p:cNvGraphicFramePr>
          <p:nvPr>
            <p:ph idx="1"/>
            <p:extLst>
              <p:ext uri="{D42A27DB-BD31-4B8C-83A1-F6EECF244321}">
                <p14:modId xmlns:p14="http://schemas.microsoft.com/office/powerpoint/2010/main" val="2910523041"/>
              </p:ext>
            </p:extLst>
          </p:nvPr>
        </p:nvGraphicFramePr>
        <p:xfrm>
          <a:off x="195594" y="1636028"/>
          <a:ext cx="11036495" cy="1249680"/>
        </p:xfrm>
        <a:graphic>
          <a:graphicData uri="http://schemas.openxmlformats.org/drawingml/2006/table">
            <a:tbl>
              <a:tblPr>
                <a:tableStyleId>{2D5ABB26-0587-4C30-8999-92F81FD0307C}</a:tableStyleId>
              </a:tblPr>
              <a:tblGrid>
                <a:gridCol w="11036495">
                  <a:extLst>
                    <a:ext uri="{9D8B030D-6E8A-4147-A177-3AD203B41FA5}">
                      <a16:colId xmlns:a16="http://schemas.microsoft.com/office/drawing/2014/main" val="1662152366"/>
                    </a:ext>
                  </a:extLst>
                </a:gridCol>
              </a:tblGrid>
              <a:tr h="533400">
                <a:tc>
                  <a:txBody>
                    <a:bodyPr/>
                    <a:lstStyle/>
                    <a:p>
                      <a:pPr marL="0" marR="0">
                        <a:spcBef>
                          <a:spcPts val="0"/>
                        </a:spcBef>
                        <a:spcAft>
                          <a:spcPts val="0"/>
                        </a:spcAft>
                      </a:pPr>
                      <a:r>
                        <a:rPr lang="en-US" sz="1600" b="1" dirty="0">
                          <a:effectLst/>
                        </a:rPr>
                        <a:t>Frequency Counts for the Demographic Variables</a:t>
                      </a:r>
                    </a:p>
                    <a:p>
                      <a:pPr marL="0" marR="0">
                        <a:spcBef>
                          <a:spcPts val="0"/>
                        </a:spcBef>
                        <a:spcAft>
                          <a:spcPts val="0"/>
                        </a:spcAft>
                      </a:pPr>
                      <a:r>
                        <a:rPr lang="en-US" sz="1600" b="1" dirty="0">
                          <a:effectLst/>
                        </a:rPr>
                        <a:t>___________________________________________________________________________________________________________</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r>
                        <a:rPr lang="en-US" sz="1400" b="1" dirty="0">
                          <a:effectLst/>
                        </a:rPr>
                        <a:t>Variable</a:t>
                      </a:r>
                      <a:r>
                        <a:rPr lang="en-US" sz="1400" dirty="0">
                          <a:effectLst/>
                        </a:rPr>
                        <a:t>                                                                     </a:t>
                      </a:r>
                      <a:r>
                        <a:rPr lang="en-US" sz="1400" b="1" dirty="0">
                          <a:effectLst/>
                        </a:rPr>
                        <a:t>Category</a:t>
                      </a:r>
                      <a:r>
                        <a:rPr lang="en-US" sz="1400" dirty="0">
                          <a:effectLst/>
                        </a:rPr>
                        <a:t>                                                                                                                                     </a:t>
                      </a:r>
                      <a:r>
                        <a:rPr lang="en-US" sz="1400" b="1" dirty="0">
                          <a:effectLst/>
                        </a:rPr>
                        <a:t>N</a:t>
                      </a:r>
                      <a:r>
                        <a:rPr lang="en-US" sz="1400" dirty="0">
                          <a:effectLst/>
                        </a:rPr>
                        <a:t>                         </a:t>
                      </a:r>
                      <a:r>
                        <a:rPr lang="en-US" sz="1400" b="1" dirty="0">
                          <a:effectLst/>
                        </a:rPr>
                        <a:t>%</a:t>
                      </a:r>
                      <a:endParaRPr lang="en-US" sz="1400" b="0" dirty="0">
                        <a:effectLst/>
                      </a:endParaRPr>
                    </a:p>
                    <a:p>
                      <a:pPr marL="0" marR="0">
                        <a:spcBef>
                          <a:spcPts val="0"/>
                        </a:spcBef>
                        <a:spcAft>
                          <a:spcPts val="0"/>
                        </a:spcAft>
                      </a:pPr>
                      <a:r>
                        <a:rPr lang="en-US" sz="1200" b="1" dirty="0">
                          <a:effectLst/>
                        </a:rPr>
                        <a:t>______________________________________________________________________________________________________________________________________________</a:t>
                      </a:r>
                    </a:p>
                    <a:p>
                      <a:pPr marL="0" marR="0">
                        <a:spcBef>
                          <a:spcPts val="0"/>
                        </a:spcBef>
                        <a:spcAft>
                          <a:spcPts val="0"/>
                        </a:spcAft>
                      </a:pPr>
                      <a:r>
                        <a:rPr lang="en-US" sz="1200" b="0" dirty="0">
                          <a:effectLst/>
                        </a:rPr>
                        <a:t> </a:t>
                      </a:r>
                      <a:endParaRPr lang="en-US" sz="1200" b="0"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2753275277"/>
                  </a:ext>
                </a:extLst>
              </a:tr>
            </a:tbl>
          </a:graphicData>
        </a:graphic>
      </p:graphicFrame>
      <p:sp>
        <p:nvSpPr>
          <p:cNvPr id="4" name="Slide Number Placeholder 3">
            <a:extLst>
              <a:ext uri="{FF2B5EF4-FFF2-40B4-BE49-F238E27FC236}">
                <a16:creationId xmlns:a16="http://schemas.microsoft.com/office/drawing/2014/main" id="{1AFA2E71-D530-D98D-52C5-5C2A1529B173}"/>
              </a:ext>
            </a:extLst>
          </p:cNvPr>
          <p:cNvSpPr>
            <a:spLocks noGrp="1"/>
          </p:cNvSpPr>
          <p:nvPr>
            <p:ph type="sldNum" sz="quarter" idx="12"/>
          </p:nvPr>
        </p:nvSpPr>
        <p:spPr/>
        <p:txBody>
          <a:bodyPr/>
          <a:lstStyle/>
          <a:p>
            <a:fld id="{972E64A3-630C-4127-BA1C-30538735F2CE}" type="slidenum">
              <a:rPr lang="en-US" smtClean="0"/>
              <a:t>27</a:t>
            </a:fld>
            <a:endParaRPr lang="en-US"/>
          </a:p>
        </p:txBody>
      </p:sp>
      <p:graphicFrame>
        <p:nvGraphicFramePr>
          <p:cNvPr id="6" name="Table 5">
            <a:extLst>
              <a:ext uri="{FF2B5EF4-FFF2-40B4-BE49-F238E27FC236}">
                <a16:creationId xmlns:a16="http://schemas.microsoft.com/office/drawing/2014/main" id="{E69EAAC7-23D2-A3A8-4DF3-1DA504798DF8}"/>
              </a:ext>
            </a:extLst>
          </p:cNvPr>
          <p:cNvGraphicFramePr>
            <a:graphicFrameLocks noGrp="1"/>
          </p:cNvGraphicFramePr>
          <p:nvPr>
            <p:extLst>
              <p:ext uri="{D42A27DB-BD31-4B8C-83A1-F6EECF244321}">
                <p14:modId xmlns:p14="http://schemas.microsoft.com/office/powerpoint/2010/main" val="1695744356"/>
              </p:ext>
            </p:extLst>
          </p:nvPr>
        </p:nvGraphicFramePr>
        <p:xfrm>
          <a:off x="344308" y="4002866"/>
          <a:ext cx="10804525" cy="853440"/>
        </p:xfrm>
        <a:graphic>
          <a:graphicData uri="http://schemas.openxmlformats.org/drawingml/2006/table">
            <a:tbl>
              <a:tblPr firstRow="1" firstCol="1" bandRow="1">
                <a:tableStyleId>{2D5ABB26-0587-4C30-8999-92F81FD0307C}</a:tableStyleId>
              </a:tblPr>
              <a:tblGrid>
                <a:gridCol w="3420182">
                  <a:extLst>
                    <a:ext uri="{9D8B030D-6E8A-4147-A177-3AD203B41FA5}">
                      <a16:colId xmlns:a16="http://schemas.microsoft.com/office/drawing/2014/main" val="1953585113"/>
                    </a:ext>
                  </a:extLst>
                </a:gridCol>
                <a:gridCol w="5098385">
                  <a:extLst>
                    <a:ext uri="{9D8B030D-6E8A-4147-A177-3AD203B41FA5}">
                      <a16:colId xmlns:a16="http://schemas.microsoft.com/office/drawing/2014/main" val="525716382"/>
                    </a:ext>
                  </a:extLst>
                </a:gridCol>
                <a:gridCol w="954150">
                  <a:extLst>
                    <a:ext uri="{9D8B030D-6E8A-4147-A177-3AD203B41FA5}">
                      <a16:colId xmlns:a16="http://schemas.microsoft.com/office/drawing/2014/main" val="307879036"/>
                    </a:ext>
                  </a:extLst>
                </a:gridCol>
                <a:gridCol w="1331808">
                  <a:extLst>
                    <a:ext uri="{9D8B030D-6E8A-4147-A177-3AD203B41FA5}">
                      <a16:colId xmlns:a16="http://schemas.microsoft.com/office/drawing/2014/main" val="2120026436"/>
                    </a:ext>
                  </a:extLst>
                </a:gridCol>
              </a:tblGrid>
              <a:tr h="194310">
                <a:tc>
                  <a:txBody>
                    <a:bodyPr/>
                    <a:lstStyle/>
                    <a:p>
                      <a:pPr marL="0" marR="0">
                        <a:spcBef>
                          <a:spcPts val="0"/>
                        </a:spcBef>
                        <a:spcAft>
                          <a:spcPts val="0"/>
                        </a:spcAft>
                      </a:pPr>
                      <a:r>
                        <a:rPr lang="en-US" sz="1400" b="1" dirty="0">
                          <a:effectLst/>
                          <a:latin typeface="+mn-lt"/>
                        </a:rPr>
                        <a:t> Highest Education</a:t>
                      </a:r>
                      <a:endParaRPr lang="en-US" sz="14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endParaRPr lang="en-US" sz="1400" b="1" dirty="0">
                        <a:effectLst/>
                        <a:latin typeface="+mn-lt"/>
                      </a:endParaRPr>
                    </a:p>
                  </a:txBody>
                  <a:tcPr marL="68580" marR="68580" marT="0" marB="0" anchor="b"/>
                </a:tc>
                <a:tc>
                  <a:txBody>
                    <a:bodyPr/>
                    <a:lstStyle/>
                    <a:p>
                      <a:endParaRPr lang="en-US" sz="1400" b="1">
                        <a:effectLst/>
                        <a:latin typeface="+mn-lt"/>
                      </a:endParaRPr>
                    </a:p>
                  </a:txBody>
                  <a:tcPr marL="68580" marR="68580" marT="0" marB="0" anchor="b"/>
                </a:tc>
                <a:tc>
                  <a:txBody>
                    <a:bodyPr/>
                    <a:lstStyle/>
                    <a:p>
                      <a:endParaRPr lang="en-US" sz="1400" b="1">
                        <a:effectLst/>
                        <a:latin typeface="+mn-lt"/>
                      </a:endParaRPr>
                    </a:p>
                  </a:txBody>
                  <a:tcPr marL="68580" marR="68580" marT="0" marB="0" anchor="b"/>
                </a:tc>
                <a:extLst>
                  <a:ext uri="{0D108BD9-81ED-4DB2-BD59-A6C34878D82A}">
                    <a16:rowId xmlns:a16="http://schemas.microsoft.com/office/drawing/2014/main" val="2766461653"/>
                  </a:ext>
                </a:extLst>
              </a:tr>
              <a:tr h="194310">
                <a:tc>
                  <a:txBody>
                    <a:bodyPr/>
                    <a:lstStyle/>
                    <a:p>
                      <a:endParaRPr lang="en-US" sz="1400" b="1" dirty="0">
                        <a:effectLst/>
                        <a:latin typeface="+mn-lt"/>
                      </a:endParaRPr>
                    </a:p>
                  </a:txBody>
                  <a:tcPr marL="68580" marR="68580" marT="0" marB="0" anchor="b"/>
                </a:tc>
                <a:tc>
                  <a:txBody>
                    <a:bodyPr/>
                    <a:lstStyle/>
                    <a:p>
                      <a:pPr marL="0" marR="0" indent="0">
                        <a:spcBef>
                          <a:spcPts val="0"/>
                        </a:spcBef>
                        <a:spcAft>
                          <a:spcPts val="0"/>
                        </a:spcAft>
                      </a:pPr>
                      <a:r>
                        <a:rPr lang="en-US" sz="1400" b="1" dirty="0">
                          <a:effectLst/>
                          <a:latin typeface="+mn-lt"/>
                        </a:rPr>
                        <a:t>College/College Graduate</a:t>
                      </a:r>
                      <a:endParaRPr lang="en-US" sz="14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dirty="0">
                          <a:effectLst/>
                          <a:latin typeface="+mn-lt"/>
                        </a:rPr>
                        <a:t>     16</a:t>
                      </a:r>
                      <a:endParaRPr lang="en-US" sz="14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latin typeface="+mn-lt"/>
                        </a:rPr>
                        <a:t>25.8</a:t>
                      </a:r>
                      <a:endParaRPr lang="en-US" sz="14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408063612"/>
                  </a:ext>
                </a:extLst>
              </a:tr>
              <a:tr h="194310">
                <a:tc>
                  <a:txBody>
                    <a:bodyPr/>
                    <a:lstStyle/>
                    <a:p>
                      <a:endParaRPr lang="en-US" sz="1400" b="1" dirty="0">
                        <a:effectLst/>
                        <a:latin typeface="+mn-lt"/>
                      </a:endParaRPr>
                    </a:p>
                  </a:txBody>
                  <a:tcPr marL="68580" marR="68580" marT="0" marB="0" anchor="b"/>
                </a:tc>
                <a:tc>
                  <a:txBody>
                    <a:bodyPr/>
                    <a:lstStyle/>
                    <a:p>
                      <a:pPr marL="0" marR="0">
                        <a:spcBef>
                          <a:spcPts val="0"/>
                        </a:spcBef>
                        <a:spcAft>
                          <a:spcPts val="0"/>
                        </a:spcAft>
                      </a:pPr>
                      <a:r>
                        <a:rPr lang="en-US" sz="1400" b="1" dirty="0">
                          <a:effectLst/>
                          <a:latin typeface="+mn-lt"/>
                        </a:rPr>
                        <a:t>Master’s Degree</a:t>
                      </a:r>
                      <a:endParaRPr lang="en-US" sz="14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latin typeface="+mn-lt"/>
                        </a:rPr>
                        <a:t>30</a:t>
                      </a:r>
                      <a:endParaRPr lang="en-US" sz="14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latin typeface="+mn-lt"/>
                        </a:rPr>
                        <a:t>48.4</a:t>
                      </a:r>
                      <a:endParaRPr lang="en-US" sz="1400" b="1">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3240564838"/>
                  </a:ext>
                </a:extLst>
              </a:tr>
              <a:tr h="194310">
                <a:tc>
                  <a:txBody>
                    <a:bodyPr/>
                    <a:lstStyle/>
                    <a:p>
                      <a:endParaRPr lang="en-US" sz="1400" b="1" dirty="0">
                        <a:effectLst/>
                        <a:latin typeface="+mn-lt"/>
                      </a:endParaRPr>
                    </a:p>
                  </a:txBody>
                  <a:tcPr marL="68580" marR="68580" marT="0" marB="0" anchor="b"/>
                </a:tc>
                <a:tc>
                  <a:txBody>
                    <a:bodyPr/>
                    <a:lstStyle/>
                    <a:p>
                      <a:pPr marL="0" marR="0">
                        <a:spcBef>
                          <a:spcPts val="0"/>
                        </a:spcBef>
                        <a:spcAft>
                          <a:spcPts val="0"/>
                        </a:spcAft>
                      </a:pPr>
                      <a:r>
                        <a:rPr lang="en-US" sz="1400" b="1" dirty="0">
                          <a:effectLst/>
                          <a:latin typeface="+mn-lt"/>
                        </a:rPr>
                        <a:t>Doctoral Degree</a:t>
                      </a:r>
                      <a:endParaRPr lang="en-US" sz="1400" b="1" dirty="0">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latin typeface="+mn-lt"/>
                        </a:rPr>
                        <a:t>16</a:t>
                      </a:r>
                      <a:endParaRPr lang="en-US" sz="1400" b="1">
                        <a:effectLst/>
                        <a:latin typeface="+mn-lt"/>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dirty="0">
                          <a:effectLst/>
                          <a:latin typeface="+mn-lt"/>
                        </a:rPr>
                        <a:t>25.8</a:t>
                      </a:r>
                      <a:endParaRPr lang="en-US" sz="1400" b="1" dirty="0">
                        <a:effectLst/>
                        <a:latin typeface="+mn-lt"/>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1252204565"/>
                  </a:ext>
                </a:extLst>
              </a:tr>
            </a:tbl>
          </a:graphicData>
        </a:graphic>
      </p:graphicFrame>
      <p:sp>
        <p:nvSpPr>
          <p:cNvPr id="7" name="Rectangle 1">
            <a:extLst>
              <a:ext uri="{FF2B5EF4-FFF2-40B4-BE49-F238E27FC236}">
                <a16:creationId xmlns:a16="http://schemas.microsoft.com/office/drawing/2014/main" id="{5DB6E29D-FABA-2C8D-39E8-373C9CD5F37C}"/>
              </a:ext>
            </a:extLst>
          </p:cNvPr>
          <p:cNvSpPr>
            <a:spLocks noChangeArrowheads="1"/>
          </p:cNvSpPr>
          <p:nvPr/>
        </p:nvSpPr>
        <p:spPr bwMode="auto">
          <a:xfrm>
            <a:off x="228139" y="4695982"/>
            <a:ext cx="1091703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________________________________________________________________________________________________________________________</a:t>
            </a: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ea typeface="Cambria" panose="02040503050406030204" pitchFamily="18" charset="0"/>
                <a:cs typeface="Cambria" panose="02040503050406030204" pitchFamily="18" charset="0"/>
              </a:rPr>
              <a:t>Note</a:t>
            </a: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a:t>
            </a:r>
            <a:r>
              <a:rPr kumimoji="0" lang="en-US" altLang="en-US" sz="1400" b="1" i="1" u="none" strike="noStrike" cap="none" normalizeH="0" baseline="0" dirty="0">
                <a:ln>
                  <a:noFill/>
                </a:ln>
                <a:solidFill>
                  <a:schemeClr val="tx1"/>
                </a:solidFill>
                <a:effectLst/>
                <a:ea typeface="Cambria" panose="02040503050406030204" pitchFamily="18" charset="0"/>
                <a:cs typeface="Cambria" panose="02040503050406030204" pitchFamily="18" charset="0"/>
              </a:rPr>
              <a:t>N</a:t>
            </a: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 62.</a:t>
            </a: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30000" dirty="0">
                <a:ln>
                  <a:noFill/>
                </a:ln>
                <a:solidFill>
                  <a:schemeClr val="tx1"/>
                </a:solidFill>
                <a:effectLst/>
                <a:ea typeface="Cambria" panose="02040503050406030204" pitchFamily="18" charset="0"/>
                <a:cs typeface="Cambria" panose="02040503050406030204" pitchFamily="18" charset="0"/>
              </a:rPr>
              <a:t>a</a:t>
            </a: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Age: </a:t>
            </a:r>
            <a:r>
              <a:rPr kumimoji="0" lang="en-US" altLang="en-US" sz="1400" b="1" i="1" u="none" strike="noStrike" cap="none" normalizeH="0" baseline="0" dirty="0">
                <a:ln>
                  <a:noFill/>
                </a:ln>
                <a:solidFill>
                  <a:schemeClr val="tx1"/>
                </a:solidFill>
                <a:effectLst/>
                <a:ea typeface="Cambria" panose="02040503050406030204" pitchFamily="18" charset="0"/>
                <a:cs typeface="Cambria" panose="02040503050406030204" pitchFamily="18" charset="0"/>
              </a:rPr>
              <a:t>Mdn</a:t>
            </a: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 55.50 years.</a:t>
            </a:r>
            <a:endParaRPr kumimoji="0" lang="en-US" altLang="en-US" sz="1400" b="1" i="0" u="none" strike="noStrike" cap="none" normalizeH="0" baseline="0" dirty="0">
              <a:ln>
                <a:noFill/>
              </a:ln>
              <a:solidFill>
                <a:schemeClr val="tx1"/>
              </a:solidFill>
              <a:effectLst/>
            </a:endParaRPr>
          </a:p>
        </p:txBody>
      </p:sp>
      <p:sp>
        <p:nvSpPr>
          <p:cNvPr id="3" name="TextBox 2">
            <a:extLst>
              <a:ext uri="{FF2B5EF4-FFF2-40B4-BE49-F238E27FC236}">
                <a16:creationId xmlns:a16="http://schemas.microsoft.com/office/drawing/2014/main" id="{905BAA89-B101-36F3-E6E4-D72CF4A7F3C2}"/>
              </a:ext>
            </a:extLst>
          </p:cNvPr>
          <p:cNvSpPr txBox="1"/>
          <p:nvPr/>
        </p:nvSpPr>
        <p:spPr>
          <a:xfrm>
            <a:off x="302550" y="5454522"/>
            <a:ext cx="10880513" cy="1200329"/>
          </a:xfrm>
          <a:prstGeom prst="rect">
            <a:avLst/>
          </a:prstGeom>
          <a:noFill/>
        </p:spPr>
        <p:txBody>
          <a:bodyPr wrap="square" rtlCol="0">
            <a:spAutoFit/>
          </a:bodyPr>
          <a:lstStyle/>
          <a:p>
            <a:pPr marR="0">
              <a:spcBef>
                <a:spcPts val="0"/>
              </a:spcBef>
              <a:spcAft>
                <a:spcPts val="0"/>
              </a:spcAft>
            </a:pPr>
            <a:r>
              <a:rPr lang="en-US" b="1" dirty="0">
                <a:effectLst/>
                <a:ea typeface="Cambria" panose="02040503050406030204" pitchFamily="18" charset="0"/>
                <a:cs typeface="Cambria" panose="02040503050406030204" pitchFamily="18" charset="0"/>
              </a:rPr>
              <a:t>Table 1 displays the breakdown of demographic variables and the categorization of the demographic variables. Table 1 displays the frequency counts for the demographic variables. The frequency is the number of participants (N = 62) who responded in their manner to the descriptive demographic category items. The percentage is the percentage of the total participants that gave response to the descriptive demographic category items.</a:t>
            </a:r>
          </a:p>
        </p:txBody>
      </p:sp>
      <p:graphicFrame>
        <p:nvGraphicFramePr>
          <p:cNvPr id="14" name="Table 13">
            <a:extLst>
              <a:ext uri="{FF2B5EF4-FFF2-40B4-BE49-F238E27FC236}">
                <a16:creationId xmlns:a16="http://schemas.microsoft.com/office/drawing/2014/main" id="{1FC0E76A-8D45-CFA9-DACC-4A9342EA74A8}"/>
              </a:ext>
            </a:extLst>
          </p:cNvPr>
          <p:cNvGraphicFramePr>
            <a:graphicFrameLocks noGrp="1"/>
          </p:cNvGraphicFramePr>
          <p:nvPr>
            <p:extLst>
              <p:ext uri="{D42A27DB-BD31-4B8C-83A1-F6EECF244321}">
                <p14:modId xmlns:p14="http://schemas.microsoft.com/office/powerpoint/2010/main" val="3600589008"/>
              </p:ext>
            </p:extLst>
          </p:nvPr>
        </p:nvGraphicFramePr>
        <p:xfrm>
          <a:off x="302550" y="2771037"/>
          <a:ext cx="10804525" cy="1280160"/>
        </p:xfrm>
        <a:graphic>
          <a:graphicData uri="http://schemas.openxmlformats.org/drawingml/2006/table">
            <a:tbl>
              <a:tblPr firstRow="1" firstCol="1" bandRow="1">
                <a:tableStyleId>{2D5ABB26-0587-4C30-8999-92F81FD0307C}</a:tableStyleId>
              </a:tblPr>
              <a:tblGrid>
                <a:gridCol w="3381816">
                  <a:extLst>
                    <a:ext uri="{9D8B030D-6E8A-4147-A177-3AD203B41FA5}">
                      <a16:colId xmlns:a16="http://schemas.microsoft.com/office/drawing/2014/main" val="2104248216"/>
                    </a:ext>
                  </a:extLst>
                </a:gridCol>
                <a:gridCol w="5300700">
                  <a:extLst>
                    <a:ext uri="{9D8B030D-6E8A-4147-A177-3AD203B41FA5}">
                      <a16:colId xmlns:a16="http://schemas.microsoft.com/office/drawing/2014/main" val="1173157861"/>
                    </a:ext>
                  </a:extLst>
                </a:gridCol>
                <a:gridCol w="885971">
                  <a:extLst>
                    <a:ext uri="{9D8B030D-6E8A-4147-A177-3AD203B41FA5}">
                      <a16:colId xmlns:a16="http://schemas.microsoft.com/office/drawing/2014/main" val="2401362002"/>
                    </a:ext>
                  </a:extLst>
                </a:gridCol>
                <a:gridCol w="1236038">
                  <a:extLst>
                    <a:ext uri="{9D8B030D-6E8A-4147-A177-3AD203B41FA5}">
                      <a16:colId xmlns:a16="http://schemas.microsoft.com/office/drawing/2014/main" val="2768442093"/>
                    </a:ext>
                  </a:extLst>
                </a:gridCol>
              </a:tblGrid>
              <a:tr h="194310">
                <a:tc>
                  <a:txBody>
                    <a:bodyPr/>
                    <a:lstStyle/>
                    <a:p>
                      <a:pPr marL="0" marR="0">
                        <a:spcBef>
                          <a:spcPts val="0"/>
                        </a:spcBef>
                        <a:spcAft>
                          <a:spcPts val="0"/>
                        </a:spcAft>
                      </a:pPr>
                      <a:r>
                        <a:rPr lang="en-US" sz="1400" b="1" dirty="0">
                          <a:effectLst/>
                        </a:rPr>
                        <a:t>Job Title</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endParaRPr lang="en-US" sz="1400" b="1">
                        <a:effectLst/>
                        <a:latin typeface="Cambria" panose="02040503050406030204" pitchFamily="18" charset="0"/>
                      </a:endParaRPr>
                    </a:p>
                  </a:txBody>
                  <a:tcPr marL="68580" marR="68580" marT="0" marB="0" anchor="b"/>
                </a:tc>
                <a:tc>
                  <a:txBody>
                    <a:bodyPr/>
                    <a:lstStyle/>
                    <a:p>
                      <a:endParaRPr lang="en-US" sz="1400" b="1">
                        <a:effectLst/>
                        <a:latin typeface="Cambria" panose="02040503050406030204" pitchFamily="18" charset="0"/>
                      </a:endParaRPr>
                    </a:p>
                  </a:txBody>
                  <a:tcPr marL="68580" marR="68580" marT="0" marB="0" anchor="b"/>
                </a:tc>
                <a:tc>
                  <a:txBody>
                    <a:bodyPr/>
                    <a:lstStyle/>
                    <a:p>
                      <a:endParaRPr lang="en-US" sz="1400" b="1">
                        <a:effectLst/>
                        <a:latin typeface="Cambria" panose="02040503050406030204" pitchFamily="18" charset="0"/>
                      </a:endParaRPr>
                    </a:p>
                  </a:txBody>
                  <a:tcPr marL="68580" marR="68580" marT="0" marB="0" anchor="b"/>
                </a:tc>
                <a:extLst>
                  <a:ext uri="{0D108BD9-81ED-4DB2-BD59-A6C34878D82A}">
                    <a16:rowId xmlns:a16="http://schemas.microsoft.com/office/drawing/2014/main" val="1067877799"/>
                  </a:ext>
                </a:extLst>
              </a:tr>
              <a:tr h="194310">
                <a:tc>
                  <a:txBody>
                    <a:bodyPr/>
                    <a:lstStyle/>
                    <a:p>
                      <a:endParaRPr lang="en-US" sz="1400" b="1" dirty="0">
                        <a:effectLst/>
                        <a:latin typeface="Cambria" panose="02040503050406030204" pitchFamily="18" charset="0"/>
                      </a:endParaRPr>
                    </a:p>
                  </a:txBody>
                  <a:tcPr marL="68580" marR="68580" marT="0" marB="0" anchor="b"/>
                </a:tc>
                <a:tc>
                  <a:txBody>
                    <a:bodyPr/>
                    <a:lstStyle/>
                    <a:p>
                      <a:pPr marL="0" marR="0">
                        <a:spcBef>
                          <a:spcPts val="0"/>
                        </a:spcBef>
                        <a:spcAft>
                          <a:spcPts val="0"/>
                        </a:spcAft>
                      </a:pPr>
                      <a:r>
                        <a:rPr lang="en-US" sz="1400" b="1">
                          <a:effectLst/>
                        </a:rPr>
                        <a:t>Laborer/Staffer</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13</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21.0</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3239433477"/>
                  </a:ext>
                </a:extLst>
              </a:tr>
              <a:tr h="194310">
                <a:tc>
                  <a:txBody>
                    <a:bodyPr/>
                    <a:lstStyle/>
                    <a:p>
                      <a:endParaRPr lang="en-US" sz="1400" b="1">
                        <a:effectLst/>
                        <a:latin typeface="Cambria" panose="02040503050406030204" pitchFamily="18" charset="0"/>
                      </a:endParaRPr>
                    </a:p>
                  </a:txBody>
                  <a:tcPr marL="68580" marR="68580" marT="0" marB="0" anchor="b"/>
                </a:tc>
                <a:tc>
                  <a:txBody>
                    <a:bodyPr/>
                    <a:lstStyle/>
                    <a:p>
                      <a:pPr marL="0" marR="0">
                        <a:spcBef>
                          <a:spcPts val="0"/>
                        </a:spcBef>
                        <a:spcAft>
                          <a:spcPts val="0"/>
                        </a:spcAft>
                      </a:pPr>
                      <a:r>
                        <a:rPr lang="en-US" sz="1400" b="1">
                          <a:effectLst/>
                        </a:rPr>
                        <a:t>Supervisor</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12</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19.4</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177808814"/>
                  </a:ext>
                </a:extLst>
              </a:tr>
              <a:tr h="212759">
                <a:tc>
                  <a:txBody>
                    <a:bodyPr/>
                    <a:lstStyle/>
                    <a:p>
                      <a:endParaRPr lang="en-US" sz="1400" b="1">
                        <a:effectLst/>
                        <a:latin typeface="Cambria" panose="02040503050406030204" pitchFamily="18" charset="0"/>
                      </a:endParaRPr>
                    </a:p>
                  </a:txBody>
                  <a:tcPr marL="68580" marR="68580" marT="0" marB="0" anchor="b"/>
                </a:tc>
                <a:tc>
                  <a:txBody>
                    <a:bodyPr/>
                    <a:lstStyle/>
                    <a:p>
                      <a:pPr marL="0" marR="0">
                        <a:spcBef>
                          <a:spcPts val="0"/>
                        </a:spcBef>
                        <a:spcAft>
                          <a:spcPts val="0"/>
                        </a:spcAft>
                      </a:pPr>
                      <a:r>
                        <a:rPr lang="en-US" sz="1400" b="1" dirty="0">
                          <a:effectLst/>
                        </a:rPr>
                        <a:t>Management</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17</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27.4</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651582742"/>
                  </a:ext>
                </a:extLst>
              </a:tr>
              <a:tr h="194310">
                <a:tc>
                  <a:txBody>
                    <a:bodyPr/>
                    <a:lstStyle/>
                    <a:p>
                      <a:endParaRPr lang="en-US" sz="1400" b="1">
                        <a:effectLst/>
                        <a:latin typeface="Cambria" panose="02040503050406030204" pitchFamily="18" charset="0"/>
                      </a:endParaRPr>
                    </a:p>
                  </a:txBody>
                  <a:tcPr marL="68580" marR="68580" marT="0" marB="0" anchor="b"/>
                </a:tc>
                <a:tc>
                  <a:txBody>
                    <a:bodyPr/>
                    <a:lstStyle/>
                    <a:p>
                      <a:pPr marL="0" marR="0">
                        <a:spcBef>
                          <a:spcPts val="0"/>
                        </a:spcBef>
                        <a:spcAft>
                          <a:spcPts val="0"/>
                        </a:spcAft>
                      </a:pPr>
                      <a:r>
                        <a:rPr lang="en-US" sz="1400" b="1" dirty="0">
                          <a:effectLst/>
                        </a:rPr>
                        <a:t>Executive</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14</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22.6</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3225438482"/>
                  </a:ext>
                </a:extLst>
              </a:tr>
              <a:tr h="194310">
                <a:tc>
                  <a:txBody>
                    <a:bodyPr/>
                    <a:lstStyle/>
                    <a:p>
                      <a:endParaRPr lang="en-US" sz="1400" b="1" dirty="0">
                        <a:effectLst/>
                        <a:latin typeface="Cambria" panose="02040503050406030204" pitchFamily="18" charset="0"/>
                      </a:endParaRPr>
                    </a:p>
                  </a:txBody>
                  <a:tcPr marL="68580" marR="68580" marT="0" marB="0" anchor="b"/>
                </a:tc>
                <a:tc>
                  <a:txBody>
                    <a:bodyPr/>
                    <a:lstStyle/>
                    <a:p>
                      <a:pPr marL="0" marR="0">
                        <a:spcBef>
                          <a:spcPts val="0"/>
                        </a:spcBef>
                        <a:spcAft>
                          <a:spcPts val="0"/>
                        </a:spcAft>
                      </a:pPr>
                      <a:r>
                        <a:rPr lang="en-US" sz="1400" b="1" dirty="0">
                          <a:effectLst/>
                        </a:rPr>
                        <a:t>Business owner</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a:effectLst/>
                        </a:rPr>
                        <a:t>6</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r">
                        <a:spcBef>
                          <a:spcPts val="0"/>
                        </a:spcBef>
                        <a:spcAft>
                          <a:spcPts val="0"/>
                        </a:spcAft>
                      </a:pPr>
                      <a:r>
                        <a:rPr lang="en-US" sz="1400" b="1" dirty="0">
                          <a:effectLst/>
                        </a:rPr>
                        <a:t>9.7</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554293018"/>
                  </a:ext>
                </a:extLst>
              </a:tr>
            </a:tbl>
          </a:graphicData>
        </a:graphic>
      </p:graphicFrame>
    </p:spTree>
    <p:extLst>
      <p:ext uri="{BB962C8B-B14F-4D97-AF65-F5344CB8AC3E}">
        <p14:creationId xmlns:p14="http://schemas.microsoft.com/office/powerpoint/2010/main" val="3166591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8B3F-5511-EEDF-5C6A-3014D6B58E48}"/>
              </a:ext>
            </a:extLst>
          </p:cNvPr>
          <p:cNvSpPr>
            <a:spLocks noGrp="1"/>
          </p:cNvSpPr>
          <p:nvPr>
            <p:ph type="title"/>
          </p:nvPr>
        </p:nvSpPr>
        <p:spPr>
          <a:xfrm>
            <a:off x="390528" y="894881"/>
            <a:ext cx="10803466" cy="830351"/>
          </a:xfrm>
        </p:spPr>
        <p:txBody>
          <a:bodyPr>
            <a:normAutofit/>
          </a:bodyPr>
          <a:lstStyle/>
          <a:p>
            <a:r>
              <a:rPr lang="en-US" sz="3600" dirty="0">
                <a:latin typeface="+mn-lt"/>
              </a:rPr>
              <a:t>Table 2</a:t>
            </a:r>
          </a:p>
        </p:txBody>
      </p:sp>
      <p:sp>
        <p:nvSpPr>
          <p:cNvPr id="3" name="Content Placeholder 2">
            <a:extLst>
              <a:ext uri="{FF2B5EF4-FFF2-40B4-BE49-F238E27FC236}">
                <a16:creationId xmlns:a16="http://schemas.microsoft.com/office/drawing/2014/main" id="{BAF5A631-BDE9-6424-7FB4-39C51B076600}"/>
              </a:ext>
            </a:extLst>
          </p:cNvPr>
          <p:cNvSpPr>
            <a:spLocks noGrp="1"/>
          </p:cNvSpPr>
          <p:nvPr>
            <p:ph idx="1"/>
          </p:nvPr>
        </p:nvSpPr>
        <p:spPr>
          <a:xfrm>
            <a:off x="295665" y="1280878"/>
            <a:ext cx="10803466" cy="2332714"/>
          </a:xfrm>
        </p:spPr>
        <p:txBody>
          <a:bodyPr>
            <a:normAutofit/>
          </a:bodyPr>
          <a:lstStyle/>
          <a:p>
            <a:pPr marL="0" marR="0" indent="0">
              <a:lnSpc>
                <a:spcPct val="200000"/>
              </a:lnSpc>
              <a:spcBef>
                <a:spcPts val="0"/>
              </a:spcBef>
              <a:spcAft>
                <a:spcPts val="0"/>
              </a:spcAft>
              <a:buNone/>
            </a:pPr>
            <a:r>
              <a:rPr lang="en-US" sz="1400" b="1" dirty="0">
                <a:effectLst/>
                <a:ea typeface="Times New Roman" panose="02020603050405020304" pitchFamily="18" charset="0"/>
                <a:cs typeface="Arial" panose="020B0604020202020204" pitchFamily="34" charset="0"/>
              </a:rPr>
              <a:t>Table 2</a:t>
            </a:r>
          </a:p>
          <a:p>
            <a:pPr marL="0" marR="0" indent="0">
              <a:spcBef>
                <a:spcPts val="0"/>
              </a:spcBef>
              <a:spcAft>
                <a:spcPts val="0"/>
              </a:spcAft>
              <a:buNone/>
            </a:pPr>
            <a:r>
              <a:rPr lang="en-US" sz="1400" b="1" i="1" dirty="0">
                <a:effectLst/>
                <a:ea typeface="Cambria" panose="02040503050406030204" pitchFamily="18" charset="0"/>
                <a:cs typeface="Times New Roman" panose="02020603050405020304" pitchFamily="18" charset="0"/>
              </a:rPr>
              <a:t>Psychometric Characteristics for the Scale Scores</a:t>
            </a:r>
          </a:p>
        </p:txBody>
      </p:sp>
      <p:sp>
        <p:nvSpPr>
          <p:cNvPr id="4" name="Slide Number Placeholder 3">
            <a:extLst>
              <a:ext uri="{FF2B5EF4-FFF2-40B4-BE49-F238E27FC236}">
                <a16:creationId xmlns:a16="http://schemas.microsoft.com/office/drawing/2014/main" id="{B2D66189-7AD8-05B7-4082-0B8CDE982CBC}"/>
              </a:ext>
            </a:extLst>
          </p:cNvPr>
          <p:cNvSpPr>
            <a:spLocks noGrp="1"/>
          </p:cNvSpPr>
          <p:nvPr>
            <p:ph type="sldNum" sz="quarter" idx="12"/>
          </p:nvPr>
        </p:nvSpPr>
        <p:spPr/>
        <p:txBody>
          <a:bodyPr/>
          <a:lstStyle/>
          <a:p>
            <a:fld id="{972E64A3-630C-4127-BA1C-30538735F2CE}" type="slidenum">
              <a:rPr lang="en-US" smtClean="0"/>
              <a:t>28</a:t>
            </a:fld>
            <a:endParaRPr lang="en-US"/>
          </a:p>
        </p:txBody>
      </p:sp>
      <p:sp>
        <p:nvSpPr>
          <p:cNvPr id="10" name="Rectangle 3">
            <a:extLst>
              <a:ext uri="{FF2B5EF4-FFF2-40B4-BE49-F238E27FC236}">
                <a16:creationId xmlns:a16="http://schemas.microsoft.com/office/drawing/2014/main" id="{5075020E-D0EA-667A-6F14-F2BC543DFBFC}"/>
              </a:ext>
            </a:extLst>
          </p:cNvPr>
          <p:cNvSpPr>
            <a:spLocks noChangeArrowheads="1"/>
          </p:cNvSpPr>
          <p:nvPr/>
        </p:nvSpPr>
        <p:spPr bwMode="auto">
          <a:xfrm>
            <a:off x="428977" y="2359738"/>
            <a:ext cx="101303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chemeClr val="tx1"/>
                </a:solidFill>
                <a:effectLst/>
                <a:ea typeface="Cambria" panose="02040503050406030204" pitchFamily="18" charset="0"/>
                <a:cs typeface="Times New Roman" panose="02020603050405020304" pitchFamily="18" charset="0"/>
              </a:rPr>
              <a:t>Scale Score                                                                                       M                   SD               Skewness             Kurtosis             Min               Max                α</a:t>
            </a:r>
            <a:endParaRPr kumimoji="0" lang="en-US" altLang="en-US" sz="1400" b="1"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endParaRPr>
          </a:p>
        </p:txBody>
      </p:sp>
      <p:sp>
        <p:nvSpPr>
          <p:cNvPr id="12" name="TextBox 11">
            <a:extLst>
              <a:ext uri="{FF2B5EF4-FFF2-40B4-BE49-F238E27FC236}">
                <a16:creationId xmlns:a16="http://schemas.microsoft.com/office/drawing/2014/main" id="{6C37B812-73E1-C0C9-0EF0-054D5834C9C5}"/>
              </a:ext>
            </a:extLst>
          </p:cNvPr>
          <p:cNvSpPr txBox="1"/>
          <p:nvPr/>
        </p:nvSpPr>
        <p:spPr>
          <a:xfrm>
            <a:off x="428977" y="3447115"/>
            <a:ext cx="2259724" cy="307777"/>
          </a:xfrm>
          <a:prstGeom prst="rect">
            <a:avLst/>
          </a:prstGeom>
          <a:noFill/>
        </p:spPr>
        <p:txBody>
          <a:bodyPr wrap="square" rtlCol="0">
            <a:spAutoFit/>
          </a:bodyPr>
          <a:lstStyle/>
          <a:p>
            <a:pPr marL="0" marR="0">
              <a:spcBef>
                <a:spcPts val="0"/>
              </a:spcBef>
              <a:spcAft>
                <a:spcPts val="0"/>
              </a:spcAft>
            </a:pPr>
            <a:r>
              <a:rPr lang="en-US" sz="1400" b="1" i="1" dirty="0">
                <a:effectLst/>
                <a:ea typeface="Cambria" panose="02040503050406030204" pitchFamily="18" charset="0"/>
                <a:cs typeface="Cambria" panose="02040503050406030204" pitchFamily="18" charset="0"/>
              </a:rPr>
              <a:t>Note</a:t>
            </a:r>
            <a:r>
              <a:rPr lang="en-US" sz="1400" b="1" dirty="0">
                <a:effectLst/>
                <a:ea typeface="Cambria" panose="02040503050406030204" pitchFamily="18" charset="0"/>
                <a:cs typeface="Cambria" panose="02040503050406030204" pitchFamily="18" charset="0"/>
              </a:rPr>
              <a:t>. </a:t>
            </a:r>
            <a:r>
              <a:rPr lang="en-US" sz="1400" b="1" i="1" dirty="0">
                <a:effectLst/>
                <a:ea typeface="Cambria" panose="02040503050406030204" pitchFamily="18" charset="0"/>
                <a:cs typeface="Cambria" panose="02040503050406030204" pitchFamily="18" charset="0"/>
              </a:rPr>
              <a:t>N</a:t>
            </a:r>
            <a:r>
              <a:rPr lang="en-US" sz="1400" b="1" dirty="0">
                <a:effectLst/>
                <a:ea typeface="Cambria" panose="02040503050406030204" pitchFamily="18" charset="0"/>
                <a:cs typeface="Cambria" panose="02040503050406030204" pitchFamily="18" charset="0"/>
              </a:rPr>
              <a:t> = 62.</a:t>
            </a:r>
          </a:p>
        </p:txBody>
      </p:sp>
      <p:sp>
        <p:nvSpPr>
          <p:cNvPr id="14" name="TextBox 13">
            <a:extLst>
              <a:ext uri="{FF2B5EF4-FFF2-40B4-BE49-F238E27FC236}">
                <a16:creationId xmlns:a16="http://schemas.microsoft.com/office/drawing/2014/main" id="{D01B6FE2-FB6B-43C1-A848-18FB81AEF9A4}"/>
              </a:ext>
            </a:extLst>
          </p:cNvPr>
          <p:cNvSpPr txBox="1"/>
          <p:nvPr/>
        </p:nvSpPr>
        <p:spPr>
          <a:xfrm>
            <a:off x="313756" y="1836518"/>
            <a:ext cx="10691805" cy="954107"/>
          </a:xfrm>
          <a:prstGeom prst="rect">
            <a:avLst/>
          </a:prstGeom>
          <a:noFill/>
        </p:spPr>
        <p:txBody>
          <a:bodyPr wrap="square" rtlCol="0">
            <a:spAutoFit/>
          </a:bodyPr>
          <a:lstStyle/>
          <a:p>
            <a:pPr eaLnBrk="0" fontAlgn="base" hangingPunct="0">
              <a:spcBef>
                <a:spcPct val="0"/>
              </a:spcBef>
              <a:spcAft>
                <a:spcPct val="0"/>
              </a:spcAft>
            </a:pP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____________________________________________________________________________________________________________________</a:t>
            </a:r>
            <a:endParaRPr kumimoji="0" lang="en-US" altLang="en-US" sz="1400" b="1" i="0" u="none" strike="noStrike" cap="none" normalizeH="0" baseline="0" dirty="0">
              <a:ln>
                <a:noFill/>
              </a:ln>
              <a:solidFill>
                <a:schemeClr val="tx1"/>
              </a:solidFill>
              <a:effectLst/>
            </a:endParaRPr>
          </a:p>
          <a:p>
            <a:pPr eaLnBrk="0" fontAlgn="base" hangingPunct="0">
              <a:spcBef>
                <a:spcPct val="0"/>
              </a:spcBef>
              <a:spcAft>
                <a:spcPct val="0"/>
              </a:spcAft>
            </a:pPr>
            <a:endParaRPr kumimoji="0" lang="en-US" altLang="en-US" sz="1400" b="1" i="0" u="none" strike="noStrike" cap="none" normalizeH="0" baseline="0" dirty="0">
              <a:ln>
                <a:noFill/>
              </a:ln>
              <a:solidFill>
                <a:schemeClr val="tx1"/>
              </a:solidFill>
              <a:effectLst/>
            </a:endParaRPr>
          </a:p>
          <a:p>
            <a:pPr eaLnBrk="0" fontAlgn="base" hangingPunct="0">
              <a:spcBef>
                <a:spcPct val="0"/>
              </a:spcBef>
              <a:spcAft>
                <a:spcPct val="0"/>
              </a:spcAft>
            </a:pPr>
            <a:endParaRPr kumimoji="0" lang="en-US" altLang="en-US" sz="1400" b="1" i="0" u="none" strike="noStrike" cap="none" normalizeH="0" baseline="0" dirty="0">
              <a:ln>
                <a:noFill/>
              </a:ln>
              <a:solidFill>
                <a:schemeClr val="tx1"/>
              </a:solidFill>
              <a:effectLst/>
            </a:endParaRPr>
          </a:p>
          <a:p>
            <a:pPr eaLnBrk="0" fontAlgn="base" hangingPunct="0">
              <a:spcBef>
                <a:spcPct val="0"/>
              </a:spcBef>
              <a:spcAft>
                <a:spcPct val="0"/>
              </a:spcAft>
            </a:pPr>
            <a:endParaRPr kumimoji="0" lang="en-US" altLang="en-US" sz="1400" b="1" i="0" u="none" strike="noStrike" cap="none" normalizeH="0" baseline="0" dirty="0">
              <a:ln>
                <a:noFill/>
              </a:ln>
              <a:solidFill>
                <a:schemeClr val="tx1"/>
              </a:solidFill>
              <a:effectLst/>
            </a:endParaRPr>
          </a:p>
        </p:txBody>
      </p:sp>
      <p:sp>
        <p:nvSpPr>
          <p:cNvPr id="16" name="TextBox 15">
            <a:extLst>
              <a:ext uri="{FF2B5EF4-FFF2-40B4-BE49-F238E27FC236}">
                <a16:creationId xmlns:a16="http://schemas.microsoft.com/office/drawing/2014/main" id="{893BCDD0-D910-FDB1-76A1-A1DDDB609914}"/>
              </a:ext>
            </a:extLst>
          </p:cNvPr>
          <p:cNvSpPr txBox="1"/>
          <p:nvPr/>
        </p:nvSpPr>
        <p:spPr>
          <a:xfrm>
            <a:off x="357096" y="2431122"/>
            <a:ext cx="10789467"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_____________________________________________________________________________________________________________________</a:t>
            </a:r>
            <a:endParaRPr kumimoji="0" lang="en-US" altLang="en-US" sz="1400" b="1" i="0" u="none" strike="noStrike" cap="none" normalizeH="0" baseline="0" dirty="0">
              <a:ln>
                <a:noFill/>
              </a:ln>
              <a:solidFill>
                <a:schemeClr val="tx1"/>
              </a:solidFill>
              <a:effectLst/>
            </a:endParaRPr>
          </a:p>
        </p:txBody>
      </p:sp>
      <p:sp>
        <p:nvSpPr>
          <p:cNvPr id="18" name="TextBox 17">
            <a:extLst>
              <a:ext uri="{FF2B5EF4-FFF2-40B4-BE49-F238E27FC236}">
                <a16:creationId xmlns:a16="http://schemas.microsoft.com/office/drawing/2014/main" id="{CC5710DD-43A7-A5F0-9997-E5F756E66818}"/>
              </a:ext>
            </a:extLst>
          </p:cNvPr>
          <p:cNvSpPr txBox="1"/>
          <p:nvPr/>
        </p:nvSpPr>
        <p:spPr>
          <a:xfrm>
            <a:off x="357096" y="3204864"/>
            <a:ext cx="10655183"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_____________________________________________________________________________________________________________________</a:t>
            </a:r>
            <a:endParaRPr kumimoji="0" lang="en-US" altLang="en-US" sz="1400" b="1" i="0" u="none" strike="noStrike" cap="none" normalizeH="0" baseline="0" dirty="0">
              <a:ln>
                <a:noFill/>
              </a:ln>
              <a:solidFill>
                <a:schemeClr val="tx1"/>
              </a:solidFill>
              <a:effectLst/>
            </a:endParaRPr>
          </a:p>
        </p:txBody>
      </p:sp>
      <p:graphicFrame>
        <p:nvGraphicFramePr>
          <p:cNvPr id="22" name="Table 21">
            <a:extLst>
              <a:ext uri="{FF2B5EF4-FFF2-40B4-BE49-F238E27FC236}">
                <a16:creationId xmlns:a16="http://schemas.microsoft.com/office/drawing/2014/main" id="{7182922D-F0DD-690E-43CA-CBF0BCC552EE}"/>
              </a:ext>
            </a:extLst>
          </p:cNvPr>
          <p:cNvGraphicFramePr>
            <a:graphicFrameLocks noGrp="1"/>
          </p:cNvGraphicFramePr>
          <p:nvPr>
            <p:extLst>
              <p:ext uri="{D42A27DB-BD31-4B8C-83A1-F6EECF244321}">
                <p14:modId xmlns:p14="http://schemas.microsoft.com/office/powerpoint/2010/main" val="24241981"/>
              </p:ext>
            </p:extLst>
          </p:nvPr>
        </p:nvGraphicFramePr>
        <p:xfrm>
          <a:off x="396955" y="2701652"/>
          <a:ext cx="10538263" cy="625202"/>
        </p:xfrm>
        <a:graphic>
          <a:graphicData uri="http://schemas.openxmlformats.org/drawingml/2006/table">
            <a:tbl>
              <a:tblPr firstRow="1" firstCol="1" bandRow="1">
                <a:tableStyleId>{2D5ABB26-0587-4C30-8999-92F81FD0307C}</a:tableStyleId>
              </a:tblPr>
              <a:tblGrid>
                <a:gridCol w="3939776">
                  <a:extLst>
                    <a:ext uri="{9D8B030D-6E8A-4147-A177-3AD203B41FA5}">
                      <a16:colId xmlns:a16="http://schemas.microsoft.com/office/drawing/2014/main" val="2225673663"/>
                    </a:ext>
                  </a:extLst>
                </a:gridCol>
                <a:gridCol w="865541">
                  <a:extLst>
                    <a:ext uri="{9D8B030D-6E8A-4147-A177-3AD203B41FA5}">
                      <a16:colId xmlns:a16="http://schemas.microsoft.com/office/drawing/2014/main" val="3427492276"/>
                    </a:ext>
                  </a:extLst>
                </a:gridCol>
                <a:gridCol w="863456">
                  <a:extLst>
                    <a:ext uri="{9D8B030D-6E8A-4147-A177-3AD203B41FA5}">
                      <a16:colId xmlns:a16="http://schemas.microsoft.com/office/drawing/2014/main" val="1777898106"/>
                    </a:ext>
                  </a:extLst>
                </a:gridCol>
                <a:gridCol w="1199244">
                  <a:extLst>
                    <a:ext uri="{9D8B030D-6E8A-4147-A177-3AD203B41FA5}">
                      <a16:colId xmlns:a16="http://schemas.microsoft.com/office/drawing/2014/main" val="424648366"/>
                    </a:ext>
                  </a:extLst>
                </a:gridCol>
                <a:gridCol w="1026136">
                  <a:extLst>
                    <a:ext uri="{9D8B030D-6E8A-4147-A177-3AD203B41FA5}">
                      <a16:colId xmlns:a16="http://schemas.microsoft.com/office/drawing/2014/main" val="2241909057"/>
                    </a:ext>
                  </a:extLst>
                </a:gridCol>
                <a:gridCol w="863456">
                  <a:extLst>
                    <a:ext uri="{9D8B030D-6E8A-4147-A177-3AD203B41FA5}">
                      <a16:colId xmlns:a16="http://schemas.microsoft.com/office/drawing/2014/main" val="540010234"/>
                    </a:ext>
                  </a:extLst>
                </a:gridCol>
                <a:gridCol w="863456">
                  <a:extLst>
                    <a:ext uri="{9D8B030D-6E8A-4147-A177-3AD203B41FA5}">
                      <a16:colId xmlns:a16="http://schemas.microsoft.com/office/drawing/2014/main" val="1460062428"/>
                    </a:ext>
                  </a:extLst>
                </a:gridCol>
                <a:gridCol w="917198">
                  <a:extLst>
                    <a:ext uri="{9D8B030D-6E8A-4147-A177-3AD203B41FA5}">
                      <a16:colId xmlns:a16="http://schemas.microsoft.com/office/drawing/2014/main" val="1098787500"/>
                    </a:ext>
                  </a:extLst>
                </a:gridCol>
              </a:tblGrid>
              <a:tr h="312601">
                <a:tc>
                  <a:txBody>
                    <a:bodyPr/>
                    <a:lstStyle/>
                    <a:p>
                      <a:pPr marL="0" marR="0">
                        <a:spcBef>
                          <a:spcPts val="0"/>
                        </a:spcBef>
                        <a:spcAft>
                          <a:spcPts val="0"/>
                        </a:spcAft>
                      </a:pPr>
                      <a:r>
                        <a:rPr lang="en-US" sz="1400" b="1" dirty="0">
                          <a:effectLst/>
                        </a:rPr>
                        <a:t>Race-Related Stress</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3.32</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0.75</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-0.03</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-0.95</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1.68</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dirty="0">
                          <a:effectLst/>
                        </a:rPr>
                        <a:t>4.68</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.90</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4268915655"/>
                  </a:ext>
                </a:extLst>
              </a:tr>
              <a:tr h="312601">
                <a:tc>
                  <a:txBody>
                    <a:bodyPr/>
                    <a:lstStyle/>
                    <a:p>
                      <a:pPr marL="0" marR="0">
                        <a:spcBef>
                          <a:spcPts val="0"/>
                        </a:spcBef>
                        <a:spcAft>
                          <a:spcPts val="0"/>
                        </a:spcAft>
                      </a:pPr>
                      <a:r>
                        <a:rPr lang="en-US" sz="1400" b="1" dirty="0">
                          <a:effectLst/>
                        </a:rPr>
                        <a:t>Perceived Injustice Total Score</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2.67</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0.44</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0.61</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0.22</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1.79</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3.92</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dirty="0">
                          <a:effectLst/>
                        </a:rPr>
                        <a:t>.85</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2103166561"/>
                  </a:ext>
                </a:extLst>
              </a:tr>
            </a:tbl>
          </a:graphicData>
        </a:graphic>
      </p:graphicFrame>
      <p:sp>
        <p:nvSpPr>
          <p:cNvPr id="5" name="TextBox 4">
            <a:extLst>
              <a:ext uri="{FF2B5EF4-FFF2-40B4-BE49-F238E27FC236}">
                <a16:creationId xmlns:a16="http://schemas.microsoft.com/office/drawing/2014/main" id="{8FCB831E-4DE1-3012-A0D0-B7A2BD44A02B}"/>
              </a:ext>
            </a:extLst>
          </p:cNvPr>
          <p:cNvSpPr txBox="1"/>
          <p:nvPr/>
        </p:nvSpPr>
        <p:spPr>
          <a:xfrm>
            <a:off x="386035" y="3741062"/>
            <a:ext cx="10547246" cy="2862322"/>
          </a:xfrm>
          <a:prstGeom prst="rect">
            <a:avLst/>
          </a:prstGeom>
          <a:noFill/>
        </p:spPr>
        <p:txBody>
          <a:bodyPr wrap="square" rtlCol="0">
            <a:spAutoFit/>
          </a:bodyPr>
          <a:lstStyle/>
          <a:p>
            <a:pPr marR="0">
              <a:spcBef>
                <a:spcPts val="0"/>
              </a:spcBef>
              <a:spcAft>
                <a:spcPts val="0"/>
              </a:spcAft>
            </a:pPr>
            <a:r>
              <a:rPr lang="en-US" sz="2000" b="1" dirty="0">
                <a:effectLst/>
                <a:ea typeface="Cambria" panose="02040503050406030204" pitchFamily="18" charset="0"/>
                <a:cs typeface="Cambria" panose="02040503050406030204" pitchFamily="18" charset="0"/>
              </a:rPr>
              <a:t>Table 2 displays the psychometric characteristics for the scale scores. These are the psychological aspects of the scale. M is the mean which is the average score for all study participants for that specific scale </a:t>
            </a:r>
            <a:r>
              <a:rPr lang="en-US" sz="2000" b="1" i="1" dirty="0">
                <a:effectLst/>
                <a:ea typeface="Cambria" panose="02040503050406030204" pitchFamily="18" charset="0"/>
                <a:cs typeface="Cambria" panose="02040503050406030204" pitchFamily="18" charset="0"/>
              </a:rPr>
              <a:t>being 3.32 for Race-Related Stress and 2.67 for Perception of Injustice for this study. SD </a:t>
            </a:r>
            <a:r>
              <a:rPr lang="en-US" sz="2000" b="1" dirty="0">
                <a:effectLst/>
                <a:ea typeface="Cambria" panose="02040503050406030204" pitchFamily="18" charset="0"/>
                <a:cs typeface="Cambria" panose="02040503050406030204" pitchFamily="18" charset="0"/>
              </a:rPr>
              <a:t>is the standard deviation. This is the standard deviation of spread of the scores around the mean </a:t>
            </a:r>
            <a:r>
              <a:rPr lang="en-US" sz="2000" b="1" i="1" dirty="0">
                <a:effectLst/>
                <a:ea typeface="Cambria" panose="02040503050406030204" pitchFamily="18" charset="0"/>
                <a:cs typeface="Cambria" panose="02040503050406030204" pitchFamily="18" charset="0"/>
              </a:rPr>
              <a:t>being 0.75 for Race-Related Stress and 0.44 for Perception of Injustice. Both being less than 1 for this study</a:t>
            </a:r>
            <a:r>
              <a:rPr lang="en-US" sz="2000" b="1" dirty="0">
                <a:effectLst/>
                <a:ea typeface="Cambria" panose="02040503050406030204" pitchFamily="18" charset="0"/>
                <a:cs typeface="Cambria" panose="02040503050406030204" pitchFamily="18" charset="0"/>
              </a:rPr>
              <a:t>. A small standard deviation indicates that responses are closely typed and close to the mean where a large deviation suggests some variation. Skewness is the extent that the curve deviates to the left or to the right. Skewness for this study for both scales were in acceptable </a:t>
            </a:r>
            <a:r>
              <a:rPr lang="en-US" sz="2000" b="1" i="1" dirty="0">
                <a:effectLst/>
                <a:ea typeface="Cambria" panose="02040503050406030204" pitchFamily="18" charset="0"/>
                <a:cs typeface="Cambria" panose="02040503050406030204" pitchFamily="18" charset="0"/>
              </a:rPr>
              <a:t>range of -1 and +1 at -0.03 for Race-Related Stress and 0.61 for Perception of Injustice. </a:t>
            </a:r>
          </a:p>
        </p:txBody>
      </p:sp>
    </p:spTree>
    <p:extLst>
      <p:ext uri="{BB962C8B-B14F-4D97-AF65-F5344CB8AC3E}">
        <p14:creationId xmlns:p14="http://schemas.microsoft.com/office/powerpoint/2010/main" val="279263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A7EEA-D8D0-E4BC-43AC-1258B5F2D7D0}"/>
              </a:ext>
            </a:extLst>
          </p:cNvPr>
          <p:cNvSpPr>
            <a:spLocks noGrp="1"/>
          </p:cNvSpPr>
          <p:nvPr>
            <p:ph type="title"/>
          </p:nvPr>
        </p:nvSpPr>
        <p:spPr>
          <a:xfrm>
            <a:off x="428978" y="1071730"/>
            <a:ext cx="10803466" cy="830351"/>
          </a:xfrm>
        </p:spPr>
        <p:txBody>
          <a:bodyPr>
            <a:normAutofit/>
          </a:bodyPr>
          <a:lstStyle/>
          <a:p>
            <a:r>
              <a:rPr lang="en-US" sz="4000" dirty="0">
                <a:latin typeface="+mn-lt"/>
              </a:rPr>
              <a:t>Table 2 Continued</a:t>
            </a:r>
          </a:p>
        </p:txBody>
      </p:sp>
      <p:sp>
        <p:nvSpPr>
          <p:cNvPr id="3" name="Content Placeholder 2">
            <a:extLst>
              <a:ext uri="{FF2B5EF4-FFF2-40B4-BE49-F238E27FC236}">
                <a16:creationId xmlns:a16="http://schemas.microsoft.com/office/drawing/2014/main" id="{AEF5DAD8-145F-57B4-FA73-EA50CCD6768E}"/>
              </a:ext>
            </a:extLst>
          </p:cNvPr>
          <p:cNvSpPr>
            <a:spLocks noGrp="1"/>
          </p:cNvSpPr>
          <p:nvPr>
            <p:ph idx="1"/>
          </p:nvPr>
        </p:nvSpPr>
        <p:spPr>
          <a:xfrm>
            <a:off x="428978" y="1853245"/>
            <a:ext cx="10803466" cy="4317287"/>
          </a:xfrm>
        </p:spPr>
        <p:txBody>
          <a:bodyPr>
            <a:noAutofit/>
          </a:bodyPr>
          <a:lstStyle/>
          <a:p>
            <a:pPr marL="0" indent="0">
              <a:buNone/>
            </a:pPr>
            <a:r>
              <a:rPr lang="en-US" sz="2400" b="1" i="1" dirty="0">
                <a:effectLst/>
                <a:ea typeface="Cambria" panose="02040503050406030204" pitchFamily="18" charset="0"/>
                <a:cs typeface="Cambria" panose="02040503050406030204" pitchFamily="18" charset="0"/>
              </a:rPr>
              <a:t>Kurtosis</a:t>
            </a:r>
            <a:r>
              <a:rPr lang="en-US" sz="2400" b="1" dirty="0">
                <a:effectLst/>
                <a:ea typeface="Cambria" panose="02040503050406030204" pitchFamily="18" charset="0"/>
                <a:cs typeface="Cambria" panose="02040503050406030204" pitchFamily="18" charset="0"/>
              </a:rPr>
              <a:t> has to do with the distribution of data around an average. A kurtosis of 0 would indicate a perfectly flat normal curve. </a:t>
            </a:r>
            <a:r>
              <a:rPr lang="en-US" sz="2400" b="1" i="1" dirty="0">
                <a:effectLst/>
                <a:ea typeface="Cambria" panose="02040503050406030204" pitchFamily="18" charset="0"/>
                <a:cs typeface="Cambria" panose="02040503050406030204" pitchFamily="18" charset="0"/>
              </a:rPr>
              <a:t>The kurtosis for Race-Related Stress was -0.95. The Kurtosis for Perception of Injustice was 0.22 for this study. </a:t>
            </a:r>
            <a:r>
              <a:rPr lang="en-US" sz="2400" b="1" dirty="0">
                <a:effectLst/>
                <a:ea typeface="Cambria" panose="02040503050406030204" pitchFamily="18" charset="0"/>
                <a:cs typeface="Cambria" panose="02040503050406030204" pitchFamily="18" charset="0"/>
              </a:rPr>
              <a:t>These low numbers suggest skinny tails and a distribution closer concentrated towards the average. </a:t>
            </a:r>
            <a:r>
              <a:rPr lang="en-US" sz="2400" b="1" i="1" dirty="0">
                <a:effectLst/>
                <a:ea typeface="Cambria" panose="02040503050406030204" pitchFamily="18" charset="0"/>
                <a:cs typeface="Cambria" panose="02040503050406030204" pitchFamily="18" charset="0"/>
              </a:rPr>
              <a:t>Min</a:t>
            </a:r>
            <a:r>
              <a:rPr lang="en-US" sz="2400" b="1" dirty="0">
                <a:effectLst/>
                <a:ea typeface="Cambria" panose="02040503050406030204" pitchFamily="18" charset="0"/>
                <a:cs typeface="Cambria" panose="02040503050406030204" pitchFamily="18" charset="0"/>
              </a:rPr>
              <a:t> is the minimum. This is lowest score any participant scored from the sample population for each scale. </a:t>
            </a:r>
            <a:r>
              <a:rPr lang="en-US" sz="2400" b="1" i="1" dirty="0">
                <a:effectLst/>
                <a:ea typeface="Cambria" panose="02040503050406030204" pitchFamily="18" charset="0"/>
                <a:cs typeface="Cambria" panose="02040503050406030204" pitchFamily="18" charset="0"/>
              </a:rPr>
              <a:t>The Min for Race-Related Stress was 1.68. The Min for Perception of Injustice was 1.79 for this study. Max </a:t>
            </a:r>
            <a:r>
              <a:rPr lang="en-US" sz="2400" b="1" dirty="0">
                <a:effectLst/>
                <a:ea typeface="Cambria" panose="02040503050406030204" pitchFamily="18" charset="0"/>
                <a:cs typeface="Cambria" panose="02040503050406030204" pitchFamily="18" charset="0"/>
              </a:rPr>
              <a:t>is the maximum. This is the highest score any participant scored from the sample population for each scale. </a:t>
            </a:r>
            <a:r>
              <a:rPr lang="en-US" sz="2400" b="1" i="1" dirty="0">
                <a:effectLst/>
                <a:ea typeface="Cambria" panose="02040503050406030204" pitchFamily="18" charset="0"/>
                <a:cs typeface="Cambria" panose="02040503050406030204" pitchFamily="18" charset="0"/>
              </a:rPr>
              <a:t>The Max for Race-Related Stress was 4.68. The Max for Perception of Injustice was 3.92 for this study. a </a:t>
            </a:r>
            <a:r>
              <a:rPr lang="en-US" sz="2400" b="1" dirty="0">
                <a:effectLst/>
                <a:ea typeface="Cambria" panose="02040503050406030204" pitchFamily="18" charset="0"/>
                <a:cs typeface="Cambria" panose="02040503050406030204" pitchFamily="18" charset="0"/>
              </a:rPr>
              <a:t>is the Cronbach’s alpha reliability coefficient which measures the extent of internal reliability. A Cronbach’s alpha greater than .07 is considered good. </a:t>
            </a:r>
            <a:r>
              <a:rPr lang="en-US" sz="2400" b="1" i="1" dirty="0">
                <a:effectLst/>
                <a:ea typeface="Cambria" panose="02040503050406030204" pitchFamily="18" charset="0"/>
                <a:cs typeface="Cambria" panose="02040503050406030204" pitchFamily="18" charset="0"/>
              </a:rPr>
              <a:t>The Cronbach’s alpha for Race-Related Stress was .90. The Cronbach’s Alpha for Perception of Injustice was .85 for this study indicating strong internal consistency </a:t>
            </a:r>
            <a:r>
              <a:rPr lang="en-US" sz="2400" b="1" dirty="0">
                <a:effectLst/>
                <a:ea typeface="Cambria" panose="02040503050406030204" pitchFamily="18" charset="0"/>
                <a:cs typeface="Cambria" panose="02040503050406030204" pitchFamily="18" charset="0"/>
              </a:rPr>
              <a:t>(Cronbach, 1951).</a:t>
            </a:r>
            <a:endParaRPr lang="en-US" sz="2400" b="1" dirty="0"/>
          </a:p>
        </p:txBody>
      </p:sp>
      <p:sp>
        <p:nvSpPr>
          <p:cNvPr id="4" name="Slide Number Placeholder 3">
            <a:extLst>
              <a:ext uri="{FF2B5EF4-FFF2-40B4-BE49-F238E27FC236}">
                <a16:creationId xmlns:a16="http://schemas.microsoft.com/office/drawing/2014/main" id="{7348A25F-6095-BF55-E0B7-670859B610A7}"/>
              </a:ext>
            </a:extLst>
          </p:cNvPr>
          <p:cNvSpPr>
            <a:spLocks noGrp="1"/>
          </p:cNvSpPr>
          <p:nvPr>
            <p:ph type="sldNum" sz="quarter" idx="12"/>
          </p:nvPr>
        </p:nvSpPr>
        <p:spPr/>
        <p:txBody>
          <a:bodyPr/>
          <a:lstStyle/>
          <a:p>
            <a:fld id="{972E64A3-630C-4127-BA1C-30538735F2CE}" type="slidenum">
              <a:rPr lang="en-US" smtClean="0"/>
              <a:t>29</a:t>
            </a:fld>
            <a:endParaRPr lang="en-US"/>
          </a:p>
        </p:txBody>
      </p:sp>
    </p:spTree>
    <p:extLst>
      <p:ext uri="{BB962C8B-B14F-4D97-AF65-F5344CB8AC3E}">
        <p14:creationId xmlns:p14="http://schemas.microsoft.com/office/powerpoint/2010/main" val="259122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3957-29A2-362A-A9CC-AEBBDD5A7C74}"/>
              </a:ext>
            </a:extLst>
          </p:cNvPr>
          <p:cNvSpPr>
            <a:spLocks noGrp="1"/>
          </p:cNvSpPr>
          <p:nvPr>
            <p:ph type="title"/>
          </p:nvPr>
        </p:nvSpPr>
        <p:spPr>
          <a:xfrm>
            <a:off x="428978" y="1365901"/>
            <a:ext cx="10803466" cy="830351"/>
          </a:xfrm>
        </p:spPr>
        <p:txBody>
          <a:bodyPr>
            <a:normAutofit/>
          </a:bodyPr>
          <a:lstStyle/>
          <a:p>
            <a:r>
              <a:rPr lang="en-US" sz="3600" dirty="0">
                <a:latin typeface="+mn-lt"/>
              </a:rPr>
              <a:t>A. Introduction: Research Background &amp; Purpose</a:t>
            </a:r>
          </a:p>
        </p:txBody>
      </p:sp>
      <p:sp>
        <p:nvSpPr>
          <p:cNvPr id="3" name="Content Placeholder 2">
            <a:extLst>
              <a:ext uri="{FF2B5EF4-FFF2-40B4-BE49-F238E27FC236}">
                <a16:creationId xmlns:a16="http://schemas.microsoft.com/office/drawing/2014/main" id="{B4FC032C-390A-F9E9-D707-E0B41A3585EA}"/>
              </a:ext>
            </a:extLst>
          </p:cNvPr>
          <p:cNvSpPr>
            <a:spLocks noGrp="1"/>
          </p:cNvSpPr>
          <p:nvPr>
            <p:ph idx="1"/>
          </p:nvPr>
        </p:nvSpPr>
        <p:spPr/>
        <p:txBody>
          <a:bodyPr/>
          <a:lstStyle/>
          <a:p>
            <a:pPr marL="514350" indent="-514350">
              <a:buAutoNum type="alphaUcPeriod"/>
            </a:pPr>
            <a:endParaRPr lang="en-US" dirty="0"/>
          </a:p>
          <a:p>
            <a:pPr marL="0" indent="0">
              <a:buNone/>
            </a:pPr>
            <a:r>
              <a:rPr lang="en-US" dirty="0"/>
              <a:t>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8E4BD0D9-B9B6-AD5D-0C42-6BA6B767CEAA}"/>
              </a:ext>
            </a:extLst>
          </p:cNvPr>
          <p:cNvSpPr>
            <a:spLocks noGrp="1"/>
          </p:cNvSpPr>
          <p:nvPr>
            <p:ph type="sldNum" sz="quarter" idx="12"/>
          </p:nvPr>
        </p:nvSpPr>
        <p:spPr/>
        <p:txBody>
          <a:bodyPr/>
          <a:lstStyle/>
          <a:p>
            <a:fld id="{972E64A3-630C-4127-BA1C-30538735F2CE}" type="slidenum">
              <a:rPr lang="en-US" smtClean="0"/>
              <a:t>3</a:t>
            </a:fld>
            <a:endParaRPr lang="en-US" dirty="0"/>
          </a:p>
        </p:txBody>
      </p:sp>
      <p:sp>
        <p:nvSpPr>
          <p:cNvPr id="6" name="TextBox 5">
            <a:extLst>
              <a:ext uri="{FF2B5EF4-FFF2-40B4-BE49-F238E27FC236}">
                <a16:creationId xmlns:a16="http://schemas.microsoft.com/office/drawing/2014/main" id="{B729165E-8441-F730-7EFE-17932CA1288E}"/>
              </a:ext>
            </a:extLst>
          </p:cNvPr>
          <p:cNvSpPr txBox="1"/>
          <p:nvPr/>
        </p:nvSpPr>
        <p:spPr>
          <a:xfrm>
            <a:off x="492040" y="2332387"/>
            <a:ext cx="10677342" cy="3416320"/>
          </a:xfrm>
          <a:prstGeom prst="rect">
            <a:avLst/>
          </a:prstGeom>
          <a:noFill/>
        </p:spPr>
        <p:txBody>
          <a:bodyPr wrap="square" rtlCol="0">
            <a:spAutoFit/>
          </a:bodyPr>
          <a:lstStyle/>
          <a:p>
            <a:r>
              <a:rPr lang="en-US" sz="2400" b="1" dirty="0">
                <a:solidFill>
                  <a:srgbClr val="000000"/>
                </a:solidFill>
                <a:effectLst/>
                <a:ea typeface="Cambria" panose="02040503050406030204" pitchFamily="18" charset="0"/>
              </a:rPr>
              <a:t>Racism is multi-faceted in its nature, presentation, effects, and constituent components of discrimination, power, dominance (Harrell, 2020). Utsey (1999) proposed using the concept of race-related stress to represent the physical, emotional, psychological, and mental toll exerted on African Americans. Harrell (2000) defined race-related stress as the race-related interactions between groups or individuals and their environments that spring from the dynamics of racism; race-related stress is perceived to strain or exceed collective and individual resources.</a:t>
            </a:r>
          </a:p>
          <a:p>
            <a:pPr marL="342900" indent="-342900">
              <a:buFont typeface="Arial" panose="020B0604020202020204" pitchFamily="34" charset="0"/>
              <a:buChar char="•"/>
            </a:pPr>
            <a:endParaRPr lang="en-US" sz="2400" b="1" dirty="0">
              <a:effectLst/>
              <a:ea typeface="Cambria" panose="02040503050406030204" pitchFamily="18" charset="0"/>
            </a:endParaRPr>
          </a:p>
        </p:txBody>
      </p:sp>
    </p:spTree>
    <p:extLst>
      <p:ext uri="{BB962C8B-B14F-4D97-AF65-F5344CB8AC3E}">
        <p14:creationId xmlns:p14="http://schemas.microsoft.com/office/powerpoint/2010/main" val="1457716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8B75-2149-BB30-C1A6-13BC6EBE483E}"/>
              </a:ext>
            </a:extLst>
          </p:cNvPr>
          <p:cNvSpPr>
            <a:spLocks noGrp="1"/>
          </p:cNvSpPr>
          <p:nvPr>
            <p:ph type="title"/>
          </p:nvPr>
        </p:nvSpPr>
        <p:spPr>
          <a:xfrm>
            <a:off x="428978" y="1198387"/>
            <a:ext cx="10803466" cy="830351"/>
          </a:xfrm>
        </p:spPr>
        <p:txBody>
          <a:bodyPr>
            <a:normAutofit/>
          </a:bodyPr>
          <a:lstStyle/>
          <a:p>
            <a:r>
              <a:rPr lang="en-US" sz="4000" dirty="0">
                <a:latin typeface="+mn-lt"/>
              </a:rPr>
              <a:t>Table 3</a:t>
            </a:r>
          </a:p>
        </p:txBody>
      </p:sp>
      <p:sp>
        <p:nvSpPr>
          <p:cNvPr id="3" name="Content Placeholder 2">
            <a:extLst>
              <a:ext uri="{FF2B5EF4-FFF2-40B4-BE49-F238E27FC236}">
                <a16:creationId xmlns:a16="http://schemas.microsoft.com/office/drawing/2014/main" id="{2298EBF5-904F-BE5B-DDD0-196FFC1D079B}"/>
              </a:ext>
            </a:extLst>
          </p:cNvPr>
          <p:cNvSpPr>
            <a:spLocks noGrp="1"/>
          </p:cNvSpPr>
          <p:nvPr>
            <p:ph idx="1"/>
          </p:nvPr>
        </p:nvSpPr>
        <p:spPr>
          <a:xfrm>
            <a:off x="1054883" y="1887599"/>
            <a:ext cx="9541399" cy="782253"/>
          </a:xfrm>
        </p:spPr>
        <p:txBody>
          <a:bodyPr>
            <a:normAutofit/>
          </a:bodyPr>
          <a:lstStyle/>
          <a:p>
            <a:pPr marL="0" marR="0" indent="0">
              <a:lnSpc>
                <a:spcPct val="200000"/>
              </a:lnSpc>
              <a:spcBef>
                <a:spcPts val="0"/>
              </a:spcBef>
              <a:spcAft>
                <a:spcPts val="0"/>
              </a:spcAft>
              <a:buNone/>
            </a:pPr>
            <a:r>
              <a:rPr lang="en-US" sz="1400" b="1" dirty="0">
                <a:effectLst/>
                <a:ea typeface="Times New Roman" panose="02020603050405020304" pitchFamily="18" charset="0"/>
                <a:cs typeface="Arial" panose="020B0604020202020204" pitchFamily="34" charset="0"/>
              </a:rPr>
              <a:t>Table 3</a:t>
            </a:r>
            <a:r>
              <a:rPr lang="en-US" sz="1400" b="1" dirty="0">
                <a:effectLst/>
                <a:ea typeface="Cambria" panose="02040503050406030204" pitchFamily="18" charset="0"/>
                <a:cs typeface="Arial" panose="020B0604020202020204" pitchFamily="34" charset="0"/>
              </a:rPr>
              <a:t> </a:t>
            </a:r>
          </a:p>
          <a:p>
            <a:pPr marL="0" marR="0" indent="0">
              <a:spcBef>
                <a:spcPts val="0"/>
              </a:spcBef>
              <a:spcAft>
                <a:spcPts val="0"/>
              </a:spcAft>
              <a:buNone/>
            </a:pPr>
            <a:r>
              <a:rPr lang="en-US" sz="1400" b="1" i="1" dirty="0">
                <a:effectLst/>
                <a:ea typeface="Cambria" panose="02040503050406030204" pitchFamily="18" charset="0"/>
                <a:cs typeface="Times New Roman" panose="02020603050405020304" pitchFamily="18" charset="0"/>
              </a:rPr>
              <a:t>Normality Statistics for the Scale Scores</a:t>
            </a:r>
          </a:p>
          <a:p>
            <a:pPr marL="0" marR="0" indent="0">
              <a:spcBef>
                <a:spcPts val="0"/>
              </a:spcBef>
              <a:spcAft>
                <a:spcPts val="0"/>
              </a:spcAft>
              <a:buNone/>
            </a:pPr>
            <a:endParaRPr lang="en-US" sz="1400" b="1" i="1" dirty="0">
              <a:ea typeface="Cambria" panose="02040503050406030204" pitchFamily="18" charset="0"/>
              <a:cs typeface="Times New Roman" panose="02020603050405020304" pitchFamily="18" charset="0"/>
            </a:endParaRPr>
          </a:p>
          <a:p>
            <a:pPr marL="0" marR="0" indent="0">
              <a:spcBef>
                <a:spcPts val="0"/>
              </a:spcBef>
              <a:spcAft>
                <a:spcPts val="0"/>
              </a:spcAft>
              <a:buNone/>
            </a:pPr>
            <a:endParaRPr lang="en-US" sz="1400" b="1" i="1" dirty="0">
              <a:effectLst/>
              <a:ea typeface="Cambria" panose="02040503050406030204" pitchFamily="18" charset="0"/>
              <a:cs typeface="Times New Roman" panose="02020603050405020304" pitchFamily="18" charset="0"/>
            </a:endParaRPr>
          </a:p>
          <a:p>
            <a:pPr marL="0" indent="0">
              <a:buNone/>
            </a:pPr>
            <a:endParaRPr lang="en-US" sz="1400" b="1" dirty="0"/>
          </a:p>
        </p:txBody>
      </p:sp>
      <p:sp>
        <p:nvSpPr>
          <p:cNvPr id="4" name="Slide Number Placeholder 3">
            <a:extLst>
              <a:ext uri="{FF2B5EF4-FFF2-40B4-BE49-F238E27FC236}">
                <a16:creationId xmlns:a16="http://schemas.microsoft.com/office/drawing/2014/main" id="{CA33C75C-01EE-A8DE-F3F1-DCB6941FF2C7}"/>
              </a:ext>
            </a:extLst>
          </p:cNvPr>
          <p:cNvSpPr>
            <a:spLocks noGrp="1"/>
          </p:cNvSpPr>
          <p:nvPr>
            <p:ph type="sldNum" sz="quarter" idx="12"/>
          </p:nvPr>
        </p:nvSpPr>
        <p:spPr/>
        <p:txBody>
          <a:bodyPr/>
          <a:lstStyle/>
          <a:p>
            <a:fld id="{972E64A3-630C-4127-BA1C-30538735F2CE}" type="slidenum">
              <a:rPr lang="en-US" smtClean="0"/>
              <a:t>30</a:t>
            </a:fld>
            <a:endParaRPr lang="en-US" dirty="0"/>
          </a:p>
        </p:txBody>
      </p:sp>
      <p:sp>
        <p:nvSpPr>
          <p:cNvPr id="6" name="Rectangle 1">
            <a:extLst>
              <a:ext uri="{FF2B5EF4-FFF2-40B4-BE49-F238E27FC236}">
                <a16:creationId xmlns:a16="http://schemas.microsoft.com/office/drawing/2014/main" id="{8CAB396B-D048-111C-BC3B-E89EF929319C}"/>
              </a:ext>
            </a:extLst>
          </p:cNvPr>
          <p:cNvSpPr>
            <a:spLocks noChangeArrowheads="1"/>
          </p:cNvSpPr>
          <p:nvPr/>
        </p:nvSpPr>
        <p:spPr bwMode="auto">
          <a:xfrm>
            <a:off x="1094000" y="2435826"/>
            <a:ext cx="993748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_________________________________________________________________________________________________________________________</a:t>
            </a:r>
            <a:endParaRPr kumimoji="0" lang="en-US" altLang="en-US" sz="1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a:t>
            </a:r>
            <a:r>
              <a:rPr kumimoji="0" lang="en-US" altLang="en-US" sz="1400" b="1" u="none" strike="noStrike" cap="none" normalizeH="0" baseline="0" dirty="0">
                <a:ln>
                  <a:noFill/>
                </a:ln>
                <a:solidFill>
                  <a:schemeClr val="tx1"/>
                </a:solidFill>
                <a:effectLst/>
                <a:ea typeface="Cambria" panose="02040503050406030204" pitchFamily="18" charset="0"/>
                <a:cs typeface="Cambria" panose="02040503050406030204" pitchFamily="18" charset="0"/>
              </a:rPr>
              <a:t>Shapiro-Wilk</a:t>
            </a:r>
            <a:endParaRPr kumimoji="0" lang="en-US" altLang="en-US" sz="1400" b="1"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                                                                     </a:t>
            </a:r>
            <a:endParaRPr kumimoji="0" lang="en-US" altLang="en-US" sz="1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chemeClr val="tx1"/>
                </a:solidFill>
                <a:effectLst/>
                <a:ea typeface="Cambria" panose="02040503050406030204" pitchFamily="18" charset="0"/>
                <a:cs typeface="Cambria" panose="02040503050406030204" pitchFamily="18" charset="0"/>
              </a:rPr>
              <a:t>Scale Score                                                                                                                                             </a:t>
            </a:r>
            <a:r>
              <a:rPr kumimoji="0" lang="en-US" altLang="en-US" sz="14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Statistic                        </a:t>
            </a:r>
            <a:r>
              <a:rPr kumimoji="0" lang="en-US" altLang="en-US" sz="1400" b="1" i="1" u="none" strike="noStrike" cap="none" normalizeH="0" baseline="0" dirty="0" err="1">
                <a:ln>
                  <a:noFill/>
                </a:ln>
                <a:solidFill>
                  <a:schemeClr val="tx1"/>
                </a:solidFill>
                <a:effectLst/>
                <a:ea typeface="Cambria" panose="02040503050406030204" pitchFamily="18" charset="0"/>
                <a:cs typeface="Cambria" panose="02040503050406030204" pitchFamily="18" charset="0"/>
              </a:rPr>
              <a:t>df</a:t>
            </a:r>
            <a:r>
              <a:rPr kumimoji="0" lang="en-US" altLang="en-US" sz="1400" b="1" i="1" u="none" strike="noStrike" cap="none" normalizeH="0" baseline="0" dirty="0">
                <a:ln>
                  <a:noFill/>
                </a:ln>
                <a:solidFill>
                  <a:schemeClr val="tx1"/>
                </a:solidFill>
                <a:effectLst/>
                <a:ea typeface="Cambria" panose="02040503050406030204" pitchFamily="18" charset="0"/>
                <a:cs typeface="Cambria" panose="02040503050406030204" pitchFamily="18" charset="0"/>
              </a:rPr>
              <a:t>                       p</a:t>
            </a: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ea typeface="Cambria" panose="02040503050406030204" pitchFamily="18" charset="0"/>
                <a:cs typeface="Cambria" panose="02040503050406030204" pitchFamily="18" charset="0"/>
              </a:rPr>
              <a:t>_________________________________________________________________________________________________________________________</a:t>
            </a:r>
            <a:endParaRPr kumimoji="0" lang="en-US" altLang="en-US" sz="1800" b="1" i="0" u="none" strike="noStrike" cap="none" normalizeH="0" baseline="0" dirty="0">
              <a:ln>
                <a:noFill/>
              </a:ln>
              <a:solidFill>
                <a:schemeClr val="tx1"/>
              </a:solidFill>
              <a:effectLst/>
            </a:endParaRPr>
          </a:p>
        </p:txBody>
      </p:sp>
      <p:sp>
        <p:nvSpPr>
          <p:cNvPr id="9" name="TextBox 8">
            <a:extLst>
              <a:ext uri="{FF2B5EF4-FFF2-40B4-BE49-F238E27FC236}">
                <a16:creationId xmlns:a16="http://schemas.microsoft.com/office/drawing/2014/main" id="{0FFD9940-23E0-539D-4B01-A34F6FC475FE}"/>
              </a:ext>
            </a:extLst>
          </p:cNvPr>
          <p:cNvSpPr txBox="1"/>
          <p:nvPr/>
        </p:nvSpPr>
        <p:spPr>
          <a:xfrm>
            <a:off x="1094000" y="3785915"/>
            <a:ext cx="10375656" cy="461665"/>
          </a:xfrm>
          <a:prstGeom prst="rect">
            <a:avLst/>
          </a:prstGeom>
          <a:noFill/>
        </p:spPr>
        <p:txBody>
          <a:bodyPr wrap="square" rtlCol="0">
            <a:spAutoFit/>
          </a:bodyPr>
          <a:lstStyle/>
          <a:p>
            <a:pPr marL="0" marR="0">
              <a:spcBef>
                <a:spcPts val="0"/>
              </a:spcBef>
              <a:spcAft>
                <a:spcPts val="0"/>
              </a:spcAft>
            </a:pPr>
            <a:r>
              <a:rPr lang="en-US" sz="1200" b="1" dirty="0">
                <a:effectLst/>
                <a:ea typeface="Cambria" panose="02040503050406030204" pitchFamily="18" charset="0"/>
                <a:cs typeface="Cambria" panose="02040503050406030204" pitchFamily="18" charset="0"/>
              </a:rPr>
              <a:t>_________________________________________________________________________________________________________________________</a:t>
            </a:r>
          </a:p>
          <a:p>
            <a:pPr marL="0" marR="0">
              <a:spcBef>
                <a:spcPts val="0"/>
              </a:spcBef>
              <a:spcAft>
                <a:spcPts val="0"/>
              </a:spcAft>
            </a:pPr>
            <a:r>
              <a:rPr lang="en-US" sz="1200" b="1" i="1" dirty="0">
                <a:effectLst/>
                <a:ea typeface="Cambria" panose="02040503050406030204" pitchFamily="18" charset="0"/>
                <a:cs typeface="Cambria" panose="02040503050406030204" pitchFamily="18" charset="0"/>
              </a:rPr>
              <a:t>Note</a:t>
            </a:r>
            <a:r>
              <a:rPr lang="en-US" sz="1200" b="1" dirty="0">
                <a:effectLst/>
                <a:ea typeface="Cambria" panose="02040503050406030204" pitchFamily="18" charset="0"/>
                <a:cs typeface="Cambria" panose="02040503050406030204" pitchFamily="18" charset="0"/>
              </a:rPr>
              <a:t>. </a:t>
            </a:r>
            <a:r>
              <a:rPr lang="en-US" sz="1200" b="1" i="1" dirty="0">
                <a:effectLst/>
                <a:ea typeface="Cambria" panose="02040503050406030204" pitchFamily="18" charset="0"/>
                <a:cs typeface="Cambria" panose="02040503050406030204" pitchFamily="18" charset="0"/>
              </a:rPr>
              <a:t>N</a:t>
            </a:r>
            <a:r>
              <a:rPr lang="en-US" sz="1200" b="1" dirty="0">
                <a:effectLst/>
                <a:ea typeface="Cambria" panose="02040503050406030204" pitchFamily="18" charset="0"/>
                <a:cs typeface="Cambria" panose="02040503050406030204" pitchFamily="18" charset="0"/>
              </a:rPr>
              <a:t> = 62.</a:t>
            </a:r>
          </a:p>
        </p:txBody>
      </p:sp>
      <p:sp>
        <p:nvSpPr>
          <p:cNvPr id="10" name="TextBox 9">
            <a:extLst>
              <a:ext uri="{FF2B5EF4-FFF2-40B4-BE49-F238E27FC236}">
                <a16:creationId xmlns:a16="http://schemas.microsoft.com/office/drawing/2014/main" id="{6099D9AF-6551-1CD0-88F8-E2655B4D8DE6}"/>
              </a:ext>
            </a:extLst>
          </p:cNvPr>
          <p:cNvSpPr txBox="1"/>
          <p:nvPr/>
        </p:nvSpPr>
        <p:spPr>
          <a:xfrm>
            <a:off x="547800" y="5591503"/>
            <a:ext cx="8554159" cy="369332"/>
          </a:xfrm>
          <a:prstGeom prst="rect">
            <a:avLst/>
          </a:prstGeom>
          <a:noFill/>
        </p:spPr>
        <p:txBody>
          <a:bodyPr wrap="square" rtlCol="0">
            <a:spAutoFit/>
          </a:bodyPr>
          <a:lstStyle/>
          <a:p>
            <a:endParaRPr lang="en-US" dirty="0"/>
          </a:p>
        </p:txBody>
      </p:sp>
      <p:graphicFrame>
        <p:nvGraphicFramePr>
          <p:cNvPr id="14" name="Table 13">
            <a:extLst>
              <a:ext uri="{FF2B5EF4-FFF2-40B4-BE49-F238E27FC236}">
                <a16:creationId xmlns:a16="http://schemas.microsoft.com/office/drawing/2014/main" id="{EFF9B420-10C7-B90C-6722-179D73E1E782}"/>
              </a:ext>
            </a:extLst>
          </p:cNvPr>
          <p:cNvGraphicFramePr>
            <a:graphicFrameLocks noGrp="1"/>
          </p:cNvGraphicFramePr>
          <p:nvPr>
            <p:extLst>
              <p:ext uri="{D42A27DB-BD31-4B8C-83A1-F6EECF244321}">
                <p14:modId xmlns:p14="http://schemas.microsoft.com/office/powerpoint/2010/main" val="754899658"/>
              </p:ext>
            </p:extLst>
          </p:nvPr>
        </p:nvGraphicFramePr>
        <p:xfrm>
          <a:off x="1102959" y="3513032"/>
          <a:ext cx="9703590" cy="426720"/>
        </p:xfrm>
        <a:graphic>
          <a:graphicData uri="http://schemas.openxmlformats.org/drawingml/2006/table">
            <a:tbl>
              <a:tblPr firstRow="1" firstCol="1" bandRow="1">
                <a:tableStyleId>{2D5ABB26-0587-4C30-8999-92F81FD0307C}</a:tableStyleId>
              </a:tblPr>
              <a:tblGrid>
                <a:gridCol w="5771695">
                  <a:extLst>
                    <a:ext uri="{9D8B030D-6E8A-4147-A177-3AD203B41FA5}">
                      <a16:colId xmlns:a16="http://schemas.microsoft.com/office/drawing/2014/main" val="1352320081"/>
                    </a:ext>
                  </a:extLst>
                </a:gridCol>
                <a:gridCol w="1824275">
                  <a:extLst>
                    <a:ext uri="{9D8B030D-6E8A-4147-A177-3AD203B41FA5}">
                      <a16:colId xmlns:a16="http://schemas.microsoft.com/office/drawing/2014/main" val="993758746"/>
                    </a:ext>
                  </a:extLst>
                </a:gridCol>
                <a:gridCol w="989767">
                  <a:extLst>
                    <a:ext uri="{9D8B030D-6E8A-4147-A177-3AD203B41FA5}">
                      <a16:colId xmlns:a16="http://schemas.microsoft.com/office/drawing/2014/main" val="2514938889"/>
                    </a:ext>
                  </a:extLst>
                </a:gridCol>
                <a:gridCol w="1117853">
                  <a:extLst>
                    <a:ext uri="{9D8B030D-6E8A-4147-A177-3AD203B41FA5}">
                      <a16:colId xmlns:a16="http://schemas.microsoft.com/office/drawing/2014/main" val="311116254"/>
                    </a:ext>
                  </a:extLst>
                </a:gridCol>
              </a:tblGrid>
              <a:tr h="91440">
                <a:tc>
                  <a:txBody>
                    <a:bodyPr/>
                    <a:lstStyle/>
                    <a:p>
                      <a:pPr marL="0" marR="0">
                        <a:spcBef>
                          <a:spcPts val="0"/>
                        </a:spcBef>
                        <a:spcAft>
                          <a:spcPts val="0"/>
                        </a:spcAft>
                      </a:pPr>
                      <a:r>
                        <a:rPr lang="en-US" sz="1400" b="1">
                          <a:effectLst/>
                        </a:rPr>
                        <a:t>Race-Related Stress</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0.97</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62</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.18</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848876015"/>
                  </a:ext>
                </a:extLst>
              </a:tr>
              <a:tr h="91440">
                <a:tc>
                  <a:txBody>
                    <a:bodyPr/>
                    <a:lstStyle/>
                    <a:p>
                      <a:pPr marL="0" marR="0">
                        <a:spcBef>
                          <a:spcPts val="0"/>
                        </a:spcBef>
                        <a:spcAft>
                          <a:spcPts val="0"/>
                        </a:spcAft>
                      </a:pPr>
                      <a:r>
                        <a:rPr lang="en-US" sz="1400" b="1">
                          <a:effectLst/>
                        </a:rPr>
                        <a:t>Perceived Injustice Total Score</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0.97</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a:effectLst/>
                        </a:rPr>
                        <a:t>62</a:t>
                      </a:r>
                      <a:endParaRPr lang="en-US" sz="1400" b="1">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tc>
                  <a:txBody>
                    <a:bodyPr/>
                    <a:lstStyle/>
                    <a:p>
                      <a:pPr marL="0" marR="0" algn="ctr">
                        <a:spcBef>
                          <a:spcPts val="0"/>
                        </a:spcBef>
                        <a:spcAft>
                          <a:spcPts val="0"/>
                        </a:spcAft>
                      </a:pPr>
                      <a:r>
                        <a:rPr lang="en-US" sz="1400" b="1" dirty="0">
                          <a:effectLst/>
                        </a:rPr>
                        <a:t>.09</a:t>
                      </a:r>
                      <a:endParaRPr lang="en-US" sz="1400" b="1"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nchor="b"/>
                </a:tc>
                <a:extLst>
                  <a:ext uri="{0D108BD9-81ED-4DB2-BD59-A6C34878D82A}">
                    <a16:rowId xmlns:a16="http://schemas.microsoft.com/office/drawing/2014/main" val="341865646"/>
                  </a:ext>
                </a:extLst>
              </a:tr>
            </a:tbl>
          </a:graphicData>
        </a:graphic>
      </p:graphicFrame>
      <p:sp>
        <p:nvSpPr>
          <p:cNvPr id="5" name="TextBox 4">
            <a:extLst>
              <a:ext uri="{FF2B5EF4-FFF2-40B4-BE49-F238E27FC236}">
                <a16:creationId xmlns:a16="http://schemas.microsoft.com/office/drawing/2014/main" id="{AA5EE1F6-C918-55BA-492D-675215F6F2BB}"/>
              </a:ext>
            </a:extLst>
          </p:cNvPr>
          <p:cNvSpPr txBox="1"/>
          <p:nvPr/>
        </p:nvSpPr>
        <p:spPr>
          <a:xfrm>
            <a:off x="978144" y="4600946"/>
            <a:ext cx="9541399" cy="1785104"/>
          </a:xfrm>
          <a:prstGeom prst="rect">
            <a:avLst/>
          </a:prstGeom>
          <a:noFill/>
        </p:spPr>
        <p:txBody>
          <a:bodyPr wrap="square" rtlCol="0">
            <a:spAutoFit/>
          </a:bodyPr>
          <a:lstStyle/>
          <a:p>
            <a:pPr marR="0">
              <a:spcBef>
                <a:spcPts val="0"/>
              </a:spcBef>
              <a:spcAft>
                <a:spcPts val="0"/>
              </a:spcAft>
            </a:pPr>
            <a:r>
              <a:rPr lang="en-US" sz="2200" b="1" dirty="0">
                <a:effectLst/>
                <a:ea typeface="Cambria" panose="02040503050406030204" pitchFamily="18" charset="0"/>
                <a:cs typeface="Cambria" panose="02040503050406030204" pitchFamily="18" charset="0"/>
              </a:rPr>
              <a:t>Table 3 is the normality statistics for the scale scores. The Shapiro-Wilk test was used to calculate normality for the two measures. </a:t>
            </a:r>
            <a:r>
              <a:rPr lang="en-US" sz="2200" b="1" i="1" dirty="0">
                <a:effectLst/>
                <a:ea typeface="Cambria" panose="02040503050406030204" pitchFamily="18" charset="0"/>
                <a:cs typeface="Cambria" panose="02040503050406030204" pitchFamily="18" charset="0"/>
              </a:rPr>
              <a:t>The Shapiro-Wilk p-value for Race-related Stress was .18. The Shapiro-Wilk p-value for Perception of Injustice was .09 for this study. </a:t>
            </a:r>
            <a:r>
              <a:rPr lang="en-US" sz="2200" b="1" dirty="0">
                <a:effectLst/>
                <a:ea typeface="Cambria" panose="02040503050406030204" pitchFamily="18" charset="0"/>
                <a:cs typeface="Cambria" panose="02040503050406030204" pitchFamily="18" charset="0"/>
              </a:rPr>
              <a:t>Both values were above .05 indicating the scales were normally distributed. </a:t>
            </a:r>
          </a:p>
        </p:txBody>
      </p:sp>
    </p:spTree>
    <p:extLst>
      <p:ext uri="{BB962C8B-B14F-4D97-AF65-F5344CB8AC3E}">
        <p14:creationId xmlns:p14="http://schemas.microsoft.com/office/powerpoint/2010/main" val="1188322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C9FE2-9459-1822-AAF4-D090CC6999C4}"/>
              </a:ext>
            </a:extLst>
          </p:cNvPr>
          <p:cNvSpPr>
            <a:spLocks noGrp="1"/>
          </p:cNvSpPr>
          <p:nvPr>
            <p:ph type="title"/>
          </p:nvPr>
        </p:nvSpPr>
        <p:spPr>
          <a:xfrm>
            <a:off x="428978" y="1355341"/>
            <a:ext cx="10803466" cy="532137"/>
          </a:xfrm>
        </p:spPr>
        <p:txBody>
          <a:bodyPr>
            <a:normAutofit fontScale="90000"/>
          </a:bodyPr>
          <a:lstStyle/>
          <a:p>
            <a:r>
              <a:rPr lang="en-US" sz="4000" dirty="0">
                <a:latin typeface="+mn-lt"/>
              </a:rPr>
              <a:t>Table 4</a:t>
            </a:r>
          </a:p>
        </p:txBody>
      </p:sp>
      <p:sp>
        <p:nvSpPr>
          <p:cNvPr id="3" name="Content Placeholder 2">
            <a:extLst>
              <a:ext uri="{FF2B5EF4-FFF2-40B4-BE49-F238E27FC236}">
                <a16:creationId xmlns:a16="http://schemas.microsoft.com/office/drawing/2014/main" id="{D15305DE-8BBD-14D0-6C85-5B8632E06F85}"/>
              </a:ext>
            </a:extLst>
          </p:cNvPr>
          <p:cNvSpPr>
            <a:spLocks noGrp="1"/>
          </p:cNvSpPr>
          <p:nvPr>
            <p:ph idx="1"/>
          </p:nvPr>
        </p:nvSpPr>
        <p:spPr>
          <a:xfrm>
            <a:off x="428978" y="1745537"/>
            <a:ext cx="10803466" cy="2777896"/>
          </a:xfrm>
        </p:spPr>
        <p:txBody>
          <a:bodyPr>
            <a:normAutofit/>
          </a:bodyPr>
          <a:lstStyle/>
          <a:p>
            <a:pPr marL="0" marR="0" indent="0">
              <a:lnSpc>
                <a:spcPct val="200000"/>
              </a:lnSpc>
              <a:spcBef>
                <a:spcPts val="0"/>
              </a:spcBef>
              <a:spcAft>
                <a:spcPts val="0"/>
              </a:spcAft>
              <a:buNone/>
            </a:pPr>
            <a:r>
              <a:rPr lang="en-US" sz="1800" b="1" dirty="0">
                <a:effectLst/>
                <a:ea typeface="Times New Roman" panose="02020603050405020304" pitchFamily="18" charset="0"/>
                <a:cs typeface="Arial" panose="020B0604020202020204" pitchFamily="34" charset="0"/>
              </a:rPr>
              <a:t>Table 4</a:t>
            </a:r>
            <a:r>
              <a:rPr lang="en-US" sz="1800" b="1" dirty="0">
                <a:effectLst/>
                <a:ea typeface="Cambria" panose="02040503050406030204" pitchFamily="18" charset="0"/>
                <a:cs typeface="Arial" panose="020B0604020202020204" pitchFamily="34" charset="0"/>
              </a:rPr>
              <a:t> </a:t>
            </a:r>
          </a:p>
          <a:p>
            <a:pPr marL="0" marR="0" indent="0">
              <a:spcBef>
                <a:spcPts val="0"/>
              </a:spcBef>
              <a:spcAft>
                <a:spcPts val="0"/>
              </a:spcAft>
              <a:buNone/>
            </a:pPr>
            <a:r>
              <a:rPr lang="en-US" sz="1800" b="1" i="1" dirty="0">
                <a:effectLst/>
                <a:ea typeface="Cambria" panose="02040503050406030204" pitchFamily="18" charset="0"/>
                <a:cs typeface="Times New Roman" panose="02020603050405020304" pitchFamily="18" charset="0"/>
              </a:rPr>
              <a:t>Correlation for Perceived Injustice with Race-Related Stress. Pearson Correlation</a:t>
            </a:r>
          </a:p>
          <a:p>
            <a:pPr marL="0" marR="0" indent="0">
              <a:spcBef>
                <a:spcPts val="0"/>
              </a:spcBef>
              <a:spcAft>
                <a:spcPts val="0"/>
              </a:spcAft>
              <a:buNone/>
            </a:pPr>
            <a:r>
              <a:rPr lang="en-US" sz="1800" b="1" dirty="0">
                <a:effectLst/>
                <a:ea typeface="Cambria" panose="02040503050406030204" pitchFamily="18" charset="0"/>
                <a:cs typeface="Cambria" panose="02040503050406030204" pitchFamily="18" charset="0"/>
              </a:rPr>
              <a:t>____________________________________________________________________________________________</a:t>
            </a:r>
          </a:p>
          <a:p>
            <a:pPr marL="0" marR="0" indent="0">
              <a:spcBef>
                <a:spcPts val="0"/>
              </a:spcBef>
              <a:spcAft>
                <a:spcPts val="0"/>
              </a:spcAft>
              <a:buNone/>
            </a:pPr>
            <a:r>
              <a:rPr lang="en-US" sz="1800" b="1" dirty="0">
                <a:effectLst/>
                <a:ea typeface="Cambria" panose="02040503050406030204" pitchFamily="18" charset="0"/>
                <a:cs typeface="Cambria" panose="02040503050406030204" pitchFamily="18" charset="0"/>
              </a:rPr>
              <a:t>Type of Correlation                                                                 </a:t>
            </a:r>
            <a:r>
              <a:rPr lang="en-US" sz="1800" b="1" i="1" dirty="0">
                <a:effectLst/>
                <a:ea typeface="Cambria" panose="02040503050406030204" pitchFamily="18" charset="0"/>
                <a:cs typeface="Cambria" panose="02040503050406030204" pitchFamily="18" charset="0"/>
              </a:rPr>
              <a:t> r</a:t>
            </a:r>
            <a:r>
              <a:rPr lang="en-US" sz="1800" b="1" dirty="0">
                <a:effectLst/>
                <a:ea typeface="Cambria" panose="02040503050406030204" pitchFamily="18" charset="0"/>
                <a:cs typeface="Cambria" panose="02040503050406030204" pitchFamily="18" charset="0"/>
              </a:rPr>
              <a:t>                                                      </a:t>
            </a:r>
            <a:r>
              <a:rPr lang="en-US" sz="1800" b="1" i="1" dirty="0">
                <a:effectLst/>
                <a:ea typeface="Cambria" panose="02040503050406030204" pitchFamily="18" charset="0"/>
                <a:cs typeface="Cambria" panose="02040503050406030204" pitchFamily="18" charset="0"/>
              </a:rPr>
              <a:t>p</a:t>
            </a:r>
            <a:endParaRPr lang="en-US" sz="1800" b="1" dirty="0">
              <a:effectLst/>
              <a:ea typeface="Cambria" panose="02040503050406030204" pitchFamily="18" charset="0"/>
              <a:cs typeface="Cambria" panose="02040503050406030204" pitchFamily="18" charset="0"/>
            </a:endParaRPr>
          </a:p>
          <a:p>
            <a:pPr marL="0" marR="0" indent="0">
              <a:spcBef>
                <a:spcPts val="0"/>
              </a:spcBef>
              <a:spcAft>
                <a:spcPts val="0"/>
              </a:spcAft>
              <a:buNone/>
            </a:pPr>
            <a:r>
              <a:rPr lang="en-US" sz="1800" b="1" dirty="0">
                <a:effectLst/>
                <a:ea typeface="Cambria" panose="02040503050406030204" pitchFamily="18" charset="0"/>
                <a:cs typeface="Cambria" panose="02040503050406030204" pitchFamily="18" charset="0"/>
              </a:rPr>
              <a:t>____________________________________________________________________________________________</a:t>
            </a:r>
          </a:p>
          <a:p>
            <a:pPr marL="0" marR="0" indent="0">
              <a:spcBef>
                <a:spcPts val="0"/>
              </a:spcBef>
              <a:spcAft>
                <a:spcPts val="0"/>
              </a:spcAft>
              <a:buNone/>
            </a:pPr>
            <a:endParaRPr lang="en-US" sz="1800" b="1" dirty="0">
              <a:ea typeface="Cambria" panose="02040503050406030204" pitchFamily="18" charset="0"/>
              <a:cs typeface="Cambria" panose="02040503050406030204" pitchFamily="18" charset="0"/>
            </a:endParaRPr>
          </a:p>
          <a:p>
            <a:pPr marL="0" marR="0" indent="0">
              <a:spcBef>
                <a:spcPts val="0"/>
              </a:spcBef>
              <a:spcAft>
                <a:spcPts val="0"/>
              </a:spcAft>
              <a:buNone/>
            </a:pPr>
            <a:r>
              <a:rPr lang="en-US" sz="1800" b="1" dirty="0">
                <a:effectLst/>
                <a:ea typeface="Cambria" panose="02040503050406030204" pitchFamily="18" charset="0"/>
                <a:cs typeface="Cambria" panose="02040503050406030204" pitchFamily="18" charset="0"/>
              </a:rPr>
              <a:t>Pearson				                               .40		               .001</a:t>
            </a:r>
          </a:p>
          <a:p>
            <a:pPr marL="0" marR="0" indent="0">
              <a:spcBef>
                <a:spcPts val="0"/>
              </a:spcBef>
              <a:spcAft>
                <a:spcPts val="0"/>
              </a:spcAft>
              <a:buNone/>
            </a:pPr>
            <a:r>
              <a:rPr lang="en-US" sz="1800" b="1" dirty="0">
                <a:effectLst/>
                <a:ea typeface="Cambria" panose="02040503050406030204" pitchFamily="18" charset="0"/>
                <a:cs typeface="Cambria" panose="02040503050406030204" pitchFamily="18" charset="0"/>
              </a:rPr>
              <a:t>____________________________________________________________________________________________</a:t>
            </a:r>
          </a:p>
          <a:p>
            <a:pPr marL="0" marR="0" indent="0">
              <a:spcBef>
                <a:spcPts val="0"/>
              </a:spcBef>
              <a:spcAft>
                <a:spcPts val="0"/>
              </a:spcAft>
              <a:buNone/>
            </a:pPr>
            <a:r>
              <a:rPr lang="en-US" sz="1800" b="1" i="1" dirty="0">
                <a:effectLst/>
                <a:ea typeface="Cambria" panose="02040503050406030204" pitchFamily="18" charset="0"/>
                <a:cs typeface="Cambria" panose="02040503050406030204" pitchFamily="18" charset="0"/>
              </a:rPr>
              <a:t>Note</a:t>
            </a:r>
            <a:r>
              <a:rPr lang="en-US" sz="1800" b="1" dirty="0">
                <a:effectLst/>
                <a:ea typeface="Cambria" panose="02040503050406030204" pitchFamily="18" charset="0"/>
                <a:cs typeface="Cambria" panose="02040503050406030204" pitchFamily="18" charset="0"/>
              </a:rPr>
              <a:t>. </a:t>
            </a:r>
            <a:r>
              <a:rPr lang="en-US" sz="1800" b="1" i="1" dirty="0">
                <a:effectLst/>
                <a:ea typeface="Cambria" panose="02040503050406030204" pitchFamily="18" charset="0"/>
                <a:cs typeface="Cambria" panose="02040503050406030204" pitchFamily="18" charset="0"/>
              </a:rPr>
              <a:t>N</a:t>
            </a:r>
            <a:r>
              <a:rPr lang="en-US" sz="1800" b="1" dirty="0">
                <a:effectLst/>
                <a:ea typeface="Cambria" panose="02040503050406030204" pitchFamily="18" charset="0"/>
                <a:cs typeface="Cambria" panose="02040503050406030204" pitchFamily="18" charset="0"/>
              </a:rPr>
              <a:t> = 62.</a:t>
            </a:r>
          </a:p>
          <a:p>
            <a:pPr marL="0" marR="0" indent="0">
              <a:spcBef>
                <a:spcPts val="0"/>
              </a:spcBef>
              <a:spcAft>
                <a:spcPts val="0"/>
              </a:spcAft>
              <a:buNone/>
            </a:pPr>
            <a:endParaRPr lang="en-US" sz="1800" b="1" dirty="0">
              <a:effectLst/>
              <a:ea typeface="Cambria" panose="02040503050406030204" pitchFamily="18" charset="0"/>
              <a:cs typeface="Cambria" panose="02040503050406030204" pitchFamily="18" charset="0"/>
            </a:endParaRPr>
          </a:p>
          <a:p>
            <a:pPr marL="0" indent="0">
              <a:buNone/>
            </a:pPr>
            <a:endParaRPr lang="en-US" sz="1800" b="1" dirty="0"/>
          </a:p>
        </p:txBody>
      </p:sp>
      <p:sp>
        <p:nvSpPr>
          <p:cNvPr id="4" name="Slide Number Placeholder 3">
            <a:extLst>
              <a:ext uri="{FF2B5EF4-FFF2-40B4-BE49-F238E27FC236}">
                <a16:creationId xmlns:a16="http://schemas.microsoft.com/office/drawing/2014/main" id="{44AE3EED-DBC4-06B2-2F70-E21F1B497B2B}"/>
              </a:ext>
            </a:extLst>
          </p:cNvPr>
          <p:cNvSpPr>
            <a:spLocks noGrp="1"/>
          </p:cNvSpPr>
          <p:nvPr>
            <p:ph type="sldNum" sz="quarter" idx="12"/>
          </p:nvPr>
        </p:nvSpPr>
        <p:spPr/>
        <p:txBody>
          <a:bodyPr/>
          <a:lstStyle/>
          <a:p>
            <a:fld id="{972E64A3-630C-4127-BA1C-30538735F2CE}" type="slidenum">
              <a:rPr lang="en-US" smtClean="0"/>
              <a:t>31</a:t>
            </a:fld>
            <a:endParaRPr lang="en-US"/>
          </a:p>
        </p:txBody>
      </p:sp>
      <p:sp>
        <p:nvSpPr>
          <p:cNvPr id="5" name="TextBox 4">
            <a:extLst>
              <a:ext uri="{FF2B5EF4-FFF2-40B4-BE49-F238E27FC236}">
                <a16:creationId xmlns:a16="http://schemas.microsoft.com/office/drawing/2014/main" id="{0D392C2C-6979-BC6A-F7C4-BCCA9AC82011}"/>
              </a:ext>
            </a:extLst>
          </p:cNvPr>
          <p:cNvSpPr txBox="1"/>
          <p:nvPr/>
        </p:nvSpPr>
        <p:spPr>
          <a:xfrm>
            <a:off x="477878" y="4769631"/>
            <a:ext cx="10249532" cy="1446550"/>
          </a:xfrm>
          <a:prstGeom prst="rect">
            <a:avLst/>
          </a:prstGeom>
          <a:noFill/>
        </p:spPr>
        <p:txBody>
          <a:bodyPr wrap="square" rtlCol="0">
            <a:spAutoFit/>
          </a:bodyPr>
          <a:lstStyle/>
          <a:p>
            <a:pPr marR="0">
              <a:spcBef>
                <a:spcPts val="0"/>
              </a:spcBef>
              <a:spcAft>
                <a:spcPts val="0"/>
              </a:spcAft>
            </a:pPr>
            <a:r>
              <a:rPr lang="en-US" sz="2200" b="1" dirty="0">
                <a:effectLst/>
                <a:ea typeface="Cambria" panose="02040503050406030204" pitchFamily="18" charset="0"/>
                <a:cs typeface="Cambria" panose="02040503050406030204" pitchFamily="18" charset="0"/>
              </a:rPr>
              <a:t>Table 4 displays the Pearson correlation between the two variable of race-related stress and perception of injustice. </a:t>
            </a:r>
            <a:r>
              <a:rPr lang="en-US" sz="2200" b="1" i="1" dirty="0">
                <a:effectLst/>
                <a:ea typeface="Cambria" panose="02040503050406030204" pitchFamily="18" charset="0"/>
                <a:cs typeface="Cambria" panose="02040503050406030204" pitchFamily="18" charset="0"/>
              </a:rPr>
              <a:t>The correlation is .40 which is significant at the .001 level suggesting there is a positive correlation. </a:t>
            </a:r>
            <a:r>
              <a:rPr lang="en-US" sz="2200" b="1" dirty="0">
                <a:effectLst/>
                <a:ea typeface="Cambria" panose="02040503050406030204" pitchFamily="18" charset="0"/>
                <a:cs typeface="Cambria" panose="02040503050406030204" pitchFamily="18" charset="0"/>
              </a:rPr>
              <a:t>Those participants that had higher levels of perceived injustice also had higher levels of race-related stress. </a:t>
            </a:r>
          </a:p>
        </p:txBody>
      </p:sp>
    </p:spTree>
    <p:extLst>
      <p:ext uri="{BB962C8B-B14F-4D97-AF65-F5344CB8AC3E}">
        <p14:creationId xmlns:p14="http://schemas.microsoft.com/office/powerpoint/2010/main" val="3673050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9086-179F-AF21-4D99-4CE086466189}"/>
              </a:ext>
            </a:extLst>
          </p:cNvPr>
          <p:cNvSpPr>
            <a:spLocks noGrp="1"/>
          </p:cNvSpPr>
          <p:nvPr>
            <p:ph type="title"/>
          </p:nvPr>
        </p:nvSpPr>
        <p:spPr>
          <a:xfrm>
            <a:off x="428978" y="1291774"/>
            <a:ext cx="10803466" cy="629934"/>
          </a:xfrm>
        </p:spPr>
        <p:txBody>
          <a:bodyPr>
            <a:noAutofit/>
          </a:bodyPr>
          <a:lstStyle/>
          <a:p>
            <a:r>
              <a:rPr lang="en-US" sz="4000" dirty="0">
                <a:latin typeface="+mn-lt"/>
              </a:rPr>
              <a:t>Figure 1</a:t>
            </a:r>
          </a:p>
        </p:txBody>
      </p:sp>
      <p:sp>
        <p:nvSpPr>
          <p:cNvPr id="3" name="Content Placeholder 2">
            <a:extLst>
              <a:ext uri="{FF2B5EF4-FFF2-40B4-BE49-F238E27FC236}">
                <a16:creationId xmlns:a16="http://schemas.microsoft.com/office/drawing/2014/main" id="{0F5D8CBE-C401-2FB9-5390-7FEB87A547CF}"/>
              </a:ext>
            </a:extLst>
          </p:cNvPr>
          <p:cNvSpPr>
            <a:spLocks noGrp="1"/>
          </p:cNvSpPr>
          <p:nvPr>
            <p:ph idx="1"/>
          </p:nvPr>
        </p:nvSpPr>
        <p:spPr>
          <a:xfrm>
            <a:off x="428978" y="1759431"/>
            <a:ext cx="10803466" cy="3969790"/>
          </a:xfrm>
        </p:spPr>
        <p:txBody>
          <a:bodyPr/>
          <a:lstStyle/>
          <a:p>
            <a:pPr marL="0" marR="0" indent="0">
              <a:lnSpc>
                <a:spcPct val="200000"/>
              </a:lnSpc>
              <a:spcBef>
                <a:spcPts val="0"/>
              </a:spcBef>
              <a:spcAft>
                <a:spcPts val="0"/>
              </a:spcAft>
              <a:buNone/>
            </a:pPr>
            <a:r>
              <a:rPr lang="en-US" sz="1200" b="1" dirty="0">
                <a:effectLst/>
                <a:latin typeface="Arial" panose="020B0604020202020204" pitchFamily="34" charset="0"/>
                <a:ea typeface="Times New Roman" panose="02020603050405020304" pitchFamily="18" charset="0"/>
                <a:cs typeface="Arial" panose="020B0604020202020204" pitchFamily="34" charset="0"/>
              </a:rPr>
              <a:t>Figure 12</a:t>
            </a:r>
            <a:r>
              <a:rPr lang="en-US" sz="1800" dirty="0">
                <a:effectLst/>
                <a:latin typeface="Times New Roman" panose="02020603050405020304" pitchFamily="18" charset="0"/>
                <a:ea typeface="Cambria" panose="02040503050406030204" pitchFamily="18" charset="0"/>
                <a:cs typeface="Cambria" panose="02040503050406030204" pitchFamily="18" charset="0"/>
              </a:rPr>
              <a:t> </a:t>
            </a:r>
            <a:endParaRPr lang="en-US" sz="1800" dirty="0">
              <a:effectLst/>
              <a:latin typeface="Cambria" panose="02040503050406030204" pitchFamily="18" charset="0"/>
              <a:ea typeface="Cambria" panose="02040503050406030204" pitchFamily="18" charset="0"/>
              <a:cs typeface="Cambria" panose="02040503050406030204" pitchFamily="18" charset="0"/>
            </a:endParaRPr>
          </a:p>
          <a:p>
            <a:pPr marL="0" marR="0" indent="0">
              <a:spcBef>
                <a:spcPts val="0"/>
              </a:spcBef>
              <a:spcAft>
                <a:spcPts val="0"/>
              </a:spcAft>
              <a:buNone/>
            </a:pPr>
            <a:r>
              <a:rPr lang="en-US" sz="1200" i="1" dirty="0">
                <a:effectLst/>
                <a:latin typeface="Times New Roman" panose="02020603050405020304" pitchFamily="18" charset="0"/>
                <a:ea typeface="Cambria" panose="02040503050406030204" pitchFamily="18" charset="0"/>
                <a:cs typeface="Cambria" panose="02040503050406030204" pitchFamily="18" charset="0"/>
              </a:rPr>
              <a:t>Scatterplot to Test the Hypothesis</a:t>
            </a:r>
          </a:p>
          <a:p>
            <a:pPr marL="0" marR="0" indent="0">
              <a:spcBef>
                <a:spcPts val="0"/>
              </a:spcBef>
              <a:spcAft>
                <a:spcPts val="0"/>
              </a:spcAft>
              <a:buNone/>
            </a:pPr>
            <a:endParaRPr lang="en-US" sz="1200" i="1" dirty="0">
              <a:latin typeface="Times New Roman" panose="02020603050405020304" pitchFamily="18" charset="0"/>
              <a:ea typeface="Cambria" panose="02040503050406030204" pitchFamily="18" charset="0"/>
              <a:cs typeface="Cambria" panose="02040503050406030204" pitchFamily="18" charset="0"/>
            </a:endParaRPr>
          </a:p>
          <a:p>
            <a:pPr marL="0" marR="0" indent="0">
              <a:spcBef>
                <a:spcPts val="0"/>
              </a:spcBef>
              <a:spcAft>
                <a:spcPts val="0"/>
              </a:spcAft>
              <a:buNone/>
            </a:pPr>
            <a:endParaRPr lang="en-US" sz="1200" dirty="0">
              <a:effectLst/>
              <a:latin typeface="Cambria" panose="02040503050406030204" pitchFamily="18" charset="0"/>
              <a:ea typeface="Cambria" panose="02040503050406030204" pitchFamily="18" charset="0"/>
              <a:cs typeface="Cambria" panose="020405030504060302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E5C73C73-9686-9DFF-4B6B-4CE28305B19C}"/>
              </a:ext>
            </a:extLst>
          </p:cNvPr>
          <p:cNvSpPr>
            <a:spLocks noGrp="1"/>
          </p:cNvSpPr>
          <p:nvPr>
            <p:ph type="sldNum" sz="quarter" idx="12"/>
          </p:nvPr>
        </p:nvSpPr>
        <p:spPr/>
        <p:txBody>
          <a:bodyPr/>
          <a:lstStyle/>
          <a:p>
            <a:fld id="{972E64A3-630C-4127-BA1C-30538735F2CE}" type="slidenum">
              <a:rPr lang="en-US" smtClean="0"/>
              <a:t>32</a:t>
            </a:fld>
            <a:endParaRPr lang="en-US"/>
          </a:p>
        </p:txBody>
      </p:sp>
      <p:pic>
        <p:nvPicPr>
          <p:cNvPr id="5" name="Picture 4" descr="A graph with blue dots&#10;&#10;Description automatically generated">
            <a:extLst>
              <a:ext uri="{FF2B5EF4-FFF2-40B4-BE49-F238E27FC236}">
                <a16:creationId xmlns:a16="http://schemas.microsoft.com/office/drawing/2014/main" id="{CE60E805-85CC-B22E-B6A6-F25CDF4010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978" y="2589782"/>
            <a:ext cx="5943600" cy="3488690"/>
          </a:xfrm>
          <a:prstGeom prst="rect">
            <a:avLst/>
          </a:prstGeom>
          <a:noFill/>
          <a:ln>
            <a:noFill/>
          </a:ln>
        </p:spPr>
      </p:pic>
      <p:sp>
        <p:nvSpPr>
          <p:cNvPr id="7" name="TextBox 6">
            <a:extLst>
              <a:ext uri="{FF2B5EF4-FFF2-40B4-BE49-F238E27FC236}">
                <a16:creationId xmlns:a16="http://schemas.microsoft.com/office/drawing/2014/main" id="{2F1E82D8-C24E-9910-7CC9-7ED1C33D134B}"/>
              </a:ext>
            </a:extLst>
          </p:cNvPr>
          <p:cNvSpPr txBox="1"/>
          <p:nvPr/>
        </p:nvSpPr>
        <p:spPr>
          <a:xfrm>
            <a:off x="781827" y="5992695"/>
            <a:ext cx="9532882" cy="523220"/>
          </a:xfrm>
          <a:prstGeom prst="rect">
            <a:avLst/>
          </a:prstGeom>
          <a:noFill/>
        </p:spPr>
        <p:txBody>
          <a:bodyPr wrap="square" rtlCol="0">
            <a:spAutoFit/>
          </a:bodyPr>
          <a:lstStyle/>
          <a:p>
            <a:pPr marL="0" marR="0">
              <a:spcBef>
                <a:spcPts val="0"/>
              </a:spcBef>
              <a:spcAft>
                <a:spcPts val="0"/>
              </a:spcAft>
            </a:pPr>
            <a:r>
              <a:rPr lang="en-US" sz="1400" b="1" dirty="0">
                <a:effectLst/>
                <a:ea typeface="Cambria" panose="02040503050406030204" pitchFamily="18" charset="0"/>
                <a:cs typeface="Cambria" panose="02040503050406030204" pitchFamily="18" charset="0"/>
              </a:rPr>
              <a:t>Note. N = 62.</a:t>
            </a:r>
          </a:p>
          <a:p>
            <a:pPr marL="0" marR="0">
              <a:spcBef>
                <a:spcPts val="0"/>
              </a:spcBef>
              <a:spcAft>
                <a:spcPts val="0"/>
              </a:spcAft>
            </a:pPr>
            <a:r>
              <a:rPr lang="en-US" sz="1400" b="1" dirty="0">
                <a:effectLst/>
                <a:ea typeface="Cambria" panose="02040503050406030204" pitchFamily="18" charset="0"/>
                <a:cs typeface="Cambria" panose="02040503050406030204" pitchFamily="18" charset="0"/>
              </a:rPr>
              <a:t>Note. Pearson correlation between the two variables: </a:t>
            </a:r>
            <a:r>
              <a:rPr lang="en-US" sz="1400" b="1" i="1" dirty="0">
                <a:effectLst/>
                <a:ea typeface="Cambria" panose="02040503050406030204" pitchFamily="18" charset="0"/>
                <a:cs typeface="Cambria" panose="02040503050406030204" pitchFamily="18" charset="0"/>
              </a:rPr>
              <a:t>r</a:t>
            </a:r>
            <a:r>
              <a:rPr lang="en-US" sz="1400" b="1" dirty="0">
                <a:effectLst/>
                <a:ea typeface="Cambria" panose="02040503050406030204" pitchFamily="18" charset="0"/>
                <a:cs typeface="Cambria" panose="02040503050406030204" pitchFamily="18" charset="0"/>
              </a:rPr>
              <a:t> (60) = .40, </a:t>
            </a:r>
            <a:r>
              <a:rPr lang="en-US" sz="1400" b="1" i="1" dirty="0">
                <a:effectLst/>
                <a:ea typeface="Cambria" panose="02040503050406030204" pitchFamily="18" charset="0"/>
                <a:cs typeface="Cambria" panose="02040503050406030204" pitchFamily="18" charset="0"/>
              </a:rPr>
              <a:t>p</a:t>
            </a:r>
            <a:r>
              <a:rPr lang="en-US" sz="1400" b="1" dirty="0">
                <a:effectLst/>
                <a:ea typeface="Cambria" panose="02040503050406030204" pitchFamily="18" charset="0"/>
                <a:cs typeface="Cambria" panose="02040503050406030204" pitchFamily="18" charset="0"/>
              </a:rPr>
              <a:t> = .001</a:t>
            </a:r>
            <a:r>
              <a:rPr lang="en-US" sz="1200" dirty="0">
                <a:effectLst/>
                <a:latin typeface="Cambria" panose="02040503050406030204" pitchFamily="18" charset="0"/>
                <a:ea typeface="Cambria" panose="02040503050406030204" pitchFamily="18" charset="0"/>
                <a:cs typeface="Cambria" panose="02040503050406030204" pitchFamily="18" charset="0"/>
              </a:rPr>
              <a:t>.</a:t>
            </a:r>
          </a:p>
        </p:txBody>
      </p:sp>
    </p:spTree>
    <p:extLst>
      <p:ext uri="{BB962C8B-B14F-4D97-AF65-F5344CB8AC3E}">
        <p14:creationId xmlns:p14="http://schemas.microsoft.com/office/powerpoint/2010/main" val="983293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AB0C5-4735-C816-8C29-2D184C693DCD}"/>
              </a:ext>
            </a:extLst>
          </p:cNvPr>
          <p:cNvSpPr>
            <a:spLocks noGrp="1"/>
          </p:cNvSpPr>
          <p:nvPr>
            <p:ph type="title"/>
          </p:nvPr>
        </p:nvSpPr>
        <p:spPr>
          <a:xfrm>
            <a:off x="428978" y="1050091"/>
            <a:ext cx="10803466" cy="830351"/>
          </a:xfrm>
        </p:spPr>
        <p:txBody>
          <a:bodyPr>
            <a:normAutofit/>
          </a:bodyPr>
          <a:lstStyle/>
          <a:p>
            <a:r>
              <a:rPr lang="en-US" sz="4000" dirty="0">
                <a:latin typeface="+mn-lt"/>
              </a:rPr>
              <a:t>Figure 1 Continued</a:t>
            </a:r>
          </a:p>
        </p:txBody>
      </p:sp>
      <p:sp>
        <p:nvSpPr>
          <p:cNvPr id="3" name="Content Placeholder 2">
            <a:extLst>
              <a:ext uri="{FF2B5EF4-FFF2-40B4-BE49-F238E27FC236}">
                <a16:creationId xmlns:a16="http://schemas.microsoft.com/office/drawing/2014/main" id="{43F94550-D87E-893F-D942-2D6E2E403713}"/>
              </a:ext>
            </a:extLst>
          </p:cNvPr>
          <p:cNvSpPr>
            <a:spLocks noGrp="1"/>
          </p:cNvSpPr>
          <p:nvPr>
            <p:ph idx="1"/>
          </p:nvPr>
        </p:nvSpPr>
        <p:spPr>
          <a:xfrm>
            <a:off x="287168" y="1733297"/>
            <a:ext cx="10924822" cy="4772605"/>
          </a:xfrm>
        </p:spPr>
        <p:txBody>
          <a:bodyPr>
            <a:normAutofit fontScale="25000" lnSpcReduction="20000"/>
          </a:bodyPr>
          <a:lstStyle/>
          <a:p>
            <a:pPr marL="0" indent="0">
              <a:lnSpc>
                <a:spcPct val="120000"/>
              </a:lnSpc>
              <a:buNone/>
            </a:pPr>
            <a:r>
              <a:rPr lang="en-US" sz="8800" b="1" dirty="0">
                <a:effectLst/>
                <a:ea typeface="Cambria" panose="02040503050406030204" pitchFamily="18" charset="0"/>
                <a:cs typeface="Cambria" panose="02040503050406030204" pitchFamily="18" charset="0"/>
              </a:rPr>
              <a:t>In Figure 1 the scatter plot demonstrates the connection between the two variables of race-related stress and perceived injustice total score. </a:t>
            </a:r>
            <a:r>
              <a:rPr lang="en-US" sz="8800" b="1" i="1" dirty="0">
                <a:effectLst/>
                <a:ea typeface="Cambria" panose="02040503050406030204" pitchFamily="18" charset="0"/>
                <a:cs typeface="Cambria" panose="02040503050406030204" pitchFamily="18" charset="0"/>
              </a:rPr>
              <a:t>It shows a moderate correlation (r (60) = .40) between the two variables. </a:t>
            </a:r>
            <a:r>
              <a:rPr lang="en-US" sz="8800" b="1" dirty="0">
                <a:effectLst/>
                <a:ea typeface="Cambria" panose="02040503050406030204" pitchFamily="18" charset="0"/>
                <a:cs typeface="Cambria" panose="02040503050406030204" pitchFamily="18" charset="0"/>
              </a:rPr>
              <a:t>The R</a:t>
            </a:r>
            <a:r>
              <a:rPr lang="en-US" sz="8800" b="1" baseline="30000" dirty="0">
                <a:effectLst/>
                <a:ea typeface="Cambria" panose="02040503050406030204" pitchFamily="18" charset="0"/>
                <a:cs typeface="Cambria" panose="02040503050406030204" pitchFamily="18" charset="0"/>
              </a:rPr>
              <a:t>2</a:t>
            </a:r>
            <a:r>
              <a:rPr lang="en-US" sz="8800" b="1" dirty="0">
                <a:effectLst/>
                <a:ea typeface="Cambria" panose="02040503050406030204" pitchFamily="18" charset="0"/>
                <a:cs typeface="Cambria" panose="02040503050406030204" pitchFamily="18" charset="0"/>
              </a:rPr>
              <a:t> is the coefficient of determination. This is the amount of variance that is accounted for by this study’s model. This means there could be many reasons why someone has more or less race-related stress which affects their perception of injustice. </a:t>
            </a:r>
            <a:r>
              <a:rPr lang="en-US" sz="8800" b="1" i="1" dirty="0">
                <a:effectLst/>
                <a:ea typeface="Cambria" panose="02040503050406030204" pitchFamily="18" charset="0"/>
                <a:cs typeface="Cambria" panose="02040503050406030204" pitchFamily="18" charset="0"/>
              </a:rPr>
              <a:t>Race-related Stress has 16% (.40 x .40 = .16) of the variation and explaining power in this study. This means that 84% of participants high or low perceived injustice score is due to other factors than race-related stress. </a:t>
            </a:r>
            <a:r>
              <a:rPr lang="en-US" sz="8800" b="1" dirty="0">
                <a:effectLst/>
                <a:ea typeface="Cambria" panose="02040503050406030204" pitchFamily="18" charset="0"/>
                <a:cs typeface="Cambria" panose="02040503050406030204" pitchFamily="18" charset="0"/>
              </a:rPr>
              <a:t>The Pearson’s correlation between the two variables in the footnote of Figure 1 is </a:t>
            </a:r>
            <a:r>
              <a:rPr lang="en-US" sz="8800" b="1" i="1" dirty="0">
                <a:effectLst/>
                <a:ea typeface="Cambria" panose="02040503050406030204" pitchFamily="18" charset="0"/>
                <a:cs typeface="Cambria" panose="02040503050406030204" pitchFamily="18" charset="0"/>
              </a:rPr>
              <a:t>r</a:t>
            </a:r>
            <a:r>
              <a:rPr lang="en-US" sz="8800" b="1" dirty="0">
                <a:effectLst/>
                <a:ea typeface="Cambria" panose="02040503050406030204" pitchFamily="18" charset="0"/>
                <a:cs typeface="Cambria" panose="02040503050406030204" pitchFamily="18" charset="0"/>
              </a:rPr>
              <a:t> (60) = .40, </a:t>
            </a:r>
            <a:r>
              <a:rPr lang="en-US" sz="8800" b="1" i="1" dirty="0">
                <a:effectLst/>
                <a:ea typeface="Cambria" panose="02040503050406030204" pitchFamily="18" charset="0"/>
                <a:cs typeface="Cambria" panose="02040503050406030204" pitchFamily="18" charset="0"/>
              </a:rPr>
              <a:t>p</a:t>
            </a:r>
            <a:r>
              <a:rPr lang="en-US" sz="8800" b="1" dirty="0">
                <a:effectLst/>
                <a:ea typeface="Cambria" panose="02040503050406030204" pitchFamily="18" charset="0"/>
                <a:cs typeface="Cambria" panose="02040503050406030204" pitchFamily="18" charset="0"/>
              </a:rPr>
              <a:t> = .001. </a:t>
            </a:r>
            <a:r>
              <a:rPr lang="en-US" sz="8800" b="1" i="1" dirty="0">
                <a:effectLst/>
                <a:ea typeface="Cambria" panose="02040503050406030204" pitchFamily="18" charset="0"/>
                <a:cs typeface="Cambria" panose="02040503050406030204" pitchFamily="18" charset="0"/>
              </a:rPr>
              <a:t>.40 denotes a moderate correlation. </a:t>
            </a:r>
            <a:r>
              <a:rPr lang="en-US" sz="8800" b="1" dirty="0">
                <a:effectLst/>
                <a:ea typeface="Cambria" panose="02040503050406030204" pitchFamily="18" charset="0"/>
                <a:cs typeface="Cambria" panose="02040503050406030204" pitchFamily="18" charset="0"/>
              </a:rPr>
              <a:t>Figure 1 demonstrates a moderate positive correlation between the two variables which is significant at the .001 level, the </a:t>
            </a:r>
            <a:r>
              <a:rPr lang="en-US" sz="8800" b="1" i="1" dirty="0">
                <a:effectLst/>
                <a:ea typeface="Cambria" panose="02040503050406030204" pitchFamily="18" charset="0"/>
                <a:cs typeface="Cambria" panose="02040503050406030204" pitchFamily="18" charset="0"/>
              </a:rPr>
              <a:t>p-</a:t>
            </a:r>
            <a:r>
              <a:rPr lang="en-US" sz="8800" b="1" dirty="0">
                <a:effectLst/>
                <a:ea typeface="Cambria" panose="02040503050406030204" pitchFamily="18" charset="0"/>
                <a:cs typeface="Cambria" panose="02040503050406030204" pitchFamily="18" charset="0"/>
              </a:rPr>
              <a:t>value. The </a:t>
            </a:r>
            <a:r>
              <a:rPr lang="en-US" sz="8800" b="1" i="1" dirty="0">
                <a:effectLst/>
                <a:ea typeface="Cambria" panose="02040503050406030204" pitchFamily="18" charset="0"/>
                <a:cs typeface="Cambria" panose="02040503050406030204" pitchFamily="18" charset="0"/>
              </a:rPr>
              <a:t>p-</a:t>
            </a:r>
            <a:r>
              <a:rPr lang="en-US" sz="8800" b="1" dirty="0">
                <a:effectLst/>
                <a:ea typeface="Cambria" panose="02040503050406030204" pitchFamily="18" charset="0"/>
                <a:cs typeface="Cambria" panose="02040503050406030204" pitchFamily="18" charset="0"/>
              </a:rPr>
              <a:t>value is the extent to which the researcher has drawn a correct conclusion in the population. In the research sample of N=62 it was determined that there would be less than a 1 chance in 1000 that what was found cannot be true for the entire population.</a:t>
            </a:r>
          </a:p>
          <a:p>
            <a:endParaRPr lang="en-US" dirty="0"/>
          </a:p>
        </p:txBody>
      </p:sp>
      <p:sp>
        <p:nvSpPr>
          <p:cNvPr id="4" name="Slide Number Placeholder 3">
            <a:extLst>
              <a:ext uri="{FF2B5EF4-FFF2-40B4-BE49-F238E27FC236}">
                <a16:creationId xmlns:a16="http://schemas.microsoft.com/office/drawing/2014/main" id="{0476CEDD-B5F7-DF9C-F0A9-3AB3A1C03B3A}"/>
              </a:ext>
            </a:extLst>
          </p:cNvPr>
          <p:cNvSpPr>
            <a:spLocks noGrp="1"/>
          </p:cNvSpPr>
          <p:nvPr>
            <p:ph type="sldNum" sz="quarter" idx="12"/>
          </p:nvPr>
        </p:nvSpPr>
        <p:spPr/>
        <p:txBody>
          <a:bodyPr/>
          <a:lstStyle/>
          <a:p>
            <a:fld id="{972E64A3-630C-4127-BA1C-30538735F2CE}" type="slidenum">
              <a:rPr lang="en-US" smtClean="0"/>
              <a:t>33</a:t>
            </a:fld>
            <a:endParaRPr lang="en-US"/>
          </a:p>
        </p:txBody>
      </p:sp>
    </p:spTree>
    <p:extLst>
      <p:ext uri="{BB962C8B-B14F-4D97-AF65-F5344CB8AC3E}">
        <p14:creationId xmlns:p14="http://schemas.microsoft.com/office/powerpoint/2010/main" val="1350553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5E0C-3B12-C343-3F61-FEEA6E4FCC82}"/>
              </a:ext>
            </a:extLst>
          </p:cNvPr>
          <p:cNvSpPr>
            <a:spLocks noGrp="1"/>
          </p:cNvSpPr>
          <p:nvPr>
            <p:ph type="title"/>
          </p:nvPr>
        </p:nvSpPr>
        <p:spPr>
          <a:xfrm>
            <a:off x="234712" y="1169527"/>
            <a:ext cx="10934164" cy="830351"/>
          </a:xfrm>
        </p:spPr>
        <p:txBody>
          <a:bodyPr>
            <a:noAutofit/>
          </a:bodyPr>
          <a:lstStyle/>
          <a:p>
            <a:r>
              <a:rPr lang="en-US" sz="2800" dirty="0">
                <a:latin typeface="+mn-lt"/>
              </a:rPr>
              <a:t>K. Chapter 5—Conclusions &amp; Recommendations for Further Research</a:t>
            </a:r>
          </a:p>
        </p:txBody>
      </p:sp>
      <p:sp>
        <p:nvSpPr>
          <p:cNvPr id="3" name="Content Placeholder 2">
            <a:extLst>
              <a:ext uri="{FF2B5EF4-FFF2-40B4-BE49-F238E27FC236}">
                <a16:creationId xmlns:a16="http://schemas.microsoft.com/office/drawing/2014/main" id="{4C7C49B4-72A2-8A52-1148-EEE22B118821}"/>
              </a:ext>
            </a:extLst>
          </p:cNvPr>
          <p:cNvSpPr>
            <a:spLocks noGrp="1"/>
          </p:cNvSpPr>
          <p:nvPr>
            <p:ph idx="1"/>
          </p:nvPr>
        </p:nvSpPr>
        <p:spPr>
          <a:xfrm>
            <a:off x="300061" y="1818954"/>
            <a:ext cx="10803466" cy="4454383"/>
          </a:xfrm>
        </p:spPr>
        <p:txBody>
          <a:bodyPr>
            <a:noAutofit/>
          </a:bodyPr>
          <a:lstStyle/>
          <a:p>
            <a:pPr marL="0" marR="0" indent="0">
              <a:lnSpc>
                <a:spcPct val="100000"/>
              </a:lnSpc>
              <a:spcBef>
                <a:spcPts val="0"/>
              </a:spcBef>
              <a:spcAft>
                <a:spcPts val="0"/>
              </a:spcAft>
              <a:buNone/>
            </a:pPr>
            <a:r>
              <a:rPr lang="en-US" sz="2400" b="1" dirty="0">
                <a:ea typeface="Cambria" panose="02040503050406030204" pitchFamily="18" charset="0"/>
              </a:rPr>
              <a:t>T</a:t>
            </a:r>
            <a:r>
              <a:rPr lang="en-US" sz="2400" b="1" dirty="0">
                <a:effectLst/>
                <a:ea typeface="Cambria" panose="02040503050406030204" pitchFamily="18" charset="0"/>
              </a:rPr>
              <a:t>here is 16% expandability for race-related stress being a moderate influence on the study population’s perception of injustice</a:t>
            </a:r>
            <a:r>
              <a:rPr lang="en-US" sz="2400" b="1" dirty="0">
                <a:ea typeface="Cambria" panose="02040503050406030204" pitchFamily="18" charset="0"/>
              </a:rPr>
              <a:t>. </a:t>
            </a:r>
            <a:r>
              <a:rPr lang="en-US" sz="2400" b="1" dirty="0">
                <a:solidFill>
                  <a:srgbClr val="000000"/>
                </a:solidFill>
                <a:effectLst/>
                <a:ea typeface="Cambria" panose="02040503050406030204" pitchFamily="18" charset="0"/>
                <a:cs typeface="Times New Roman" panose="02020603050405020304" pitchFamily="18" charset="0"/>
              </a:rPr>
              <a:t>There could be many causes for this study population’s disposition concerning race-related stress and its potential causes and effects. </a:t>
            </a:r>
            <a:r>
              <a:rPr lang="en-US" sz="2400" b="1" dirty="0">
                <a:effectLst/>
                <a:ea typeface="Cambria" panose="02040503050406030204" pitchFamily="18" charset="0"/>
              </a:rPr>
              <a:t>This means that 84% of participants high or low perceived injustice score is due to other factors than race-related stress</a:t>
            </a:r>
            <a:r>
              <a:rPr lang="en-US" sz="2400" b="1" dirty="0">
                <a:solidFill>
                  <a:srgbClr val="000000"/>
                </a:solidFill>
                <a:effectLst/>
                <a:ea typeface="Cambria" panose="02040503050406030204" pitchFamily="18" charset="0"/>
                <a:cs typeface="Times New Roman" panose="02020603050405020304" pitchFamily="18" charset="0"/>
              </a:rPr>
              <a:t>. However, the points below posed some potential solutions in the form of best practices to improve outcomes:</a:t>
            </a:r>
          </a:p>
          <a:p>
            <a:pPr marL="460375" lvl="1" indent="-231775">
              <a:lnSpc>
                <a:spcPct val="100000"/>
              </a:lnSpc>
              <a:spcBef>
                <a:spcPts val="0"/>
              </a:spcBef>
              <a:buFont typeface="Symbol" pitchFamily="2" charset="2"/>
              <a:buChar char=""/>
            </a:pPr>
            <a:r>
              <a:rPr lang="en-US" b="1" dirty="0">
                <a:solidFill>
                  <a:srgbClr val="000000"/>
                </a:solidFill>
                <a:effectLst/>
                <a:ea typeface="Cambria" panose="02040503050406030204" pitchFamily="18" charset="0"/>
                <a:cs typeface="Times New Roman" panose="02020603050405020304" pitchFamily="18" charset="0"/>
              </a:rPr>
              <a:t>Re-establish the stable family as the stabilizing element of the societal structure.</a:t>
            </a:r>
          </a:p>
          <a:p>
            <a:pPr marL="460375" lvl="1" indent="-231775">
              <a:lnSpc>
                <a:spcPct val="100000"/>
              </a:lnSpc>
              <a:spcBef>
                <a:spcPts val="0"/>
              </a:spcBef>
              <a:buFont typeface="Symbol" pitchFamily="2" charset="2"/>
              <a:buChar char=""/>
            </a:pPr>
            <a:r>
              <a:rPr lang="en-US" b="1" dirty="0">
                <a:solidFill>
                  <a:srgbClr val="000000"/>
                </a:solidFill>
                <a:effectLst/>
                <a:ea typeface="Cambria" panose="02040503050406030204" pitchFamily="18" charset="0"/>
                <a:cs typeface="Times New Roman" panose="02020603050405020304" pitchFamily="18" charset="0"/>
              </a:rPr>
              <a:t>Include representation of all communal factions at the policy-making table by providing incentives for viable social solutions.</a:t>
            </a:r>
          </a:p>
          <a:p>
            <a:pPr marL="460375" lvl="1" indent="-231775">
              <a:lnSpc>
                <a:spcPct val="100000"/>
              </a:lnSpc>
              <a:spcBef>
                <a:spcPts val="0"/>
              </a:spcBef>
              <a:buFont typeface="Symbol" pitchFamily="2" charset="2"/>
              <a:buChar char=""/>
            </a:pPr>
            <a:r>
              <a:rPr lang="en-US" b="1" dirty="0">
                <a:solidFill>
                  <a:srgbClr val="000000"/>
                </a:solidFill>
                <a:effectLst/>
                <a:ea typeface="Cambria" panose="02040503050406030204" pitchFamily="18" charset="0"/>
                <a:cs typeface="Times New Roman" panose="02020603050405020304" pitchFamily="18" charset="0"/>
              </a:rPr>
              <a:t>Establish the understanding that education is primarily a family responsibility regarding culture and cultural identity.</a:t>
            </a:r>
          </a:p>
        </p:txBody>
      </p:sp>
      <p:sp>
        <p:nvSpPr>
          <p:cNvPr id="5" name="Slide Number Placeholder 4">
            <a:extLst>
              <a:ext uri="{FF2B5EF4-FFF2-40B4-BE49-F238E27FC236}">
                <a16:creationId xmlns:a16="http://schemas.microsoft.com/office/drawing/2014/main" id="{A64CE723-61AF-720E-E1DA-E05512B4C266}"/>
              </a:ext>
            </a:extLst>
          </p:cNvPr>
          <p:cNvSpPr>
            <a:spLocks noGrp="1"/>
          </p:cNvSpPr>
          <p:nvPr>
            <p:ph type="sldNum" sz="quarter" idx="12"/>
          </p:nvPr>
        </p:nvSpPr>
        <p:spPr/>
        <p:txBody>
          <a:bodyPr/>
          <a:lstStyle/>
          <a:p>
            <a:fld id="{972E64A3-630C-4127-BA1C-30538735F2CE}" type="slidenum">
              <a:rPr lang="en-US" smtClean="0"/>
              <a:t>34</a:t>
            </a:fld>
            <a:endParaRPr lang="en-US"/>
          </a:p>
        </p:txBody>
      </p:sp>
    </p:spTree>
    <p:extLst>
      <p:ext uri="{BB962C8B-B14F-4D97-AF65-F5344CB8AC3E}">
        <p14:creationId xmlns:p14="http://schemas.microsoft.com/office/powerpoint/2010/main" val="1615556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5E0C-3B12-C343-3F61-FEEA6E4FCC82}"/>
              </a:ext>
            </a:extLst>
          </p:cNvPr>
          <p:cNvSpPr>
            <a:spLocks noGrp="1"/>
          </p:cNvSpPr>
          <p:nvPr>
            <p:ph type="title"/>
          </p:nvPr>
        </p:nvSpPr>
        <p:spPr>
          <a:xfrm>
            <a:off x="205373" y="1502036"/>
            <a:ext cx="11027071" cy="830351"/>
          </a:xfrm>
        </p:spPr>
        <p:txBody>
          <a:bodyPr>
            <a:noAutofit/>
          </a:bodyPr>
          <a:lstStyle/>
          <a:p>
            <a:r>
              <a:rPr lang="en-US" sz="2800" dirty="0">
                <a:latin typeface="+mn-lt"/>
              </a:rPr>
              <a:t>Conclusions &amp; Recommendations for Further Research Continued</a:t>
            </a:r>
          </a:p>
        </p:txBody>
      </p:sp>
      <p:sp>
        <p:nvSpPr>
          <p:cNvPr id="3" name="Content Placeholder 2">
            <a:extLst>
              <a:ext uri="{FF2B5EF4-FFF2-40B4-BE49-F238E27FC236}">
                <a16:creationId xmlns:a16="http://schemas.microsoft.com/office/drawing/2014/main" id="{4C7C49B4-72A2-8A52-1148-EEE22B118821}"/>
              </a:ext>
            </a:extLst>
          </p:cNvPr>
          <p:cNvSpPr>
            <a:spLocks noGrp="1"/>
          </p:cNvSpPr>
          <p:nvPr>
            <p:ph idx="1"/>
          </p:nvPr>
        </p:nvSpPr>
        <p:spPr>
          <a:xfrm>
            <a:off x="683251" y="2078113"/>
            <a:ext cx="10230872" cy="4537840"/>
          </a:xfrm>
        </p:spPr>
        <p:txBody>
          <a:bodyPr>
            <a:normAutofit fontScale="92500" lnSpcReduction="20000"/>
          </a:bodyPr>
          <a:lstStyle/>
          <a:p>
            <a:pPr marL="0" marR="0" indent="0">
              <a:lnSpc>
                <a:spcPct val="200000"/>
              </a:lnSpc>
              <a:spcBef>
                <a:spcPts val="0"/>
              </a:spcBef>
              <a:spcAft>
                <a:spcPts val="0"/>
              </a:spcAft>
              <a:buNone/>
            </a:pPr>
            <a:r>
              <a:rPr lang="en-US" b="1" dirty="0">
                <a:effectLst/>
                <a:ea typeface="Times New Roman" panose="02020603050405020304" pitchFamily="18" charset="0"/>
                <a:cs typeface="Times New Roman" panose="02020603050405020304" pitchFamily="18" charset="0"/>
              </a:rPr>
              <a:t>Policy and Practitioner Recommendations:</a:t>
            </a:r>
            <a:endParaRPr lang="en-US" dirty="0">
              <a:effectLst/>
              <a:ea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b="1" dirty="0">
                <a:effectLst/>
                <a:ea typeface="Times New Roman" panose="02020603050405020304" pitchFamily="18" charset="0"/>
                <a:cs typeface="Times New Roman" panose="02020603050405020304" pitchFamily="18" charset="0"/>
              </a:rPr>
              <a:t>Given what was discovered from this study and the literature, some recommendations addressing race-related stress and the perception of injustice in middle-class African Americans in Chattanooga, TN were proffered at the policy (national) and practitioner (local) levels. Given the study results, the study population will benefit from these recommendations. In some regards, the policy (or national) recommendations are theoretical because operationalizing benefits for individuals with national policy is often challenging. Policy is about the big picture.</a:t>
            </a:r>
          </a:p>
        </p:txBody>
      </p:sp>
      <p:sp>
        <p:nvSpPr>
          <p:cNvPr id="5" name="Slide Number Placeholder 4">
            <a:extLst>
              <a:ext uri="{FF2B5EF4-FFF2-40B4-BE49-F238E27FC236}">
                <a16:creationId xmlns:a16="http://schemas.microsoft.com/office/drawing/2014/main" id="{A64CE723-61AF-720E-E1DA-E05512B4C266}"/>
              </a:ext>
            </a:extLst>
          </p:cNvPr>
          <p:cNvSpPr>
            <a:spLocks noGrp="1"/>
          </p:cNvSpPr>
          <p:nvPr>
            <p:ph type="sldNum" sz="quarter" idx="12"/>
          </p:nvPr>
        </p:nvSpPr>
        <p:spPr/>
        <p:txBody>
          <a:bodyPr/>
          <a:lstStyle/>
          <a:p>
            <a:fld id="{972E64A3-630C-4127-BA1C-30538735F2CE}" type="slidenum">
              <a:rPr lang="en-US" smtClean="0"/>
              <a:t>35</a:t>
            </a:fld>
            <a:endParaRPr lang="en-US"/>
          </a:p>
        </p:txBody>
      </p:sp>
    </p:spTree>
    <p:extLst>
      <p:ext uri="{BB962C8B-B14F-4D97-AF65-F5344CB8AC3E}">
        <p14:creationId xmlns:p14="http://schemas.microsoft.com/office/powerpoint/2010/main" val="318746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5E0C-3B12-C343-3F61-FEEA6E4FCC82}"/>
              </a:ext>
            </a:extLst>
          </p:cNvPr>
          <p:cNvSpPr>
            <a:spLocks noGrp="1"/>
          </p:cNvSpPr>
          <p:nvPr>
            <p:ph type="title"/>
          </p:nvPr>
        </p:nvSpPr>
        <p:spPr>
          <a:xfrm>
            <a:off x="205373" y="1234822"/>
            <a:ext cx="11027071" cy="830351"/>
          </a:xfrm>
        </p:spPr>
        <p:txBody>
          <a:bodyPr>
            <a:noAutofit/>
          </a:bodyPr>
          <a:lstStyle/>
          <a:p>
            <a:r>
              <a:rPr lang="en-US" sz="3200" dirty="0"/>
              <a:t>Conclusions &amp; Recommendations for Further Research Continued</a:t>
            </a:r>
          </a:p>
        </p:txBody>
      </p:sp>
      <p:sp>
        <p:nvSpPr>
          <p:cNvPr id="3" name="Content Placeholder 2">
            <a:extLst>
              <a:ext uri="{FF2B5EF4-FFF2-40B4-BE49-F238E27FC236}">
                <a16:creationId xmlns:a16="http://schemas.microsoft.com/office/drawing/2014/main" id="{4C7C49B4-72A2-8A52-1148-EEE22B118821}"/>
              </a:ext>
            </a:extLst>
          </p:cNvPr>
          <p:cNvSpPr>
            <a:spLocks noGrp="1"/>
          </p:cNvSpPr>
          <p:nvPr>
            <p:ph idx="1"/>
          </p:nvPr>
        </p:nvSpPr>
        <p:spPr>
          <a:xfrm>
            <a:off x="428978" y="1880442"/>
            <a:ext cx="10803466" cy="4475908"/>
          </a:xfrm>
        </p:spPr>
        <p:txBody>
          <a:bodyPr>
            <a:normAutofit fontScale="25000" lnSpcReduction="20000"/>
          </a:bodyPr>
          <a:lstStyle/>
          <a:p>
            <a:pPr marL="0" marR="0" indent="0">
              <a:lnSpc>
                <a:spcPct val="200000"/>
              </a:lnSpc>
              <a:spcBef>
                <a:spcPts val="0"/>
              </a:spcBef>
              <a:spcAft>
                <a:spcPts val="0"/>
              </a:spcAft>
              <a:buNone/>
            </a:pPr>
            <a:r>
              <a:rPr lang="en-US" sz="9600" b="1" dirty="0">
                <a:effectLst/>
                <a:ea typeface="Times New Roman" panose="02020603050405020304" pitchFamily="18" charset="0"/>
                <a:cs typeface="Times New Roman" panose="02020603050405020304" pitchFamily="18" charset="0"/>
              </a:rPr>
              <a:t>Policy Recommendations (National, System, Institutional, Legislative, Long Term)</a:t>
            </a:r>
            <a:endParaRPr lang="en-US" sz="9600" dirty="0">
              <a:effectLst/>
              <a:ea typeface="Times New Roman" panose="02020603050405020304" pitchFamily="18" charset="0"/>
              <a:cs typeface="Times New Roman" panose="02020603050405020304" pitchFamily="18" charset="0"/>
            </a:endParaRPr>
          </a:p>
          <a:p>
            <a:pPr marL="457200" lvl="1" indent="0">
              <a:lnSpc>
                <a:spcPct val="120000"/>
              </a:lnSpc>
              <a:spcBef>
                <a:spcPts val="0"/>
              </a:spcBef>
              <a:spcAft>
                <a:spcPts val="1200"/>
              </a:spcAft>
              <a:buNone/>
            </a:pPr>
            <a:r>
              <a:rPr lang="en-US" sz="9600" b="1" dirty="0">
                <a:effectLst/>
                <a:ea typeface="Cambria" panose="02040503050406030204" pitchFamily="18" charset="0"/>
                <a:cs typeface="Times New Roman" panose="02020603050405020304" pitchFamily="18" charset="0"/>
              </a:rPr>
              <a:t>Enforcement of Federal and State Anti-Discrimination Laws, keeping in mind that no one approach is the "solution."</a:t>
            </a:r>
          </a:p>
          <a:p>
            <a:pPr marL="457200" lvl="1" indent="0">
              <a:lnSpc>
                <a:spcPct val="120000"/>
              </a:lnSpc>
              <a:spcBef>
                <a:spcPts val="0"/>
              </a:spcBef>
              <a:spcAft>
                <a:spcPts val="1200"/>
              </a:spcAft>
              <a:buNone/>
            </a:pPr>
            <a:r>
              <a:rPr lang="en-US" sz="9600" b="1" dirty="0">
                <a:effectLst/>
                <a:ea typeface="Cambria" panose="02040503050406030204" pitchFamily="18" charset="0"/>
                <a:cs typeface="Times New Roman" panose="02020603050405020304" pitchFamily="18" charset="0"/>
              </a:rPr>
              <a:t>Social Science is a teaching field. Realize that not all social problems are fixed by laws and policies. However, laws can help redirect negative social trends. Taylor laws to neither follow nor lead society.</a:t>
            </a:r>
          </a:p>
          <a:p>
            <a:pPr marL="457200" lvl="1" indent="0">
              <a:lnSpc>
                <a:spcPct val="120000"/>
              </a:lnSpc>
              <a:spcBef>
                <a:spcPts val="0"/>
              </a:spcBef>
              <a:spcAft>
                <a:spcPts val="1200"/>
              </a:spcAft>
              <a:buNone/>
            </a:pPr>
            <a:r>
              <a:rPr lang="en-US" sz="9600" b="1" dirty="0">
                <a:effectLst/>
                <a:ea typeface="Cambria" panose="02040503050406030204" pitchFamily="18" charset="0"/>
                <a:cs typeface="Times New Roman" panose="02020603050405020304" pitchFamily="18" charset="0"/>
              </a:rPr>
              <a:t>People only have those rights they can defend. Offense is not one of those rights. Do not allow legislation to control speech based on offense. This is censorship. </a:t>
            </a:r>
          </a:p>
          <a:p>
            <a:pPr marL="457200" lvl="1" indent="0">
              <a:lnSpc>
                <a:spcPct val="120000"/>
              </a:lnSpc>
              <a:spcBef>
                <a:spcPts val="0"/>
              </a:spcBef>
              <a:spcAft>
                <a:spcPts val="1200"/>
              </a:spcAft>
              <a:buNone/>
            </a:pPr>
            <a:r>
              <a:rPr lang="en-US" sz="9600" b="1" dirty="0">
                <a:ea typeface="Cambria" panose="02040503050406030204" pitchFamily="18" charset="0"/>
                <a:cs typeface="Times New Roman" panose="02020603050405020304" pitchFamily="18" charset="0"/>
              </a:rPr>
              <a:t>Realize n</a:t>
            </a:r>
            <a:r>
              <a:rPr lang="en-US" sz="9600" b="1" dirty="0">
                <a:effectLst/>
                <a:ea typeface="Cambria" panose="02040503050406030204" pitchFamily="18" charset="0"/>
                <a:cs typeface="Times New Roman" panose="02020603050405020304" pitchFamily="18" charset="0"/>
              </a:rPr>
              <a:t>ational policy can be theoretical in nature but should be as practical in purpose and execution as possible.</a:t>
            </a:r>
            <a:r>
              <a:rPr lang="en-US" sz="9600" b="1" dirty="0">
                <a:effectLst/>
                <a:ea typeface="Times New Roman" panose="02020603050405020304" pitchFamily="18" charset="0"/>
                <a:cs typeface="Times New Roman" panose="02020603050405020304" pitchFamily="18" charset="0"/>
              </a:rPr>
              <a:t>	</a:t>
            </a:r>
          </a:p>
          <a:p>
            <a:pPr marL="0" marR="0" lvl="0" indent="0">
              <a:lnSpc>
                <a:spcPct val="200000"/>
              </a:lnSpc>
              <a:spcBef>
                <a:spcPts val="0"/>
              </a:spcBef>
              <a:spcAft>
                <a:spcPts val="0"/>
              </a:spcAft>
              <a:buNone/>
            </a:pPr>
            <a:r>
              <a:rPr lang="en-US" sz="5600" b="1" dirty="0">
                <a:ea typeface="Times New Roman" panose="02020603050405020304" pitchFamily="18" charset="0"/>
                <a:cs typeface="Times New Roman" panose="02020603050405020304" pitchFamily="18" charset="0"/>
              </a:rPr>
              <a:t>	</a:t>
            </a:r>
            <a:endParaRPr lang="en-US" dirty="0"/>
          </a:p>
        </p:txBody>
      </p:sp>
      <p:sp>
        <p:nvSpPr>
          <p:cNvPr id="5" name="Slide Number Placeholder 4">
            <a:extLst>
              <a:ext uri="{FF2B5EF4-FFF2-40B4-BE49-F238E27FC236}">
                <a16:creationId xmlns:a16="http://schemas.microsoft.com/office/drawing/2014/main" id="{A64CE723-61AF-720E-E1DA-E05512B4C266}"/>
              </a:ext>
            </a:extLst>
          </p:cNvPr>
          <p:cNvSpPr>
            <a:spLocks noGrp="1"/>
          </p:cNvSpPr>
          <p:nvPr>
            <p:ph type="sldNum" sz="quarter" idx="12"/>
          </p:nvPr>
        </p:nvSpPr>
        <p:spPr/>
        <p:txBody>
          <a:bodyPr/>
          <a:lstStyle/>
          <a:p>
            <a:fld id="{972E64A3-630C-4127-BA1C-30538735F2CE}" type="slidenum">
              <a:rPr lang="en-US" smtClean="0"/>
              <a:t>36</a:t>
            </a:fld>
            <a:endParaRPr lang="en-US"/>
          </a:p>
        </p:txBody>
      </p:sp>
    </p:spTree>
    <p:extLst>
      <p:ext uri="{BB962C8B-B14F-4D97-AF65-F5344CB8AC3E}">
        <p14:creationId xmlns:p14="http://schemas.microsoft.com/office/powerpoint/2010/main" val="3576229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5294-410E-F211-781C-43BCE174AC72}"/>
              </a:ext>
            </a:extLst>
          </p:cNvPr>
          <p:cNvSpPr>
            <a:spLocks noGrp="1"/>
          </p:cNvSpPr>
          <p:nvPr>
            <p:ph type="title"/>
          </p:nvPr>
        </p:nvSpPr>
        <p:spPr>
          <a:xfrm>
            <a:off x="141806" y="1296660"/>
            <a:ext cx="11266188" cy="830351"/>
          </a:xfrm>
        </p:spPr>
        <p:txBody>
          <a:bodyPr>
            <a:noAutofit/>
          </a:bodyPr>
          <a:lstStyle/>
          <a:p>
            <a:r>
              <a:rPr lang="en-US" sz="3200" dirty="0">
                <a:latin typeface="+mn-lt"/>
              </a:rPr>
              <a:t>Conclusions &amp; Recommendations for Further Research </a:t>
            </a:r>
            <a:r>
              <a:rPr lang="en-US" sz="3200" dirty="0" err="1">
                <a:latin typeface="+mn-lt"/>
              </a:rPr>
              <a:t>cont</a:t>
            </a:r>
            <a:r>
              <a:rPr lang="en-US" sz="3200" dirty="0">
                <a:latin typeface="+mn-lt"/>
              </a:rPr>
              <a:t>…</a:t>
            </a:r>
          </a:p>
        </p:txBody>
      </p:sp>
      <p:sp>
        <p:nvSpPr>
          <p:cNvPr id="3" name="Content Placeholder 2">
            <a:extLst>
              <a:ext uri="{FF2B5EF4-FFF2-40B4-BE49-F238E27FC236}">
                <a16:creationId xmlns:a16="http://schemas.microsoft.com/office/drawing/2014/main" id="{FBCE6F87-B10B-B2AB-0AEE-BEF7887F9AA2}"/>
              </a:ext>
            </a:extLst>
          </p:cNvPr>
          <p:cNvSpPr>
            <a:spLocks noGrp="1"/>
          </p:cNvSpPr>
          <p:nvPr>
            <p:ph idx="1"/>
          </p:nvPr>
        </p:nvSpPr>
        <p:spPr>
          <a:xfrm>
            <a:off x="428978" y="2259040"/>
            <a:ext cx="10803466" cy="3844575"/>
          </a:xfrm>
        </p:spPr>
        <p:txBody>
          <a:bodyPr>
            <a:normAutofit fontScale="25000" lnSpcReduction="20000"/>
          </a:bodyPr>
          <a:lstStyle/>
          <a:p>
            <a:pPr marL="0" marR="0" lvl="0" indent="0">
              <a:lnSpc>
                <a:spcPct val="120000"/>
              </a:lnSpc>
              <a:spcBef>
                <a:spcPts val="0"/>
              </a:spcBef>
              <a:spcAft>
                <a:spcPts val="0"/>
              </a:spcAft>
              <a:buNone/>
            </a:pPr>
            <a:r>
              <a:rPr lang="en-US" sz="9600" b="1" dirty="0">
                <a:effectLst/>
                <a:ea typeface="Times New Roman" panose="02020603050405020304" pitchFamily="18" charset="0"/>
                <a:cs typeface="Times New Roman" panose="02020603050405020304" pitchFamily="18" charset="0"/>
              </a:rPr>
              <a:t>Practitioner Recommendations (State, City, County, Neighborhood, Focused, Applied, Therapy):</a:t>
            </a:r>
            <a:endParaRPr lang="en-US" sz="9600" dirty="0">
              <a:effectLst/>
              <a:ea typeface="Times New Roman" panose="02020603050405020304" pitchFamily="18" charset="0"/>
              <a:cs typeface="Times New Roman" panose="02020603050405020304" pitchFamily="18" charset="0"/>
            </a:endParaRPr>
          </a:p>
          <a:p>
            <a:pPr marL="457200" lvl="1" indent="0">
              <a:lnSpc>
                <a:spcPct val="120000"/>
              </a:lnSpc>
              <a:spcBef>
                <a:spcPts val="600"/>
              </a:spcBef>
              <a:spcAft>
                <a:spcPts val="600"/>
              </a:spcAft>
              <a:buNone/>
            </a:pPr>
            <a:r>
              <a:rPr lang="en-US" sz="9600" b="1" dirty="0">
                <a:effectLst/>
                <a:ea typeface="Cambria" panose="02040503050406030204" pitchFamily="18" charset="0"/>
                <a:cs typeface="Times New Roman" panose="02020603050405020304" pitchFamily="18" charset="0"/>
              </a:rPr>
              <a:t>Conduct training to strengthen the family and community through community centers, churches, and non-profit organizations.</a:t>
            </a:r>
          </a:p>
          <a:p>
            <a:pPr marL="457200" lvl="1" indent="0">
              <a:lnSpc>
                <a:spcPct val="120000"/>
              </a:lnSpc>
              <a:spcBef>
                <a:spcPts val="600"/>
              </a:spcBef>
              <a:spcAft>
                <a:spcPts val="600"/>
              </a:spcAft>
              <a:buNone/>
            </a:pPr>
            <a:r>
              <a:rPr lang="en-US" sz="9600" b="1" dirty="0">
                <a:effectLst/>
                <a:ea typeface="Cambria" panose="02040503050406030204" pitchFamily="18" charset="0"/>
                <a:cs typeface="Times New Roman" panose="02020603050405020304" pitchFamily="18" charset="0"/>
              </a:rPr>
              <a:t>Train others to combat the "victim mentality" by educating them about reality through community centers, churches, and non-profit organizations.</a:t>
            </a:r>
          </a:p>
          <a:p>
            <a:pPr marL="457200" lvl="1" indent="0">
              <a:lnSpc>
                <a:spcPct val="120000"/>
              </a:lnSpc>
              <a:spcBef>
                <a:spcPts val="600"/>
              </a:spcBef>
              <a:spcAft>
                <a:spcPts val="600"/>
              </a:spcAft>
              <a:buNone/>
            </a:pPr>
            <a:r>
              <a:rPr lang="en-US" sz="9600" b="1" dirty="0">
                <a:effectLst/>
                <a:ea typeface="Cambria" panose="02040503050406030204" pitchFamily="18" charset="0"/>
                <a:cs typeface="Times New Roman" panose="02020603050405020304" pitchFamily="18" charset="0"/>
              </a:rPr>
              <a:t>Encourage people to seek counseling for anger, anxiety, and any other mental health issues. Connect/collaborate with community organizations like churches and non-profits to facilitate support groups and offer pertinent information.</a:t>
            </a:r>
          </a:p>
          <a:p>
            <a:endParaRPr lang="en-US" dirty="0"/>
          </a:p>
        </p:txBody>
      </p:sp>
      <p:sp>
        <p:nvSpPr>
          <p:cNvPr id="5" name="Slide Number Placeholder 4">
            <a:extLst>
              <a:ext uri="{FF2B5EF4-FFF2-40B4-BE49-F238E27FC236}">
                <a16:creationId xmlns:a16="http://schemas.microsoft.com/office/drawing/2014/main" id="{8FEB77A6-DAA8-1288-130F-279B59060217}"/>
              </a:ext>
            </a:extLst>
          </p:cNvPr>
          <p:cNvSpPr>
            <a:spLocks noGrp="1"/>
          </p:cNvSpPr>
          <p:nvPr>
            <p:ph type="sldNum" sz="quarter" idx="12"/>
          </p:nvPr>
        </p:nvSpPr>
        <p:spPr/>
        <p:txBody>
          <a:bodyPr/>
          <a:lstStyle/>
          <a:p>
            <a:fld id="{972E64A3-630C-4127-BA1C-30538735F2CE}" type="slidenum">
              <a:rPr lang="en-US" smtClean="0"/>
              <a:t>37</a:t>
            </a:fld>
            <a:endParaRPr lang="en-US"/>
          </a:p>
        </p:txBody>
      </p:sp>
    </p:spTree>
    <p:extLst>
      <p:ext uri="{BB962C8B-B14F-4D97-AF65-F5344CB8AC3E}">
        <p14:creationId xmlns:p14="http://schemas.microsoft.com/office/powerpoint/2010/main" val="1473901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5294-410E-F211-781C-43BCE174AC72}"/>
              </a:ext>
            </a:extLst>
          </p:cNvPr>
          <p:cNvSpPr>
            <a:spLocks noGrp="1"/>
          </p:cNvSpPr>
          <p:nvPr>
            <p:ph type="title"/>
          </p:nvPr>
        </p:nvSpPr>
        <p:spPr>
          <a:xfrm>
            <a:off x="180926" y="1296660"/>
            <a:ext cx="11119978" cy="830351"/>
          </a:xfrm>
        </p:spPr>
        <p:txBody>
          <a:bodyPr>
            <a:noAutofit/>
          </a:bodyPr>
          <a:lstStyle/>
          <a:p>
            <a:r>
              <a:rPr lang="en-US" sz="2800" dirty="0">
                <a:latin typeface="+mn-lt"/>
              </a:rPr>
              <a:t>Conclusions &amp; Recommendations for Further Research continued</a:t>
            </a:r>
          </a:p>
        </p:txBody>
      </p:sp>
      <p:sp>
        <p:nvSpPr>
          <p:cNvPr id="3" name="Content Placeholder 2">
            <a:extLst>
              <a:ext uri="{FF2B5EF4-FFF2-40B4-BE49-F238E27FC236}">
                <a16:creationId xmlns:a16="http://schemas.microsoft.com/office/drawing/2014/main" id="{FBCE6F87-B10B-B2AB-0AEE-BEF7887F9AA2}"/>
              </a:ext>
            </a:extLst>
          </p:cNvPr>
          <p:cNvSpPr>
            <a:spLocks noGrp="1"/>
          </p:cNvSpPr>
          <p:nvPr>
            <p:ph idx="1"/>
          </p:nvPr>
        </p:nvSpPr>
        <p:spPr>
          <a:xfrm>
            <a:off x="428978" y="2131904"/>
            <a:ext cx="10803466" cy="4058689"/>
          </a:xfrm>
        </p:spPr>
        <p:txBody>
          <a:bodyPr>
            <a:normAutofit fontScale="25000" lnSpcReduction="20000"/>
          </a:bodyPr>
          <a:lstStyle/>
          <a:p>
            <a:pPr marL="0" marR="0" lvl="0" indent="0">
              <a:lnSpc>
                <a:spcPct val="120000"/>
              </a:lnSpc>
              <a:spcBef>
                <a:spcPts val="0"/>
              </a:spcBef>
              <a:spcAft>
                <a:spcPts val="0"/>
              </a:spcAft>
              <a:buNone/>
            </a:pPr>
            <a:r>
              <a:rPr lang="en-US" sz="9600" b="1" dirty="0">
                <a:effectLst/>
                <a:ea typeface="Times New Roman" panose="02020603050405020304" pitchFamily="18" charset="0"/>
                <a:cs typeface="Times New Roman" panose="02020603050405020304" pitchFamily="18" charset="0"/>
              </a:rPr>
              <a:t>Practitioner Recommendations (City, County, Neighborhood, Focused, Applied, Therapy):</a:t>
            </a:r>
            <a:endParaRPr lang="en-US" sz="9600" dirty="0">
              <a:effectLst/>
              <a:ea typeface="Times New Roman" panose="02020603050405020304" pitchFamily="18" charset="0"/>
              <a:cs typeface="Times New Roman" panose="02020603050405020304" pitchFamily="18" charset="0"/>
            </a:endParaRPr>
          </a:p>
          <a:p>
            <a:pPr marL="457200" lvl="1" indent="0">
              <a:lnSpc>
                <a:spcPct val="120000"/>
              </a:lnSpc>
              <a:spcBef>
                <a:spcPts val="600"/>
              </a:spcBef>
              <a:spcAft>
                <a:spcPts val="600"/>
              </a:spcAft>
              <a:buNone/>
            </a:pPr>
            <a:r>
              <a:rPr lang="en-US" sz="9200" b="1" dirty="0">
                <a:ea typeface="Cambria" panose="02040503050406030204" pitchFamily="18" charset="0"/>
                <a:cs typeface="Times New Roman" panose="02020603050405020304" pitchFamily="18" charset="0"/>
              </a:rPr>
              <a:t>Recognize and avoid</a:t>
            </a:r>
            <a:r>
              <a:rPr lang="en-US" sz="9200" b="1" dirty="0">
                <a:effectLst/>
                <a:ea typeface="Cambria" panose="02040503050406030204" pitchFamily="18" charset="0"/>
                <a:cs typeface="Times New Roman" panose="02020603050405020304" pitchFamily="18" charset="0"/>
              </a:rPr>
              <a:t> propaganda! Train individuals and communities to avoid the rhetoric and ideology of national and local "race hustlers" looking to capitalize off racial strife while offering no real-world solutions to real-world problems.</a:t>
            </a:r>
          </a:p>
          <a:p>
            <a:pPr marL="457200" lvl="1" indent="0">
              <a:lnSpc>
                <a:spcPct val="120000"/>
              </a:lnSpc>
              <a:spcBef>
                <a:spcPts val="600"/>
              </a:spcBef>
              <a:spcAft>
                <a:spcPts val="600"/>
              </a:spcAft>
              <a:buNone/>
            </a:pPr>
            <a:r>
              <a:rPr lang="en-US" sz="9200" b="1" dirty="0">
                <a:effectLst/>
                <a:ea typeface="Cambria" panose="02040503050406030204" pitchFamily="18" charset="0"/>
                <a:cs typeface="Times New Roman" panose="02020603050405020304" pitchFamily="18" charset="0"/>
              </a:rPr>
              <a:t>Do not waste time looking for a handout. Get to work! Ignore those who always "cry wolf" or try to convince you that you are a victim.</a:t>
            </a:r>
          </a:p>
          <a:p>
            <a:pPr marL="457200" lvl="1" indent="0">
              <a:lnSpc>
                <a:spcPct val="120000"/>
              </a:lnSpc>
              <a:spcBef>
                <a:spcPts val="600"/>
              </a:spcBef>
              <a:spcAft>
                <a:spcPts val="600"/>
              </a:spcAft>
              <a:buNone/>
            </a:pPr>
            <a:r>
              <a:rPr lang="en-US" sz="9200" b="1" dirty="0">
                <a:effectLst/>
                <a:ea typeface="Cambria" panose="02040503050406030204" pitchFamily="18" charset="0"/>
                <a:cs typeface="Times New Roman" panose="02020603050405020304" pitchFamily="18" charset="0"/>
              </a:rPr>
              <a:t>Teach people to take personal responsibility for their lives and families by encouraging them to believe that changing their socioeconomic position is within their influence.</a:t>
            </a:r>
          </a:p>
          <a:p>
            <a:endParaRPr lang="en-US" dirty="0"/>
          </a:p>
        </p:txBody>
      </p:sp>
      <p:sp>
        <p:nvSpPr>
          <p:cNvPr id="5" name="Slide Number Placeholder 4">
            <a:extLst>
              <a:ext uri="{FF2B5EF4-FFF2-40B4-BE49-F238E27FC236}">
                <a16:creationId xmlns:a16="http://schemas.microsoft.com/office/drawing/2014/main" id="{8FEB77A6-DAA8-1288-130F-279B59060217}"/>
              </a:ext>
            </a:extLst>
          </p:cNvPr>
          <p:cNvSpPr>
            <a:spLocks noGrp="1"/>
          </p:cNvSpPr>
          <p:nvPr>
            <p:ph type="sldNum" sz="quarter" idx="12"/>
          </p:nvPr>
        </p:nvSpPr>
        <p:spPr/>
        <p:txBody>
          <a:bodyPr/>
          <a:lstStyle/>
          <a:p>
            <a:fld id="{972E64A3-630C-4127-BA1C-30538735F2CE}" type="slidenum">
              <a:rPr lang="en-US" smtClean="0"/>
              <a:t>38</a:t>
            </a:fld>
            <a:endParaRPr lang="en-US"/>
          </a:p>
        </p:txBody>
      </p:sp>
    </p:spTree>
    <p:extLst>
      <p:ext uri="{BB962C8B-B14F-4D97-AF65-F5344CB8AC3E}">
        <p14:creationId xmlns:p14="http://schemas.microsoft.com/office/powerpoint/2010/main" val="5169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5294-410E-F211-781C-43BCE174AC72}"/>
              </a:ext>
            </a:extLst>
          </p:cNvPr>
          <p:cNvSpPr>
            <a:spLocks noGrp="1"/>
          </p:cNvSpPr>
          <p:nvPr>
            <p:ph type="title"/>
          </p:nvPr>
        </p:nvSpPr>
        <p:spPr>
          <a:xfrm>
            <a:off x="136917" y="1290907"/>
            <a:ext cx="11119978" cy="581038"/>
          </a:xfrm>
        </p:spPr>
        <p:txBody>
          <a:bodyPr>
            <a:noAutofit/>
          </a:bodyPr>
          <a:lstStyle/>
          <a:p>
            <a:r>
              <a:rPr lang="en-US" sz="2800" dirty="0">
                <a:latin typeface="+mn-lt"/>
              </a:rPr>
              <a:t>Conclusions &amp; Recommendations for Further Research continued</a:t>
            </a:r>
          </a:p>
        </p:txBody>
      </p:sp>
      <p:sp>
        <p:nvSpPr>
          <p:cNvPr id="3" name="Content Placeholder 2">
            <a:extLst>
              <a:ext uri="{FF2B5EF4-FFF2-40B4-BE49-F238E27FC236}">
                <a16:creationId xmlns:a16="http://schemas.microsoft.com/office/drawing/2014/main" id="{FBCE6F87-B10B-B2AB-0AEE-BEF7887F9AA2}"/>
              </a:ext>
            </a:extLst>
          </p:cNvPr>
          <p:cNvSpPr>
            <a:spLocks noGrp="1"/>
          </p:cNvSpPr>
          <p:nvPr>
            <p:ph idx="1"/>
          </p:nvPr>
        </p:nvSpPr>
        <p:spPr>
          <a:xfrm>
            <a:off x="586781" y="1871945"/>
            <a:ext cx="10405580" cy="4986055"/>
          </a:xfrm>
        </p:spPr>
        <p:txBody>
          <a:bodyPr>
            <a:normAutofit fontScale="32500" lnSpcReduction="20000"/>
          </a:bodyPr>
          <a:lstStyle/>
          <a:p>
            <a:pPr marL="0" marR="0" lvl="0" indent="0">
              <a:lnSpc>
                <a:spcPct val="120000"/>
              </a:lnSpc>
              <a:spcBef>
                <a:spcPts val="0"/>
              </a:spcBef>
              <a:spcAft>
                <a:spcPts val="0"/>
              </a:spcAft>
              <a:buNone/>
            </a:pPr>
            <a:r>
              <a:rPr lang="en-US" sz="8600" b="1" dirty="0">
                <a:effectLst/>
                <a:ea typeface="Times New Roman" panose="02020603050405020304" pitchFamily="18" charset="0"/>
                <a:cs typeface="Times New Roman" panose="02020603050405020304" pitchFamily="18" charset="0"/>
              </a:rPr>
              <a:t>Practitioner Recommendations (City, County, Neighborhood, Focused, Applied, Therapy):</a:t>
            </a:r>
          </a:p>
          <a:p>
            <a:pPr marL="0" lvl="1" indent="0">
              <a:lnSpc>
                <a:spcPct val="120000"/>
              </a:lnSpc>
              <a:spcBef>
                <a:spcPts val="0"/>
              </a:spcBef>
              <a:buNone/>
            </a:pPr>
            <a:r>
              <a:rPr lang="en-US" sz="8600" b="1" dirty="0">
                <a:effectLst/>
                <a:ea typeface="Times New Roman" panose="02020603050405020304" pitchFamily="18" charset="0"/>
                <a:cs typeface="Times New Roman" panose="02020603050405020304" pitchFamily="18" charset="0"/>
              </a:rPr>
              <a:t>The</a:t>
            </a:r>
            <a:r>
              <a:rPr lang="en-US" sz="8600" b="1" spc="-2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results</a:t>
            </a:r>
            <a:r>
              <a:rPr lang="en-US" sz="8600" b="1" spc="-5"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indicated</a:t>
            </a:r>
            <a:r>
              <a:rPr lang="en-US" sz="8600" b="1" spc="-1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that</a:t>
            </a:r>
            <a:r>
              <a:rPr lang="en-US" sz="8600" b="1" spc="-20" dirty="0">
                <a:effectLst/>
                <a:ea typeface="Times New Roman" panose="02020603050405020304" pitchFamily="18" charset="0"/>
                <a:cs typeface="Times New Roman" panose="02020603050405020304" pitchFamily="18" charset="0"/>
              </a:rPr>
              <a:t> due to </a:t>
            </a:r>
            <a:r>
              <a:rPr lang="en-US" sz="8600" b="1" dirty="0">
                <a:effectLst/>
                <a:ea typeface="Times New Roman" panose="02020603050405020304" pitchFamily="18" charset="0"/>
                <a:cs typeface="Times New Roman" panose="02020603050405020304" pitchFamily="18" charset="0"/>
              </a:rPr>
              <a:t>increased</a:t>
            </a:r>
            <a:r>
              <a:rPr lang="en-US" sz="8600" b="1" spc="-1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experiences</a:t>
            </a:r>
            <a:r>
              <a:rPr lang="en-US" sz="8600" b="1" spc="-5" dirty="0">
                <a:effectLst/>
                <a:ea typeface="Times New Roman" panose="02020603050405020304" pitchFamily="18" charset="0"/>
                <a:cs typeface="Times New Roman" panose="02020603050405020304" pitchFamily="18" charset="0"/>
              </a:rPr>
              <a:t> or perceptions </a:t>
            </a:r>
            <a:r>
              <a:rPr lang="en-US" sz="8600" b="1" dirty="0">
                <a:effectLst/>
                <a:ea typeface="Times New Roman" panose="02020603050405020304" pitchFamily="18" charset="0"/>
                <a:cs typeface="Times New Roman" panose="02020603050405020304" pitchFamily="18" charset="0"/>
              </a:rPr>
              <a:t>of</a:t>
            </a:r>
            <a:r>
              <a:rPr lang="en-US" sz="8600" b="1" spc="-10" dirty="0">
                <a:effectLst/>
                <a:ea typeface="Times New Roman" panose="02020603050405020304" pitchFamily="18" charset="0"/>
                <a:cs typeface="Times New Roman" panose="02020603050405020304" pitchFamily="18" charset="0"/>
              </a:rPr>
              <a:t> racism, </a:t>
            </a:r>
            <a:r>
              <a:rPr lang="en-US" sz="8600" b="1" dirty="0">
                <a:effectLst/>
                <a:ea typeface="Times New Roman" panose="02020603050405020304" pitchFamily="18" charset="0"/>
                <a:cs typeface="Times New Roman" panose="02020603050405020304" pitchFamily="18" charset="0"/>
              </a:rPr>
              <a:t>race-related</a:t>
            </a:r>
            <a:r>
              <a:rPr lang="en-US" sz="8600" b="1" spc="-1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stress</a:t>
            </a:r>
            <a:r>
              <a:rPr lang="en-US" sz="8600" b="1" spc="-5"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was</a:t>
            </a:r>
            <a:r>
              <a:rPr lang="en-US" sz="8600" b="1" spc="-2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associated</a:t>
            </a:r>
            <a:r>
              <a:rPr lang="en-US" sz="8600" b="1" spc="-1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with</a:t>
            </a:r>
            <a:r>
              <a:rPr lang="en-US" sz="8600" b="1" spc="-1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worsened perceptions of injustice among middle-class African Americans.</a:t>
            </a:r>
            <a:r>
              <a:rPr lang="en-US" sz="8600" b="1" spc="-1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Negative</a:t>
            </a:r>
            <a:r>
              <a:rPr lang="en-US" sz="8600" b="1" spc="-2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sociopolitical</a:t>
            </a:r>
            <a:r>
              <a:rPr lang="en-US" sz="8600" b="1" spc="-2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attitudes</a:t>
            </a:r>
            <a:r>
              <a:rPr lang="en-US" sz="8600" b="1" spc="-5"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were</a:t>
            </a:r>
            <a:r>
              <a:rPr lang="en-US" sz="8600" b="1" spc="-2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related to</a:t>
            </a:r>
            <a:r>
              <a:rPr lang="en-US" sz="8600" b="1" spc="-10" dirty="0">
                <a:effectLst/>
                <a:ea typeface="Times New Roman" panose="02020603050405020304" pitchFamily="18" charset="0"/>
                <a:cs typeface="Times New Roman" panose="02020603050405020304" pitchFamily="18" charset="0"/>
              </a:rPr>
              <a:t> </a:t>
            </a:r>
            <a:r>
              <a:rPr lang="en-US" sz="8600" b="1" dirty="0">
                <a:effectLst/>
                <a:ea typeface="Times New Roman" panose="02020603050405020304" pitchFamily="18" charset="0"/>
                <a:cs typeface="Times New Roman" panose="02020603050405020304" pitchFamily="18" charset="0"/>
              </a:rPr>
              <a:t>perceiving more injustice</a:t>
            </a:r>
            <a:r>
              <a:rPr lang="en-US" sz="8600" b="1" dirty="0">
                <a:ea typeface="Times New Roman" panose="02020603050405020304" pitchFamily="18" charset="0"/>
                <a:cs typeface="Times New Roman" panose="02020603050405020304" pitchFamily="18" charset="0"/>
              </a:rPr>
              <a:t>. </a:t>
            </a:r>
          </a:p>
          <a:p>
            <a:pPr marL="0" lvl="1" indent="0">
              <a:lnSpc>
                <a:spcPct val="120000"/>
              </a:lnSpc>
              <a:spcBef>
                <a:spcPts val="0"/>
              </a:spcBef>
              <a:buNone/>
            </a:pPr>
            <a:r>
              <a:rPr lang="en-US" sz="8600" b="1" dirty="0">
                <a:solidFill>
                  <a:srgbClr val="000000"/>
                </a:solidFill>
                <a:effectLst/>
                <a:ea typeface="Cambria" panose="02040503050406030204" pitchFamily="18" charset="0"/>
                <a:cs typeface="Times New Roman" panose="02020603050405020304" pitchFamily="18" charset="0"/>
              </a:rPr>
              <a:t>This study has implications for research and clinical practice with African Americans. The findings of this study added to the literature on race-related stress and the perception of injustice and fills gaps related to the effects of the contemporary sociopolitical context. </a:t>
            </a:r>
          </a:p>
        </p:txBody>
      </p:sp>
      <p:sp>
        <p:nvSpPr>
          <p:cNvPr id="5" name="Slide Number Placeholder 4">
            <a:extLst>
              <a:ext uri="{FF2B5EF4-FFF2-40B4-BE49-F238E27FC236}">
                <a16:creationId xmlns:a16="http://schemas.microsoft.com/office/drawing/2014/main" id="{8FEB77A6-DAA8-1288-130F-279B59060217}"/>
              </a:ext>
            </a:extLst>
          </p:cNvPr>
          <p:cNvSpPr>
            <a:spLocks noGrp="1"/>
          </p:cNvSpPr>
          <p:nvPr>
            <p:ph type="sldNum" sz="quarter" idx="12"/>
          </p:nvPr>
        </p:nvSpPr>
        <p:spPr/>
        <p:txBody>
          <a:bodyPr/>
          <a:lstStyle/>
          <a:p>
            <a:fld id="{972E64A3-630C-4127-BA1C-30538735F2CE}" type="slidenum">
              <a:rPr lang="en-US" smtClean="0"/>
              <a:t>39</a:t>
            </a:fld>
            <a:endParaRPr lang="en-US" dirty="0"/>
          </a:p>
        </p:txBody>
      </p:sp>
    </p:spTree>
    <p:extLst>
      <p:ext uri="{BB962C8B-B14F-4D97-AF65-F5344CB8AC3E}">
        <p14:creationId xmlns:p14="http://schemas.microsoft.com/office/powerpoint/2010/main" val="327809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3957-29A2-362A-A9CC-AEBBDD5A7C74}"/>
              </a:ext>
            </a:extLst>
          </p:cNvPr>
          <p:cNvSpPr>
            <a:spLocks noGrp="1"/>
          </p:cNvSpPr>
          <p:nvPr>
            <p:ph type="title"/>
          </p:nvPr>
        </p:nvSpPr>
        <p:spPr>
          <a:xfrm>
            <a:off x="428978" y="1365901"/>
            <a:ext cx="10803466" cy="830351"/>
          </a:xfrm>
        </p:spPr>
        <p:txBody>
          <a:bodyPr>
            <a:normAutofit/>
          </a:bodyPr>
          <a:lstStyle/>
          <a:p>
            <a:r>
              <a:rPr lang="en-US" sz="3600" dirty="0">
                <a:latin typeface="+mn-lt"/>
              </a:rPr>
              <a:t>A. Introduction: Research Background &amp; Purpose</a:t>
            </a:r>
          </a:p>
        </p:txBody>
      </p:sp>
      <p:sp>
        <p:nvSpPr>
          <p:cNvPr id="3" name="Content Placeholder 2">
            <a:extLst>
              <a:ext uri="{FF2B5EF4-FFF2-40B4-BE49-F238E27FC236}">
                <a16:creationId xmlns:a16="http://schemas.microsoft.com/office/drawing/2014/main" id="{B4FC032C-390A-F9E9-D707-E0B41A3585EA}"/>
              </a:ext>
            </a:extLst>
          </p:cNvPr>
          <p:cNvSpPr>
            <a:spLocks noGrp="1"/>
          </p:cNvSpPr>
          <p:nvPr>
            <p:ph idx="1"/>
          </p:nvPr>
        </p:nvSpPr>
        <p:spPr/>
        <p:txBody>
          <a:bodyPr/>
          <a:lstStyle/>
          <a:p>
            <a:pPr marL="514350" indent="-514350">
              <a:buAutoNum type="alphaUcPeriod"/>
            </a:pPr>
            <a:endParaRPr lang="en-US" dirty="0"/>
          </a:p>
          <a:p>
            <a:pPr marL="0" indent="0">
              <a:buNone/>
            </a:pPr>
            <a:r>
              <a:rPr lang="en-US" dirty="0"/>
              <a:t>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8E4BD0D9-B9B6-AD5D-0C42-6BA6B767CEAA}"/>
              </a:ext>
            </a:extLst>
          </p:cNvPr>
          <p:cNvSpPr>
            <a:spLocks noGrp="1"/>
          </p:cNvSpPr>
          <p:nvPr>
            <p:ph type="sldNum" sz="quarter" idx="12"/>
          </p:nvPr>
        </p:nvSpPr>
        <p:spPr/>
        <p:txBody>
          <a:bodyPr/>
          <a:lstStyle/>
          <a:p>
            <a:fld id="{972E64A3-630C-4127-BA1C-30538735F2CE}" type="slidenum">
              <a:rPr lang="en-US" smtClean="0"/>
              <a:t>4</a:t>
            </a:fld>
            <a:endParaRPr lang="en-US" dirty="0"/>
          </a:p>
        </p:txBody>
      </p:sp>
      <p:sp>
        <p:nvSpPr>
          <p:cNvPr id="6" name="TextBox 5">
            <a:extLst>
              <a:ext uri="{FF2B5EF4-FFF2-40B4-BE49-F238E27FC236}">
                <a16:creationId xmlns:a16="http://schemas.microsoft.com/office/drawing/2014/main" id="{B729165E-8441-F730-7EFE-17932CA1288E}"/>
              </a:ext>
            </a:extLst>
          </p:cNvPr>
          <p:cNvSpPr txBox="1"/>
          <p:nvPr/>
        </p:nvSpPr>
        <p:spPr>
          <a:xfrm>
            <a:off x="492040" y="2332387"/>
            <a:ext cx="10677342" cy="2677656"/>
          </a:xfrm>
          <a:prstGeom prst="rect">
            <a:avLst/>
          </a:prstGeom>
          <a:noFill/>
        </p:spPr>
        <p:txBody>
          <a:bodyPr wrap="square" rtlCol="0">
            <a:spAutoFit/>
          </a:bodyPr>
          <a:lstStyle/>
          <a:p>
            <a:r>
              <a:rPr lang="en-US" sz="2400" b="1" dirty="0">
                <a:effectLst/>
                <a:ea typeface="Cambria" panose="02040503050406030204" pitchFamily="18" charset="0"/>
              </a:rPr>
              <a:t>People perceive different actions as unjust and react differently to injustice experiences. This subjective perception of injustice could determine not only their actions but also their mental health – their race-related stress (Fetchenhauer &amp; Huang, 2004). To better understand the impact of injustice experiences on mental health, it was necessary to validly assess experiences of injustice with appropriate instruments (Fetchenhauer &amp; Huang, 2004).</a:t>
            </a:r>
            <a:r>
              <a:rPr lang="en-US" sz="2400" b="1" dirty="0">
                <a:effectLst/>
              </a:rPr>
              <a:t> </a:t>
            </a:r>
            <a:endParaRPr lang="en-US" sz="2400" b="1" dirty="0">
              <a:solidFill>
                <a:srgbClr val="000000"/>
              </a:solidFill>
              <a:effectLst/>
              <a:ea typeface="Cambria" panose="02040503050406030204" pitchFamily="18" charset="0"/>
            </a:endParaRPr>
          </a:p>
          <a:p>
            <a:pPr marL="342900" indent="-342900">
              <a:buFont typeface="Arial" panose="020B0604020202020204" pitchFamily="34" charset="0"/>
              <a:buChar char="•"/>
            </a:pPr>
            <a:endParaRPr lang="en-US" sz="2400" b="1" dirty="0">
              <a:effectLst/>
              <a:ea typeface="Cambria" panose="02040503050406030204" pitchFamily="18" charset="0"/>
            </a:endParaRPr>
          </a:p>
        </p:txBody>
      </p:sp>
    </p:spTree>
    <p:extLst>
      <p:ext uri="{BB962C8B-B14F-4D97-AF65-F5344CB8AC3E}">
        <p14:creationId xmlns:p14="http://schemas.microsoft.com/office/powerpoint/2010/main" val="238777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5294-410E-F211-781C-43BCE174AC72}"/>
              </a:ext>
            </a:extLst>
          </p:cNvPr>
          <p:cNvSpPr>
            <a:spLocks noGrp="1"/>
          </p:cNvSpPr>
          <p:nvPr>
            <p:ph type="title"/>
          </p:nvPr>
        </p:nvSpPr>
        <p:spPr>
          <a:xfrm>
            <a:off x="83126" y="1435595"/>
            <a:ext cx="10538089" cy="581038"/>
          </a:xfrm>
        </p:spPr>
        <p:txBody>
          <a:bodyPr>
            <a:noAutofit/>
          </a:bodyPr>
          <a:lstStyle/>
          <a:p>
            <a:r>
              <a:rPr lang="en-US" sz="2800" dirty="0">
                <a:latin typeface="+mn-lt"/>
              </a:rPr>
              <a:t>Conclusions &amp; Recommendations for Further Research continued</a:t>
            </a:r>
          </a:p>
        </p:txBody>
      </p:sp>
      <p:sp>
        <p:nvSpPr>
          <p:cNvPr id="3" name="Content Placeholder 2">
            <a:extLst>
              <a:ext uri="{FF2B5EF4-FFF2-40B4-BE49-F238E27FC236}">
                <a16:creationId xmlns:a16="http://schemas.microsoft.com/office/drawing/2014/main" id="{FBCE6F87-B10B-B2AB-0AEE-BEF7887F9AA2}"/>
              </a:ext>
            </a:extLst>
          </p:cNvPr>
          <p:cNvSpPr>
            <a:spLocks noGrp="1"/>
          </p:cNvSpPr>
          <p:nvPr>
            <p:ph idx="1"/>
          </p:nvPr>
        </p:nvSpPr>
        <p:spPr>
          <a:xfrm>
            <a:off x="885060" y="1943490"/>
            <a:ext cx="10043731" cy="4215043"/>
          </a:xfrm>
        </p:spPr>
        <p:txBody>
          <a:bodyPr>
            <a:normAutofit fontScale="62500" lnSpcReduction="20000"/>
          </a:bodyPr>
          <a:lstStyle/>
          <a:p>
            <a:pPr marL="0" marR="0" lvl="0" indent="0">
              <a:lnSpc>
                <a:spcPct val="120000"/>
              </a:lnSpc>
              <a:spcBef>
                <a:spcPts val="0"/>
              </a:spcBef>
              <a:spcAft>
                <a:spcPts val="0"/>
              </a:spcAft>
              <a:buNone/>
            </a:pPr>
            <a:r>
              <a:rPr lang="en-US" sz="5100" b="1" dirty="0">
                <a:effectLst/>
                <a:ea typeface="Times New Roman" panose="02020603050405020304" pitchFamily="18" charset="0"/>
                <a:cs typeface="Times New Roman" panose="02020603050405020304" pitchFamily="18" charset="0"/>
              </a:rPr>
              <a:t>Practitioner Recommendations (City, County, Neighborhood, Focused, Applied, Therapy)</a:t>
            </a:r>
          </a:p>
          <a:p>
            <a:pPr marL="0" lvl="1" indent="0">
              <a:lnSpc>
                <a:spcPct val="120000"/>
              </a:lnSpc>
              <a:spcBef>
                <a:spcPts val="0"/>
              </a:spcBef>
              <a:buNone/>
            </a:pPr>
            <a:r>
              <a:rPr lang="en-US" sz="4500" b="1" dirty="0">
                <a:solidFill>
                  <a:srgbClr val="000000"/>
                </a:solidFill>
                <a:effectLst/>
                <a:ea typeface="Cambria" panose="02040503050406030204" pitchFamily="18" charset="0"/>
                <a:cs typeface="Times New Roman" panose="02020603050405020304" pitchFamily="18" charset="0"/>
              </a:rPr>
              <a:t>Social researchers are encouraged to provide qualitative and longitudinal research for processing current events, normalizing and validating feelings about these events, facilitating understanding and engagement with African American perceptions concerning injustice, and exploring racial conflict while suggesting culturally appropriate interventions to promote racial reconciliation. </a:t>
            </a:r>
          </a:p>
        </p:txBody>
      </p:sp>
      <p:sp>
        <p:nvSpPr>
          <p:cNvPr id="5" name="Slide Number Placeholder 4">
            <a:extLst>
              <a:ext uri="{FF2B5EF4-FFF2-40B4-BE49-F238E27FC236}">
                <a16:creationId xmlns:a16="http://schemas.microsoft.com/office/drawing/2014/main" id="{8FEB77A6-DAA8-1288-130F-279B59060217}"/>
              </a:ext>
            </a:extLst>
          </p:cNvPr>
          <p:cNvSpPr>
            <a:spLocks noGrp="1"/>
          </p:cNvSpPr>
          <p:nvPr>
            <p:ph type="sldNum" sz="quarter" idx="12"/>
          </p:nvPr>
        </p:nvSpPr>
        <p:spPr/>
        <p:txBody>
          <a:bodyPr/>
          <a:lstStyle/>
          <a:p>
            <a:fld id="{972E64A3-630C-4127-BA1C-30538735F2CE}" type="slidenum">
              <a:rPr lang="en-US" smtClean="0"/>
              <a:t>40</a:t>
            </a:fld>
            <a:endParaRPr lang="en-US"/>
          </a:p>
        </p:txBody>
      </p:sp>
    </p:spTree>
    <p:extLst>
      <p:ext uri="{BB962C8B-B14F-4D97-AF65-F5344CB8AC3E}">
        <p14:creationId xmlns:p14="http://schemas.microsoft.com/office/powerpoint/2010/main" val="1499776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E671-77FC-B573-E4F2-5C636348B5B4}"/>
              </a:ext>
            </a:extLst>
          </p:cNvPr>
          <p:cNvSpPr>
            <a:spLocks noGrp="1"/>
          </p:cNvSpPr>
          <p:nvPr>
            <p:ph type="title"/>
          </p:nvPr>
        </p:nvSpPr>
        <p:spPr/>
        <p:txBody>
          <a:bodyPr>
            <a:normAutofit fontScale="90000"/>
          </a:bodyPr>
          <a:lstStyle/>
          <a:p>
            <a:r>
              <a:rPr lang="en-US" sz="3200" dirty="0">
                <a:latin typeface="+mn-lt"/>
              </a:rPr>
              <a:t>Conclusions &amp; Recommendations for Future Research Continued</a:t>
            </a:r>
          </a:p>
        </p:txBody>
      </p:sp>
      <p:sp>
        <p:nvSpPr>
          <p:cNvPr id="3" name="Content Placeholder 2">
            <a:extLst>
              <a:ext uri="{FF2B5EF4-FFF2-40B4-BE49-F238E27FC236}">
                <a16:creationId xmlns:a16="http://schemas.microsoft.com/office/drawing/2014/main" id="{529374BA-1778-7D2B-3CE3-4F7C2FBCF856}"/>
              </a:ext>
            </a:extLst>
          </p:cNvPr>
          <p:cNvSpPr>
            <a:spLocks noGrp="1"/>
          </p:cNvSpPr>
          <p:nvPr>
            <p:ph idx="1"/>
          </p:nvPr>
        </p:nvSpPr>
        <p:spPr>
          <a:xfrm>
            <a:off x="704137" y="2705692"/>
            <a:ext cx="10073069" cy="3308811"/>
          </a:xfrm>
        </p:spPr>
        <p:txBody>
          <a:bodyPr>
            <a:normAutofit lnSpcReduction="10000"/>
          </a:bodyPr>
          <a:lstStyle/>
          <a:p>
            <a:pPr marL="0" indent="0">
              <a:buNone/>
            </a:pPr>
            <a:r>
              <a:rPr lang="en-US" b="1" dirty="0">
                <a:effectLst/>
                <a:ea typeface="Cambria" panose="02040503050406030204" pitchFamily="18" charset="0"/>
              </a:rPr>
              <a:t>Future researchers may consider a qualitative re-evaluation of the concept of race-related stress given the use of social media by individuals and corporations, institutions, and public versus private forms of engagement.</a:t>
            </a:r>
          </a:p>
          <a:p>
            <a:pPr marL="0" indent="0">
              <a:buNone/>
            </a:pPr>
            <a:r>
              <a:rPr lang="en-US" b="1" dirty="0">
                <a:effectLst/>
                <a:ea typeface="Cambria" panose="02040503050406030204" pitchFamily="18" charset="0"/>
              </a:rPr>
              <a:t>Future studies utilizing mixed-methods analysis to explore the experiences of middle-class African Americans during the </a:t>
            </a:r>
            <a:r>
              <a:rPr lang="en-US" b="1" dirty="0">
                <a:ea typeface="Cambria" panose="02040503050406030204" pitchFamily="18" charset="0"/>
              </a:rPr>
              <a:t>2024 </a:t>
            </a:r>
            <a:r>
              <a:rPr lang="en-US" b="1" dirty="0">
                <a:effectLst/>
                <a:ea typeface="Cambria" panose="02040503050406030204" pitchFamily="18" charset="0"/>
              </a:rPr>
              <a:t>presidential campaign could also provide a richer and deeper narrative and understanding of this sociopolitical era and its effect on race-related stress and the perception of injustice.</a:t>
            </a:r>
          </a:p>
          <a:p>
            <a:endParaRPr lang="en-US" sz="2000" dirty="0"/>
          </a:p>
        </p:txBody>
      </p:sp>
      <p:sp>
        <p:nvSpPr>
          <p:cNvPr id="4" name="Slide Number Placeholder 3">
            <a:extLst>
              <a:ext uri="{FF2B5EF4-FFF2-40B4-BE49-F238E27FC236}">
                <a16:creationId xmlns:a16="http://schemas.microsoft.com/office/drawing/2014/main" id="{D7AB726E-8710-FBB1-2140-41D47AE54165}"/>
              </a:ext>
            </a:extLst>
          </p:cNvPr>
          <p:cNvSpPr>
            <a:spLocks noGrp="1"/>
          </p:cNvSpPr>
          <p:nvPr>
            <p:ph type="sldNum" sz="quarter" idx="12"/>
          </p:nvPr>
        </p:nvSpPr>
        <p:spPr/>
        <p:txBody>
          <a:bodyPr/>
          <a:lstStyle/>
          <a:p>
            <a:fld id="{972E64A3-630C-4127-BA1C-30538735F2CE}" type="slidenum">
              <a:rPr lang="en-US" smtClean="0"/>
              <a:t>41</a:t>
            </a:fld>
            <a:endParaRPr lang="en-US"/>
          </a:p>
        </p:txBody>
      </p:sp>
    </p:spTree>
    <p:extLst>
      <p:ext uri="{BB962C8B-B14F-4D97-AF65-F5344CB8AC3E}">
        <p14:creationId xmlns:p14="http://schemas.microsoft.com/office/powerpoint/2010/main" val="1593579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E671-77FC-B573-E4F2-5C636348B5B4}"/>
              </a:ext>
            </a:extLst>
          </p:cNvPr>
          <p:cNvSpPr>
            <a:spLocks noGrp="1"/>
          </p:cNvSpPr>
          <p:nvPr>
            <p:ph type="title"/>
          </p:nvPr>
        </p:nvSpPr>
        <p:spPr>
          <a:xfrm>
            <a:off x="468097" y="1384680"/>
            <a:ext cx="10803466" cy="830351"/>
          </a:xfrm>
        </p:spPr>
        <p:txBody>
          <a:bodyPr>
            <a:normAutofit fontScale="90000"/>
          </a:bodyPr>
          <a:lstStyle/>
          <a:p>
            <a:r>
              <a:rPr lang="en-US" sz="3200" dirty="0">
                <a:latin typeface="+mn-lt"/>
              </a:rPr>
              <a:t>Conclusions &amp; Recommendations for Future Research Continued</a:t>
            </a:r>
          </a:p>
        </p:txBody>
      </p:sp>
      <p:sp>
        <p:nvSpPr>
          <p:cNvPr id="3" name="Content Placeholder 2">
            <a:extLst>
              <a:ext uri="{FF2B5EF4-FFF2-40B4-BE49-F238E27FC236}">
                <a16:creationId xmlns:a16="http://schemas.microsoft.com/office/drawing/2014/main" id="{529374BA-1778-7D2B-3CE3-4F7C2FBCF856}"/>
              </a:ext>
            </a:extLst>
          </p:cNvPr>
          <p:cNvSpPr>
            <a:spLocks noGrp="1"/>
          </p:cNvSpPr>
          <p:nvPr>
            <p:ph idx="1"/>
          </p:nvPr>
        </p:nvSpPr>
        <p:spPr>
          <a:xfrm>
            <a:off x="728585" y="2480760"/>
            <a:ext cx="9877476" cy="3088768"/>
          </a:xfrm>
        </p:spPr>
        <p:txBody>
          <a:bodyPr>
            <a:noAutofit/>
          </a:bodyPr>
          <a:lstStyle/>
          <a:p>
            <a:pPr marL="0" indent="0">
              <a:buNone/>
            </a:pPr>
            <a:r>
              <a:rPr lang="en-US" b="1" dirty="0">
                <a:effectLst/>
                <a:ea typeface="Cambria" panose="02040503050406030204" pitchFamily="18" charset="0"/>
              </a:rPr>
              <a:t>Future longitudinal studies may provide valuable insight into the long-term effects national political campaigning and the socio-political environment  may have on the psychosocial state of middle-class African Americans during the election cycle</a:t>
            </a:r>
          </a:p>
          <a:p>
            <a:pPr marL="0" indent="0">
              <a:buNone/>
            </a:pPr>
            <a:r>
              <a:rPr lang="en-US" b="1" dirty="0">
                <a:effectLst/>
                <a:ea typeface="Cambria" panose="02040503050406030204" pitchFamily="18" charset="0"/>
                <a:cs typeface="Cambria" panose="02040503050406030204" pitchFamily="18" charset="0"/>
              </a:rPr>
              <a:t>Future studies comparing middle-class African Americans to other ethnic and racial groups who have and have not experienced racism in their lifetimes may also be of value to the counseling psychology, social sciences, and race relations.</a:t>
            </a:r>
          </a:p>
          <a:p>
            <a:endParaRPr lang="en-US" dirty="0"/>
          </a:p>
        </p:txBody>
      </p:sp>
      <p:sp>
        <p:nvSpPr>
          <p:cNvPr id="4" name="Slide Number Placeholder 3">
            <a:extLst>
              <a:ext uri="{FF2B5EF4-FFF2-40B4-BE49-F238E27FC236}">
                <a16:creationId xmlns:a16="http://schemas.microsoft.com/office/drawing/2014/main" id="{D7AB726E-8710-FBB1-2140-41D47AE54165}"/>
              </a:ext>
            </a:extLst>
          </p:cNvPr>
          <p:cNvSpPr>
            <a:spLocks noGrp="1"/>
          </p:cNvSpPr>
          <p:nvPr>
            <p:ph type="sldNum" sz="quarter" idx="12"/>
          </p:nvPr>
        </p:nvSpPr>
        <p:spPr/>
        <p:txBody>
          <a:bodyPr/>
          <a:lstStyle/>
          <a:p>
            <a:fld id="{972E64A3-630C-4127-BA1C-30538735F2CE}" type="slidenum">
              <a:rPr lang="en-US" smtClean="0"/>
              <a:t>42</a:t>
            </a:fld>
            <a:endParaRPr lang="en-US"/>
          </a:p>
        </p:txBody>
      </p:sp>
    </p:spTree>
    <p:extLst>
      <p:ext uri="{BB962C8B-B14F-4D97-AF65-F5344CB8AC3E}">
        <p14:creationId xmlns:p14="http://schemas.microsoft.com/office/powerpoint/2010/main" val="1892641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3D7C-069F-FD5B-4988-1FD24694FC39}"/>
              </a:ext>
            </a:extLst>
          </p:cNvPr>
          <p:cNvSpPr>
            <a:spLocks noGrp="1"/>
          </p:cNvSpPr>
          <p:nvPr>
            <p:ph type="title"/>
          </p:nvPr>
        </p:nvSpPr>
        <p:spPr/>
        <p:txBody>
          <a:bodyPr>
            <a:normAutofit fontScale="90000"/>
          </a:bodyPr>
          <a:lstStyle/>
          <a:p>
            <a:r>
              <a:rPr lang="en-US" sz="3200" dirty="0">
                <a:latin typeface="+mn-lt"/>
              </a:rPr>
              <a:t>Conclusions &amp; Recommendations for Future Research Continued</a:t>
            </a:r>
          </a:p>
        </p:txBody>
      </p:sp>
      <p:sp>
        <p:nvSpPr>
          <p:cNvPr id="3" name="Content Placeholder 2">
            <a:extLst>
              <a:ext uri="{FF2B5EF4-FFF2-40B4-BE49-F238E27FC236}">
                <a16:creationId xmlns:a16="http://schemas.microsoft.com/office/drawing/2014/main" id="{982B4D97-B518-4581-0533-A31008D3B4F5}"/>
              </a:ext>
            </a:extLst>
          </p:cNvPr>
          <p:cNvSpPr>
            <a:spLocks noGrp="1"/>
          </p:cNvSpPr>
          <p:nvPr>
            <p:ph idx="1"/>
          </p:nvPr>
        </p:nvSpPr>
        <p:spPr>
          <a:xfrm>
            <a:off x="428978" y="2503252"/>
            <a:ext cx="10485144" cy="3261870"/>
          </a:xfrm>
        </p:spPr>
        <p:txBody>
          <a:bodyPr>
            <a:noAutofit/>
          </a:bodyPr>
          <a:lstStyle/>
          <a:p>
            <a:pPr marL="0" indent="0">
              <a:buNone/>
            </a:pPr>
            <a:r>
              <a:rPr lang="en-US" b="1" dirty="0">
                <a:ea typeface="Cambria" panose="02040503050406030204" pitchFamily="18" charset="0"/>
              </a:rPr>
              <a:t>Future researchers should consider c</a:t>
            </a:r>
            <a:r>
              <a:rPr lang="en-US" b="1" dirty="0">
                <a:effectLst/>
                <a:ea typeface="Cambria" panose="02040503050406030204" pitchFamily="18" charset="0"/>
              </a:rPr>
              <a:t>linical exploration to facilitate critical consciousness, discussion of sociopolitical events, and empowerment as beneficial to African Americans, as will culturally appropriate interventions, coping, and support - for example, self-care, compassion, and community building to encourage mental well-being and buffer against emotional distress that </a:t>
            </a:r>
            <a:r>
              <a:rPr lang="en-US" b="1" dirty="0">
                <a:ea typeface="Cambria" panose="02040503050406030204" pitchFamily="18" charset="0"/>
              </a:rPr>
              <a:t>could</a:t>
            </a:r>
            <a:r>
              <a:rPr lang="en-US" b="1" dirty="0">
                <a:effectLst/>
                <a:ea typeface="Cambria" panose="02040503050406030204" pitchFamily="18" charset="0"/>
              </a:rPr>
              <a:t> result from the sociopolitical environment. </a:t>
            </a:r>
          </a:p>
        </p:txBody>
      </p:sp>
      <p:sp>
        <p:nvSpPr>
          <p:cNvPr id="4" name="Slide Number Placeholder 3">
            <a:extLst>
              <a:ext uri="{FF2B5EF4-FFF2-40B4-BE49-F238E27FC236}">
                <a16:creationId xmlns:a16="http://schemas.microsoft.com/office/drawing/2014/main" id="{115D5554-6DE1-9656-5930-1084C79A08B5}"/>
              </a:ext>
            </a:extLst>
          </p:cNvPr>
          <p:cNvSpPr>
            <a:spLocks noGrp="1"/>
          </p:cNvSpPr>
          <p:nvPr>
            <p:ph type="sldNum" sz="quarter" idx="12"/>
          </p:nvPr>
        </p:nvSpPr>
        <p:spPr/>
        <p:txBody>
          <a:bodyPr/>
          <a:lstStyle/>
          <a:p>
            <a:fld id="{972E64A3-630C-4127-BA1C-30538735F2CE}" type="slidenum">
              <a:rPr lang="en-US" smtClean="0"/>
              <a:t>43</a:t>
            </a:fld>
            <a:endParaRPr lang="en-US"/>
          </a:p>
        </p:txBody>
      </p:sp>
    </p:spTree>
    <p:extLst>
      <p:ext uri="{BB962C8B-B14F-4D97-AF65-F5344CB8AC3E}">
        <p14:creationId xmlns:p14="http://schemas.microsoft.com/office/powerpoint/2010/main" val="15860419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3D7C-069F-FD5B-4988-1FD24694FC39}"/>
              </a:ext>
            </a:extLst>
          </p:cNvPr>
          <p:cNvSpPr>
            <a:spLocks noGrp="1"/>
          </p:cNvSpPr>
          <p:nvPr>
            <p:ph type="title"/>
          </p:nvPr>
        </p:nvSpPr>
        <p:spPr>
          <a:xfrm>
            <a:off x="428978" y="1389568"/>
            <a:ext cx="10803466" cy="576146"/>
          </a:xfrm>
        </p:spPr>
        <p:txBody>
          <a:bodyPr>
            <a:noAutofit/>
          </a:bodyPr>
          <a:lstStyle/>
          <a:p>
            <a:r>
              <a:rPr lang="en-US" sz="3200" dirty="0">
                <a:latin typeface="+mn-lt"/>
              </a:rPr>
              <a:t>Conclusions &amp; Recommendations for Future Research </a:t>
            </a:r>
            <a:r>
              <a:rPr lang="en-US" sz="3200" dirty="0" err="1">
                <a:latin typeface="+mn-lt"/>
              </a:rPr>
              <a:t>Cont</a:t>
            </a:r>
            <a:r>
              <a:rPr lang="en-US" sz="3200" dirty="0">
                <a:latin typeface="+mn-lt"/>
              </a:rPr>
              <a:t>…</a:t>
            </a:r>
          </a:p>
        </p:txBody>
      </p:sp>
      <p:sp>
        <p:nvSpPr>
          <p:cNvPr id="3" name="Content Placeholder 2">
            <a:extLst>
              <a:ext uri="{FF2B5EF4-FFF2-40B4-BE49-F238E27FC236}">
                <a16:creationId xmlns:a16="http://schemas.microsoft.com/office/drawing/2014/main" id="{982B4D97-B518-4581-0533-A31008D3B4F5}"/>
              </a:ext>
            </a:extLst>
          </p:cNvPr>
          <p:cNvSpPr>
            <a:spLocks noGrp="1"/>
          </p:cNvSpPr>
          <p:nvPr>
            <p:ph idx="1"/>
          </p:nvPr>
        </p:nvSpPr>
        <p:spPr>
          <a:xfrm>
            <a:off x="428978" y="2156072"/>
            <a:ext cx="10803466" cy="3149404"/>
          </a:xfrm>
        </p:spPr>
        <p:txBody>
          <a:bodyPr>
            <a:noAutofit/>
          </a:bodyPr>
          <a:lstStyle/>
          <a:p>
            <a:pPr marL="0" indent="0">
              <a:buNone/>
            </a:pPr>
            <a:r>
              <a:rPr lang="en-US" b="1" dirty="0">
                <a:effectLst/>
                <a:ea typeface="Times New Roman" panose="02020603050405020304" pitchFamily="18" charset="0"/>
              </a:rPr>
              <a:t>For the research question, data revealed a statistically </a:t>
            </a:r>
            <a:r>
              <a:rPr lang="en-US" b="1" dirty="0">
                <a:ea typeface="Times New Roman" panose="02020603050405020304" pitchFamily="18" charset="0"/>
              </a:rPr>
              <a:t>moderate</a:t>
            </a:r>
            <a:r>
              <a:rPr lang="en-US" b="1" dirty="0">
                <a:effectLst/>
                <a:ea typeface="Times New Roman" panose="02020603050405020304" pitchFamily="18" charset="0"/>
              </a:rPr>
              <a:t> positive correlation was found between race-related stress and the perception of injustice for the Pearson correlation (</a:t>
            </a:r>
            <a:r>
              <a:rPr lang="en-US" b="1" i="1" dirty="0">
                <a:effectLst/>
                <a:ea typeface="Times New Roman" panose="02020603050405020304" pitchFamily="18" charset="0"/>
              </a:rPr>
              <a:t>r</a:t>
            </a:r>
            <a:r>
              <a:rPr lang="en-US" b="1" dirty="0">
                <a:effectLst/>
                <a:ea typeface="Times New Roman" panose="02020603050405020304" pitchFamily="18" charset="0"/>
              </a:rPr>
              <a:t> [60] = .40, </a:t>
            </a:r>
            <a:r>
              <a:rPr lang="en-US" b="1" i="1" dirty="0">
                <a:effectLst/>
                <a:ea typeface="Times New Roman" panose="02020603050405020304" pitchFamily="18" charset="0"/>
              </a:rPr>
              <a:t>p</a:t>
            </a:r>
            <a:r>
              <a:rPr lang="en-US" b="1" dirty="0">
                <a:effectLst/>
                <a:ea typeface="Times New Roman" panose="02020603050405020304" pitchFamily="18" charset="0"/>
              </a:rPr>
              <a:t> = .001). </a:t>
            </a:r>
            <a:r>
              <a:rPr lang="en-US" b="1" dirty="0"/>
              <a:t>There are many reasons why the study participants could have a higher or lower level of self assessed perception of injustice. 16% or R</a:t>
            </a:r>
            <a:r>
              <a:rPr lang="en-US" b="1" baseline="30000" dirty="0"/>
              <a:t>2</a:t>
            </a:r>
            <a:r>
              <a:rPr lang="en-US" b="1" dirty="0"/>
              <a:t> (</a:t>
            </a:r>
            <a:r>
              <a:rPr lang="en-US" b="1" i="1" dirty="0"/>
              <a:t>.40x.40 = .16) </a:t>
            </a:r>
            <a:r>
              <a:rPr lang="en-US" b="1" dirty="0"/>
              <a:t>is the coefficient of determination or percent of variance accounted for meaning 16% of the reasons of their perception of injustice can be attributed to their level of race-related stress. This means 84% is due to other factors. Future researchers should focus their efforts on discovering what those factors might be how how to mitigate those those factors.</a:t>
            </a:r>
            <a:endParaRPr lang="en-US" b="1" baseline="30000" dirty="0"/>
          </a:p>
        </p:txBody>
      </p:sp>
      <p:sp>
        <p:nvSpPr>
          <p:cNvPr id="4" name="Slide Number Placeholder 3">
            <a:extLst>
              <a:ext uri="{FF2B5EF4-FFF2-40B4-BE49-F238E27FC236}">
                <a16:creationId xmlns:a16="http://schemas.microsoft.com/office/drawing/2014/main" id="{115D5554-6DE1-9656-5930-1084C79A08B5}"/>
              </a:ext>
            </a:extLst>
          </p:cNvPr>
          <p:cNvSpPr>
            <a:spLocks noGrp="1"/>
          </p:cNvSpPr>
          <p:nvPr>
            <p:ph type="sldNum" sz="quarter" idx="12"/>
          </p:nvPr>
        </p:nvSpPr>
        <p:spPr/>
        <p:txBody>
          <a:bodyPr/>
          <a:lstStyle/>
          <a:p>
            <a:fld id="{972E64A3-630C-4127-BA1C-30538735F2CE}" type="slidenum">
              <a:rPr lang="en-US" smtClean="0"/>
              <a:t>44</a:t>
            </a:fld>
            <a:endParaRPr lang="en-US"/>
          </a:p>
        </p:txBody>
      </p:sp>
    </p:spTree>
    <p:extLst>
      <p:ext uri="{BB962C8B-B14F-4D97-AF65-F5344CB8AC3E}">
        <p14:creationId xmlns:p14="http://schemas.microsoft.com/office/powerpoint/2010/main" val="18090423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67" y="1324947"/>
            <a:ext cx="10803466" cy="1243227"/>
          </a:xfrm>
        </p:spPr>
        <p:txBody>
          <a:bodyPr>
            <a:normAutofit/>
          </a:bodyPr>
          <a:lstStyle/>
          <a:p>
            <a:r>
              <a:rPr lang="en-US" sz="4000" dirty="0">
                <a:latin typeface="+mn-lt"/>
              </a:rPr>
              <a:t>Critique and Recommendations</a:t>
            </a:r>
          </a:p>
        </p:txBody>
      </p:sp>
      <p:sp>
        <p:nvSpPr>
          <p:cNvPr id="3" name="Content Placeholder 2"/>
          <p:cNvSpPr>
            <a:spLocks noGrp="1"/>
          </p:cNvSpPr>
          <p:nvPr>
            <p:ph idx="1"/>
          </p:nvPr>
        </p:nvSpPr>
        <p:spPr>
          <a:xfrm>
            <a:off x="1200150" y="2332387"/>
            <a:ext cx="9258300" cy="3844575"/>
          </a:xfrm>
        </p:spPr>
        <p:txBody>
          <a:bodyPr>
            <a:normAutofit/>
          </a:bodyPr>
          <a:lstStyle/>
          <a:p>
            <a:pPr marL="0" indent="0">
              <a:buNone/>
            </a:pPr>
            <a:endParaRPr lang="en-US" b="1" dirty="0"/>
          </a:p>
          <a:p>
            <a:pPr>
              <a:lnSpc>
                <a:spcPct val="200000"/>
              </a:lnSpc>
            </a:pPr>
            <a:r>
              <a:rPr lang="en-US" b="1" dirty="0"/>
              <a:t>From Committee members</a:t>
            </a:r>
          </a:p>
          <a:p>
            <a:pPr>
              <a:lnSpc>
                <a:spcPct val="200000"/>
              </a:lnSpc>
            </a:pPr>
            <a:r>
              <a:rPr lang="en-US" b="1" dirty="0"/>
              <a:t>From the Chair</a:t>
            </a:r>
          </a:p>
          <a:p>
            <a:pPr>
              <a:lnSpc>
                <a:spcPct val="200000"/>
              </a:lnSpc>
            </a:pPr>
            <a:r>
              <a:rPr lang="en-US" b="1" dirty="0"/>
              <a:t>Explanation of next steps in the process</a:t>
            </a:r>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45</a:t>
            </a:fld>
            <a:endParaRPr lang="en-US"/>
          </a:p>
        </p:txBody>
      </p:sp>
    </p:spTree>
    <p:extLst>
      <p:ext uri="{BB962C8B-B14F-4D97-AF65-F5344CB8AC3E}">
        <p14:creationId xmlns:p14="http://schemas.microsoft.com/office/powerpoint/2010/main" val="13287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08C66-45FB-6FC0-45D3-1AE3403945E9}"/>
              </a:ext>
            </a:extLst>
          </p:cNvPr>
          <p:cNvSpPr>
            <a:spLocks noGrp="1"/>
          </p:cNvSpPr>
          <p:nvPr>
            <p:ph type="title"/>
          </p:nvPr>
        </p:nvSpPr>
        <p:spPr/>
        <p:txBody>
          <a:bodyPr>
            <a:normAutofit/>
          </a:bodyPr>
          <a:lstStyle/>
          <a:p>
            <a:r>
              <a:rPr lang="en-US" sz="4000" dirty="0"/>
              <a:t>Background &amp;Purpose Continued</a:t>
            </a:r>
          </a:p>
        </p:txBody>
      </p:sp>
      <p:sp>
        <p:nvSpPr>
          <p:cNvPr id="3" name="Content Placeholder 2">
            <a:extLst>
              <a:ext uri="{FF2B5EF4-FFF2-40B4-BE49-F238E27FC236}">
                <a16:creationId xmlns:a16="http://schemas.microsoft.com/office/drawing/2014/main" id="{A0118239-FE16-9A24-069A-8EDCB986CB20}"/>
              </a:ext>
            </a:extLst>
          </p:cNvPr>
          <p:cNvSpPr>
            <a:spLocks noGrp="1"/>
          </p:cNvSpPr>
          <p:nvPr>
            <p:ph idx="1"/>
          </p:nvPr>
        </p:nvSpPr>
        <p:spPr>
          <a:xfrm>
            <a:off x="838200" y="2511775"/>
            <a:ext cx="9961931" cy="3844575"/>
          </a:xfrm>
        </p:spPr>
        <p:txBody>
          <a:bodyPr/>
          <a:lstStyle/>
          <a:p>
            <a:pPr marL="0" indent="0">
              <a:buNone/>
            </a:pPr>
            <a:r>
              <a:rPr lang="en-US" sz="2400" b="1" dirty="0">
                <a:effectLst/>
                <a:ea typeface="Cambria" panose="02040503050406030204" pitchFamily="18" charset="0"/>
              </a:rPr>
              <a:t>The purpose of the study was to examine the potential relationship between race-related stress and the perception of injustice among middle-class African Americans in Chattanooga, TN. </a:t>
            </a:r>
            <a:r>
              <a:rPr lang="en-US" sz="2400" b="1" dirty="0">
                <a:effectLst/>
                <a:ea typeface="Times New Roman" panose="02020603050405020304" pitchFamily="18" charset="0"/>
              </a:rPr>
              <a:t>The hope was to lead others to an understanding of how race-related stress affects middle-class African American’s perception of injustice and how these two variables affect how middle-class African Americans engage in the sociopolitical environment (Utsey, 1999; Neumann, </a:t>
            </a:r>
            <a:r>
              <a:rPr lang="en-US" sz="2400" b="1" dirty="0">
                <a:ea typeface="Times New Roman" panose="02020603050405020304" pitchFamily="18" charset="0"/>
              </a:rPr>
              <a:t>et al.</a:t>
            </a:r>
            <a:r>
              <a:rPr lang="en-US" sz="2400" b="1" dirty="0">
                <a:effectLst/>
                <a:ea typeface="Times New Roman" panose="02020603050405020304" pitchFamily="18" charset="0"/>
              </a:rPr>
              <a:t>, 2021). </a:t>
            </a:r>
          </a:p>
          <a:p>
            <a:endParaRPr lang="en-US" b="1" dirty="0"/>
          </a:p>
        </p:txBody>
      </p:sp>
      <p:sp>
        <p:nvSpPr>
          <p:cNvPr id="5" name="Slide Number Placeholder 4">
            <a:extLst>
              <a:ext uri="{FF2B5EF4-FFF2-40B4-BE49-F238E27FC236}">
                <a16:creationId xmlns:a16="http://schemas.microsoft.com/office/drawing/2014/main" id="{73CBF803-5252-CBC2-2EE2-AC78BB4D0DE6}"/>
              </a:ext>
            </a:extLst>
          </p:cNvPr>
          <p:cNvSpPr>
            <a:spLocks noGrp="1"/>
          </p:cNvSpPr>
          <p:nvPr>
            <p:ph type="sldNum" sz="quarter" idx="12"/>
          </p:nvPr>
        </p:nvSpPr>
        <p:spPr/>
        <p:txBody>
          <a:bodyPr/>
          <a:lstStyle/>
          <a:p>
            <a:fld id="{972E64A3-630C-4127-BA1C-30538735F2CE}" type="slidenum">
              <a:rPr lang="en-US" smtClean="0"/>
              <a:t>5</a:t>
            </a:fld>
            <a:endParaRPr lang="en-US"/>
          </a:p>
        </p:txBody>
      </p:sp>
    </p:spTree>
    <p:extLst>
      <p:ext uri="{BB962C8B-B14F-4D97-AF65-F5344CB8AC3E}">
        <p14:creationId xmlns:p14="http://schemas.microsoft.com/office/powerpoint/2010/main" val="1745700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F731-AACF-C76D-D55D-2956EFDFF295}"/>
              </a:ext>
            </a:extLst>
          </p:cNvPr>
          <p:cNvSpPr>
            <a:spLocks noGrp="1"/>
          </p:cNvSpPr>
          <p:nvPr>
            <p:ph type="title"/>
          </p:nvPr>
        </p:nvSpPr>
        <p:spPr>
          <a:xfrm>
            <a:off x="389859" y="1467806"/>
            <a:ext cx="10803466" cy="830351"/>
          </a:xfrm>
        </p:spPr>
        <p:txBody>
          <a:bodyPr>
            <a:normAutofit/>
          </a:bodyPr>
          <a:lstStyle/>
          <a:p>
            <a:r>
              <a:rPr lang="en-US" sz="4000" dirty="0">
                <a:latin typeface="+mn-lt"/>
              </a:rPr>
              <a:t>B. Problem Statement </a:t>
            </a:r>
          </a:p>
        </p:txBody>
      </p:sp>
      <p:sp>
        <p:nvSpPr>
          <p:cNvPr id="3" name="Content Placeholder 2">
            <a:extLst>
              <a:ext uri="{FF2B5EF4-FFF2-40B4-BE49-F238E27FC236}">
                <a16:creationId xmlns:a16="http://schemas.microsoft.com/office/drawing/2014/main" id="{9F1532AB-4872-47AB-F360-22C370E3CC2E}"/>
              </a:ext>
            </a:extLst>
          </p:cNvPr>
          <p:cNvSpPr>
            <a:spLocks noGrp="1"/>
          </p:cNvSpPr>
          <p:nvPr>
            <p:ph idx="1"/>
          </p:nvPr>
        </p:nvSpPr>
        <p:spPr>
          <a:xfrm>
            <a:off x="668583" y="2596505"/>
            <a:ext cx="9971710" cy="3144167"/>
          </a:xfrm>
        </p:spPr>
        <p:txBody>
          <a:bodyPr>
            <a:normAutofit/>
          </a:bodyPr>
          <a:lstStyle/>
          <a:p>
            <a:pPr marL="0" indent="0">
              <a:lnSpc>
                <a:spcPct val="110000"/>
              </a:lnSpc>
              <a:buNone/>
            </a:pPr>
            <a:r>
              <a:rPr lang="en-US" sz="2400" b="1" dirty="0">
                <a:effectLst/>
                <a:ea typeface="Times New Roman" panose="02020603050405020304" pitchFamily="18" charset="0"/>
              </a:rPr>
              <a:t>The problem was that it was not known if there was a relationship between middle-class African American’s level of race-related stress and their perception of injustice. Even though research on CRT abounds, a gap in the literature was that quantitative research had not explicitly investigated the relationship between race-related stress and the perception of injustice.</a:t>
            </a:r>
          </a:p>
        </p:txBody>
      </p:sp>
      <p:sp>
        <p:nvSpPr>
          <p:cNvPr id="5" name="Slide Number Placeholder 4">
            <a:extLst>
              <a:ext uri="{FF2B5EF4-FFF2-40B4-BE49-F238E27FC236}">
                <a16:creationId xmlns:a16="http://schemas.microsoft.com/office/drawing/2014/main" id="{4B2B136A-3680-9166-9BB7-B03F3DE00669}"/>
              </a:ext>
            </a:extLst>
          </p:cNvPr>
          <p:cNvSpPr>
            <a:spLocks noGrp="1"/>
          </p:cNvSpPr>
          <p:nvPr>
            <p:ph type="sldNum" sz="quarter" idx="12"/>
          </p:nvPr>
        </p:nvSpPr>
        <p:spPr/>
        <p:txBody>
          <a:bodyPr/>
          <a:lstStyle/>
          <a:p>
            <a:fld id="{972E64A3-630C-4127-BA1C-30538735F2CE}" type="slidenum">
              <a:rPr lang="en-US" smtClean="0"/>
              <a:t>6</a:t>
            </a:fld>
            <a:endParaRPr lang="en-US"/>
          </a:p>
        </p:txBody>
      </p:sp>
    </p:spTree>
    <p:extLst>
      <p:ext uri="{BB962C8B-B14F-4D97-AF65-F5344CB8AC3E}">
        <p14:creationId xmlns:p14="http://schemas.microsoft.com/office/powerpoint/2010/main" val="112015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4470-5515-70A8-91F5-F19CFE5C1832}"/>
              </a:ext>
            </a:extLst>
          </p:cNvPr>
          <p:cNvSpPr>
            <a:spLocks noGrp="1"/>
          </p:cNvSpPr>
          <p:nvPr>
            <p:ph type="title"/>
          </p:nvPr>
        </p:nvSpPr>
        <p:spPr>
          <a:xfrm>
            <a:off x="428978" y="1451985"/>
            <a:ext cx="10803466" cy="830351"/>
          </a:xfrm>
        </p:spPr>
        <p:txBody>
          <a:bodyPr>
            <a:normAutofit/>
          </a:bodyPr>
          <a:lstStyle/>
          <a:p>
            <a:r>
              <a:rPr lang="en-US" sz="4000" dirty="0">
                <a:latin typeface="+mn-lt"/>
              </a:rPr>
              <a:t>C. Thesis</a:t>
            </a:r>
          </a:p>
        </p:txBody>
      </p:sp>
      <p:sp>
        <p:nvSpPr>
          <p:cNvPr id="3" name="Content Placeholder 2">
            <a:extLst>
              <a:ext uri="{FF2B5EF4-FFF2-40B4-BE49-F238E27FC236}">
                <a16:creationId xmlns:a16="http://schemas.microsoft.com/office/drawing/2014/main" id="{B7D92107-67D9-4954-D08D-6E9B38F66A08}"/>
              </a:ext>
            </a:extLst>
          </p:cNvPr>
          <p:cNvSpPr>
            <a:spLocks noGrp="1"/>
          </p:cNvSpPr>
          <p:nvPr>
            <p:ph idx="1"/>
          </p:nvPr>
        </p:nvSpPr>
        <p:spPr>
          <a:xfrm>
            <a:off x="1196682" y="2557319"/>
            <a:ext cx="9130658" cy="2259173"/>
          </a:xfrm>
        </p:spPr>
        <p:txBody>
          <a:bodyPr/>
          <a:lstStyle/>
          <a:p>
            <a:pPr marL="0" indent="0">
              <a:buNone/>
            </a:pPr>
            <a:r>
              <a:rPr lang="en-US" b="1" dirty="0">
                <a:cs typeface="Times New Roman" panose="02020603050405020304" pitchFamily="18" charset="0"/>
              </a:rPr>
              <a:t>There is a relationship between middle class African American’s race-related stress and their perception of injustice.</a:t>
            </a:r>
          </a:p>
          <a:p>
            <a:pPr marL="0" indent="0">
              <a:buNone/>
            </a:pPr>
            <a:r>
              <a:rPr lang="en-US" dirty="0"/>
              <a:t>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2C4ADB4A-9CAD-7F27-EB6E-327B8DA489BD}"/>
              </a:ext>
            </a:extLst>
          </p:cNvPr>
          <p:cNvSpPr>
            <a:spLocks noGrp="1"/>
          </p:cNvSpPr>
          <p:nvPr>
            <p:ph type="sldNum" sz="quarter" idx="12"/>
          </p:nvPr>
        </p:nvSpPr>
        <p:spPr/>
        <p:txBody>
          <a:bodyPr/>
          <a:lstStyle/>
          <a:p>
            <a:fld id="{972E64A3-630C-4127-BA1C-30538735F2CE}" type="slidenum">
              <a:rPr lang="en-US" smtClean="0"/>
              <a:t>7</a:t>
            </a:fld>
            <a:endParaRPr lang="en-US" dirty="0"/>
          </a:p>
        </p:txBody>
      </p:sp>
    </p:spTree>
    <p:extLst>
      <p:ext uri="{BB962C8B-B14F-4D97-AF65-F5344CB8AC3E}">
        <p14:creationId xmlns:p14="http://schemas.microsoft.com/office/powerpoint/2010/main" val="89734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550" y="1190161"/>
            <a:ext cx="10803466" cy="830351"/>
          </a:xfrm>
        </p:spPr>
        <p:txBody>
          <a:bodyPr>
            <a:normAutofit/>
          </a:bodyPr>
          <a:lstStyle/>
          <a:p>
            <a:r>
              <a:rPr lang="en-US" sz="4000" dirty="0">
                <a:latin typeface="+mn-lt"/>
              </a:rPr>
              <a:t>D. Significance</a:t>
            </a:r>
          </a:p>
        </p:txBody>
      </p:sp>
      <p:sp>
        <p:nvSpPr>
          <p:cNvPr id="3" name="Content Placeholder 2"/>
          <p:cNvSpPr>
            <a:spLocks noGrp="1"/>
          </p:cNvSpPr>
          <p:nvPr>
            <p:ph idx="1"/>
          </p:nvPr>
        </p:nvSpPr>
        <p:spPr>
          <a:xfrm>
            <a:off x="779509" y="2140147"/>
            <a:ext cx="10066155" cy="4524704"/>
          </a:xfrm>
        </p:spPr>
        <p:txBody>
          <a:bodyPr>
            <a:noAutofit/>
          </a:bodyPr>
          <a:lstStyle/>
          <a:p>
            <a:pPr marL="0" indent="0">
              <a:lnSpc>
                <a:spcPct val="120000"/>
              </a:lnSpc>
              <a:spcBef>
                <a:spcPts val="0"/>
              </a:spcBef>
              <a:buNone/>
            </a:pPr>
            <a:r>
              <a:rPr lang="en-US" b="1" dirty="0">
                <a:effectLst/>
                <a:ea typeface="Times New Roman" panose="02020603050405020304" pitchFamily="18" charset="0"/>
                <a:cs typeface="Times New Roman" panose="02020603050405020304" pitchFamily="18" charset="0"/>
              </a:rPr>
              <a:t>The significance of this study was to expand the knowledge and understanding of the possible relationship between race-related stress and the perception of injustice in middle-class African Americans. </a:t>
            </a:r>
          </a:p>
          <a:p>
            <a:pPr marL="0" indent="0">
              <a:lnSpc>
                <a:spcPct val="120000"/>
              </a:lnSpc>
              <a:spcBef>
                <a:spcPts val="0"/>
              </a:spcBef>
              <a:buNone/>
            </a:pPr>
            <a:endParaRPr lang="en-US" b="1" dirty="0">
              <a:effectLst/>
              <a:ea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b="1" dirty="0">
                <a:effectLst/>
                <a:ea typeface="Times New Roman" panose="02020603050405020304" pitchFamily="18" charset="0"/>
                <a:cs typeface="Times New Roman" panose="02020603050405020304" pitchFamily="18" charset="0"/>
              </a:rPr>
              <a:t>A better understanding of any possible relationship between these two variables might aid the study population in affecting authentic racial reconciliation in a way that CRT does not</a:t>
            </a:r>
            <a:r>
              <a:rPr lang="en-US" b="1" dirty="0">
                <a:ea typeface="Times New Roman" panose="02020603050405020304" pitchFamily="18" charset="0"/>
                <a:cs typeface="Times New Roman" panose="02020603050405020304" pitchFamily="18" charset="0"/>
              </a:rPr>
              <a:t> </a:t>
            </a:r>
            <a:r>
              <a:rPr lang="en-US" b="1" dirty="0">
                <a:effectLst/>
                <a:ea typeface="Times New Roman" panose="02020603050405020304" pitchFamily="18" charset="0"/>
                <a:cs typeface="Times New Roman" panose="02020603050405020304" pitchFamily="18" charset="0"/>
              </a:rPr>
              <a:t>(Coleman, 1994). </a:t>
            </a:r>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8</a:t>
            </a:fld>
            <a:endParaRPr lang="en-US"/>
          </a:p>
        </p:txBody>
      </p:sp>
    </p:spTree>
    <p:extLst>
      <p:ext uri="{BB962C8B-B14F-4D97-AF65-F5344CB8AC3E}">
        <p14:creationId xmlns:p14="http://schemas.microsoft.com/office/powerpoint/2010/main" val="103163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550" y="1190161"/>
            <a:ext cx="10803466" cy="830351"/>
          </a:xfrm>
        </p:spPr>
        <p:txBody>
          <a:bodyPr>
            <a:normAutofit/>
          </a:bodyPr>
          <a:lstStyle/>
          <a:p>
            <a:r>
              <a:rPr lang="en-US" sz="4000" dirty="0">
                <a:latin typeface="+mn-lt"/>
              </a:rPr>
              <a:t>D. Significance</a:t>
            </a:r>
          </a:p>
        </p:txBody>
      </p:sp>
      <p:sp>
        <p:nvSpPr>
          <p:cNvPr id="3" name="Content Placeholder 2"/>
          <p:cNvSpPr>
            <a:spLocks noGrp="1"/>
          </p:cNvSpPr>
          <p:nvPr>
            <p:ph idx="1"/>
          </p:nvPr>
        </p:nvSpPr>
        <p:spPr>
          <a:xfrm>
            <a:off x="779509" y="2140147"/>
            <a:ext cx="10066155" cy="4524704"/>
          </a:xfrm>
        </p:spPr>
        <p:txBody>
          <a:bodyPr>
            <a:noAutofit/>
          </a:bodyPr>
          <a:lstStyle/>
          <a:p>
            <a:pPr marL="0" indent="0">
              <a:lnSpc>
                <a:spcPct val="120000"/>
              </a:lnSpc>
              <a:spcBef>
                <a:spcPts val="0"/>
              </a:spcBef>
              <a:buNone/>
            </a:pPr>
            <a:r>
              <a:rPr lang="en-US" b="1" dirty="0">
                <a:effectLst/>
                <a:ea typeface="Times New Roman" panose="02020603050405020304" pitchFamily="18" charset="0"/>
                <a:cs typeface="Times New Roman" panose="02020603050405020304" pitchFamily="18" charset="0"/>
              </a:rPr>
              <a:t>The study expanded knowledge on race-related stress and the perception of injustice, empowering middle-class African Americans to better lead their communities in the face of certain ideologies. When middle-class African Americans are more informed, others can be influenced by helping colleagues, organizations, and society at large (Coleman, 1994). </a:t>
            </a:r>
          </a:p>
        </p:txBody>
      </p:sp>
      <p:sp>
        <p:nvSpPr>
          <p:cNvPr id="4" name="Slide Number Placeholder 3">
            <a:extLst>
              <a:ext uri="{FF2B5EF4-FFF2-40B4-BE49-F238E27FC236}">
                <a16:creationId xmlns:a16="http://schemas.microsoft.com/office/drawing/2014/main" id="{E4E9BE26-9107-48DC-833E-0F53F90CC99C}"/>
              </a:ext>
            </a:extLst>
          </p:cNvPr>
          <p:cNvSpPr>
            <a:spLocks noGrp="1"/>
          </p:cNvSpPr>
          <p:nvPr>
            <p:ph type="sldNum" sz="quarter" idx="12"/>
          </p:nvPr>
        </p:nvSpPr>
        <p:spPr/>
        <p:txBody>
          <a:bodyPr/>
          <a:lstStyle/>
          <a:p>
            <a:fld id="{972E64A3-630C-4127-BA1C-30538735F2CE}" type="slidenum">
              <a:rPr lang="en-US" smtClean="0"/>
              <a:t>9</a:t>
            </a:fld>
            <a:endParaRPr lang="en-US"/>
          </a:p>
        </p:txBody>
      </p:sp>
    </p:spTree>
    <p:extLst>
      <p:ext uri="{BB962C8B-B14F-4D97-AF65-F5344CB8AC3E}">
        <p14:creationId xmlns:p14="http://schemas.microsoft.com/office/powerpoint/2010/main" val="857709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60216</TotalTime>
  <Words>4420</Words>
  <Application>Microsoft Macintosh PowerPoint</Application>
  <PresentationFormat>Widescreen</PresentationFormat>
  <Paragraphs>343</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Cambria</vt:lpstr>
      <vt:lpstr>Symbol</vt:lpstr>
      <vt:lpstr>Times New Roman</vt:lpstr>
      <vt:lpstr>1_Office Theme</vt:lpstr>
      <vt:lpstr>THE RELATIONSHIP BETWEEN RACE-RELATED STRESS AND THE PERCEPTION OF INJUSTICE IN MIDDLE-CLASS AFRICAN AMERICANS: A QUANTITATIVE STUDY</vt:lpstr>
      <vt:lpstr>DISSERTATION DEFENSE</vt:lpstr>
      <vt:lpstr>A. Introduction: Research Background &amp; Purpose</vt:lpstr>
      <vt:lpstr>A. Introduction: Research Background &amp; Purpose</vt:lpstr>
      <vt:lpstr>Background &amp;Purpose Continued</vt:lpstr>
      <vt:lpstr>B. Problem Statement </vt:lpstr>
      <vt:lpstr>C. Thesis</vt:lpstr>
      <vt:lpstr>D. Significance</vt:lpstr>
      <vt:lpstr>D. Significance</vt:lpstr>
      <vt:lpstr>E. Population</vt:lpstr>
      <vt:lpstr>F. Dependent Variables</vt:lpstr>
      <vt:lpstr>G. Research Null Hypothesis</vt:lpstr>
      <vt:lpstr>H. Validated Survey Instrument/s</vt:lpstr>
      <vt:lpstr>Validated Survey Instrument/s Continued</vt:lpstr>
      <vt:lpstr>I. Research Design &amp; Methodology </vt:lpstr>
      <vt:lpstr>Research Design &amp; Methodology Continued</vt:lpstr>
      <vt:lpstr>Research Design &amp; Methodology Continued</vt:lpstr>
      <vt:lpstr>J. Chapter 4 – Analysis &amp; Major Findings</vt:lpstr>
      <vt:lpstr>Analysis &amp; Major Findings Continued</vt:lpstr>
      <vt:lpstr>Analysis &amp; Major Findings Continued</vt:lpstr>
      <vt:lpstr>Analysis &amp; Major Findings Continued</vt:lpstr>
      <vt:lpstr>Analysis &amp; Major Findings Continued</vt:lpstr>
      <vt:lpstr>Analysis &amp; Major Findings Continued</vt:lpstr>
      <vt:lpstr>Analysis &amp; Major Findings continued</vt:lpstr>
      <vt:lpstr>Analysis &amp; Major Findings continued</vt:lpstr>
      <vt:lpstr>Table 1</vt:lpstr>
      <vt:lpstr>Table 1 Continued</vt:lpstr>
      <vt:lpstr>Table 2</vt:lpstr>
      <vt:lpstr>Table 2 Continued</vt:lpstr>
      <vt:lpstr>Table 3</vt:lpstr>
      <vt:lpstr>Table 4</vt:lpstr>
      <vt:lpstr>Figure 1</vt:lpstr>
      <vt:lpstr>Figure 1 Continued</vt:lpstr>
      <vt:lpstr>K. Chapter 5—Conclusions &amp; Recommendations for Further Research</vt:lpstr>
      <vt:lpstr>Conclusions &amp; Recommendations for Further Research Continued</vt:lpstr>
      <vt:lpstr>Conclusions &amp; Recommendations for Further Research Continued</vt:lpstr>
      <vt:lpstr>Conclusions &amp; Recommendations for Further Research cont…</vt:lpstr>
      <vt:lpstr>Conclusions &amp; Recommendations for Further Research continued</vt:lpstr>
      <vt:lpstr>Conclusions &amp; Recommendations for Further Research continued</vt:lpstr>
      <vt:lpstr>Conclusions &amp; Recommendations for Further Research continued</vt:lpstr>
      <vt:lpstr>Conclusions &amp; Recommendations for Future Research Continued</vt:lpstr>
      <vt:lpstr>Conclusions &amp; Recommendations for Future Research Continued</vt:lpstr>
      <vt:lpstr>Conclusions &amp; Recommendations for Future Research Continued</vt:lpstr>
      <vt:lpstr>Conclusions &amp; Recommendations for Future Research Cont…</vt:lpstr>
      <vt:lpstr>Critique and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Strecker</dc:creator>
  <cp:lastModifiedBy>Gerald Ware</cp:lastModifiedBy>
  <cp:revision>253</cp:revision>
  <dcterms:created xsi:type="dcterms:W3CDTF">2021-10-21T15:58:35Z</dcterms:created>
  <dcterms:modified xsi:type="dcterms:W3CDTF">2024-08-24T02:15:12Z</dcterms:modified>
</cp:coreProperties>
</file>