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9" r:id="rId2"/>
    <p:sldId id="268" r:id="rId3"/>
    <p:sldId id="270" r:id="rId4"/>
    <p:sldId id="271" r:id="rId5"/>
    <p:sldId id="273" r:id="rId6"/>
    <p:sldId id="274" r:id="rId7"/>
    <p:sldId id="272" r:id="rId8"/>
    <p:sldId id="275" r:id="rId9"/>
    <p:sldId id="27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1" d="100"/>
          <a:sy n="111" d="100"/>
        </p:scale>
        <p:origin x="51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24E0E21-BA6A-4939-9E3A-D591D04EA0F1}" type="datetimeFigureOut">
              <a:rPr lang="en-US" smtClean="0"/>
              <a:t>12/28/2023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113436F-4D74-4271-971B-3BA10229C243}" type="slidenum">
              <a:rPr lang="en-US" smtClean="0"/>
              <a:t>‹#›</a:t>
            </a:fld>
            <a:endParaRPr lang="en-US"/>
          </a:p>
        </p:txBody>
      </p:sp>
    </p:spTree>
    <p:extLst>
      <p:ext uri="{BB962C8B-B14F-4D97-AF65-F5344CB8AC3E}">
        <p14:creationId xmlns:p14="http://schemas.microsoft.com/office/powerpoint/2010/main" val="1473394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44D16D-5641-46CF-A085-2A6A7CB7AD63}"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92726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24BE-1363-4745-BCB6-58933D5A66E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B8EE2F6-8A96-4D80-AEBE-2B5F5D480D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13CE2A3-5C93-408F-8FD0-298AFA37FD53}"/>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948A9CF2-BD5B-4C19-AB21-4F11CB9D0A7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0789C2-BF5C-4061-B522-C7A4EE5A39EA}"/>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884533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388C89-6385-4A13-B6E0-8D7C8E601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720FA69-6554-4758-AB65-3A8FB23683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A2AB3-19F1-47CF-A6EC-D9F9D27A1EF8}"/>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8EF77D7A-9AF3-46DA-9941-63FF2CB080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F33868-B173-467F-86B4-4FFC7A41FFB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987441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6FDF22-25BC-4A00-8EDD-AA26A975D17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809815B-AE66-4E68-AE5C-E8ABA246F8C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720B3F-1D5A-44ED-9FF5-5011E425676A}"/>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CA91A146-61D9-4FF8-8378-AB25F940A82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58FA19-3261-4D3B-8198-CE2C0F8852F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837391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765D7-6554-4AD2-BF21-9E52734EB0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C1B109-5EE0-4AC5-A8EF-66BEF02DBC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389ED-C1A8-49B3-A1D3-86088E038502}"/>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61D99CFC-F123-43EB-81D0-9AA307688A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B300E1E-3DFD-462A-9E22-65229AC1F54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3182617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998F6-A1D9-49A5-B176-EBA46A82F07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C8AEADC-2926-4B5D-828B-D398BA3434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27AA33-D521-4D8D-AC12-0AD12776134C}"/>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7B34BCA2-637C-4A3D-9030-9B72566E20A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F47F3C-A6FC-4096-A6FE-B34092ACC0D0}"/>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69000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E4B55-CD85-4B7C-B18B-BA8B014A9F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60160A-550C-41C3-99CF-BCE8292E991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325778-05B0-4951-BF76-C8BB4F05E9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6041B1-5F81-4559-BE36-09749DAA1E3B}"/>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6" name="Footer Placeholder 5">
            <a:extLst>
              <a:ext uri="{FF2B5EF4-FFF2-40B4-BE49-F238E27FC236}">
                <a16:creationId xmlns:a16="http://schemas.microsoft.com/office/drawing/2014/main" id="{DD4DCB00-8C48-4344-BE75-54D265FF64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2AF69D1-1178-4A8A-A6AC-BF388C0D548B}"/>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8766217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BE899-FED0-4D2C-8B87-06D5ADCC772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ED57A3E-C9EB-4255-AB1E-CAA7331A14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6322609-691C-4FAD-8696-61F763EF7A3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926450-1272-45A3-B5D8-E00D89DFEC1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8C3F8F3-1DFC-49A0-83FD-0432C356FF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8F9922E-F6E9-4655-B86C-85FA6F77AC42}"/>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8" name="Footer Placeholder 7">
            <a:extLst>
              <a:ext uri="{FF2B5EF4-FFF2-40B4-BE49-F238E27FC236}">
                <a16:creationId xmlns:a16="http://schemas.microsoft.com/office/drawing/2014/main" id="{994F6F81-7F6F-4152-A24D-139BF2925F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4107CA6-93AA-4A50-8F25-FE2F5F62B76D}"/>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760953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EF490-5FA0-4D6B-AA6A-3963284241C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F81C7-93A6-4BC5-B504-1F9EDE5C9003}"/>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4" name="Footer Placeholder 3">
            <a:extLst>
              <a:ext uri="{FF2B5EF4-FFF2-40B4-BE49-F238E27FC236}">
                <a16:creationId xmlns:a16="http://schemas.microsoft.com/office/drawing/2014/main" id="{808A9F83-4C57-41DC-A0A2-AF84C3C2721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E83E056-D1DE-4A7B-B1EB-7040E3C800A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9365884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2051DA6-7288-4856-8D62-8CBA2472823B}"/>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3" name="Footer Placeholder 2">
            <a:extLst>
              <a:ext uri="{FF2B5EF4-FFF2-40B4-BE49-F238E27FC236}">
                <a16:creationId xmlns:a16="http://schemas.microsoft.com/office/drawing/2014/main" id="{31A34515-613B-4D61-ACCF-E8EC82FF93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BAB973-5E8D-445C-A33F-4A090DA92C72}"/>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870497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F460-C138-4F7A-84AA-E34BF11464B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9CAAEB2-4FC2-4A48-8164-5E7724D5E2D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884631-3734-4F98-B635-CAB1948B48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622272-7B3A-415B-8A0E-CC6CF0D3FDB1}"/>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6" name="Footer Placeholder 5">
            <a:extLst>
              <a:ext uri="{FF2B5EF4-FFF2-40B4-BE49-F238E27FC236}">
                <a16:creationId xmlns:a16="http://schemas.microsoft.com/office/drawing/2014/main" id="{0D9EAFB9-99C5-40A5-B0AB-C68C274DC39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4B5A112-26FE-4153-B9C2-FE133EE2637C}"/>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3327693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304DC-974C-4877-B45E-5FF04656F1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A9DFA8-308E-4ACA-80E4-913DDF6B34F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10F431B-2787-42C8-A805-98593768850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61DF95-CD14-4250-8B30-E2DEC3EAE0E6}"/>
              </a:ext>
            </a:extLst>
          </p:cNvPr>
          <p:cNvSpPr>
            <a:spLocks noGrp="1"/>
          </p:cNvSpPr>
          <p:nvPr>
            <p:ph type="dt" sz="half" idx="10"/>
          </p:nvPr>
        </p:nvSpPr>
        <p:spPr/>
        <p:txBody>
          <a:bodyPr/>
          <a:lstStyle/>
          <a:p>
            <a:fld id="{B2BB603C-28BE-46D6-BC6D-D9E67A02434B}" type="datetimeFigureOut">
              <a:rPr lang="en-US" smtClean="0"/>
              <a:t>12/28/2023</a:t>
            </a:fld>
            <a:endParaRPr lang="en-US"/>
          </a:p>
        </p:txBody>
      </p:sp>
      <p:sp>
        <p:nvSpPr>
          <p:cNvPr id="6" name="Footer Placeholder 5">
            <a:extLst>
              <a:ext uri="{FF2B5EF4-FFF2-40B4-BE49-F238E27FC236}">
                <a16:creationId xmlns:a16="http://schemas.microsoft.com/office/drawing/2014/main" id="{D4A82AB6-8ACB-46B4-BA4E-3F6A74F7AE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C789A8-960E-438D-B8E8-A7DAA2FBEE23}"/>
              </a:ext>
            </a:extLst>
          </p:cNvPr>
          <p:cNvSpPr>
            <a:spLocks noGrp="1"/>
          </p:cNvSpPr>
          <p:nvPr>
            <p:ph type="sldNum" sz="quarter" idx="12"/>
          </p:nvPr>
        </p:nvSpPr>
        <p:spPr/>
        <p:txBody>
          <a:bodyPr/>
          <a:lstStyle/>
          <a:p>
            <a:fld id="{972E64A3-630C-4127-BA1C-30538735F2CE}" type="slidenum">
              <a:rPr lang="en-US" smtClean="0"/>
              <a:t>‹#›</a:t>
            </a:fld>
            <a:endParaRPr lang="en-US"/>
          </a:p>
        </p:txBody>
      </p:sp>
    </p:spTree>
    <p:extLst>
      <p:ext uri="{BB962C8B-B14F-4D97-AF65-F5344CB8AC3E}">
        <p14:creationId xmlns:p14="http://schemas.microsoft.com/office/powerpoint/2010/main" val="14214620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9092B586-CA81-4378-837A-D7ACA1DE05F0}"/>
              </a:ext>
            </a:extLst>
          </p:cNvPr>
          <p:cNvPicPr>
            <a:picLocks noChangeAspect="1"/>
          </p:cNvPicPr>
          <p:nvPr userDrawn="1"/>
        </p:nvPicPr>
        <p:blipFill>
          <a:blip r:embed="rId13"/>
          <a:stretch>
            <a:fillRect/>
          </a:stretch>
        </p:blipFill>
        <p:spPr>
          <a:xfrm>
            <a:off x="0" y="0"/>
            <a:ext cx="12192000" cy="6858000"/>
          </a:xfrm>
          <a:prstGeom prst="rect">
            <a:avLst/>
          </a:prstGeom>
        </p:spPr>
      </p:pic>
      <p:sp>
        <p:nvSpPr>
          <p:cNvPr id="2" name="Title Placeholder 1">
            <a:extLst>
              <a:ext uri="{FF2B5EF4-FFF2-40B4-BE49-F238E27FC236}">
                <a16:creationId xmlns:a16="http://schemas.microsoft.com/office/drawing/2014/main" id="{34F53707-A52C-4545-B2D4-58E45BCB5F0B}"/>
              </a:ext>
            </a:extLst>
          </p:cNvPr>
          <p:cNvSpPr>
            <a:spLocks noGrp="1"/>
          </p:cNvSpPr>
          <p:nvPr>
            <p:ph type="title"/>
          </p:nvPr>
        </p:nvSpPr>
        <p:spPr>
          <a:xfrm>
            <a:off x="428978" y="1502036"/>
            <a:ext cx="10803466" cy="830351"/>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EC94A6F8-B9E2-4FA7-8D2B-902B52908740}"/>
              </a:ext>
            </a:extLst>
          </p:cNvPr>
          <p:cNvSpPr>
            <a:spLocks noGrp="1"/>
          </p:cNvSpPr>
          <p:nvPr>
            <p:ph type="body" idx="1"/>
          </p:nvPr>
        </p:nvSpPr>
        <p:spPr>
          <a:xfrm>
            <a:off x="428978" y="2332387"/>
            <a:ext cx="10803466" cy="3844575"/>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FBE048E-1EE0-4D3A-9930-63771B8C26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BB603C-28BE-46D6-BC6D-D9E67A02434B}" type="datetimeFigureOut">
              <a:rPr lang="en-US" smtClean="0"/>
              <a:t>12/28/2023</a:t>
            </a:fld>
            <a:endParaRPr lang="en-US"/>
          </a:p>
        </p:txBody>
      </p:sp>
      <p:sp>
        <p:nvSpPr>
          <p:cNvPr id="5" name="Footer Placeholder 4">
            <a:extLst>
              <a:ext uri="{FF2B5EF4-FFF2-40B4-BE49-F238E27FC236}">
                <a16:creationId xmlns:a16="http://schemas.microsoft.com/office/drawing/2014/main" id="{3F749D65-F95D-4973-8BA5-954485460F1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BD56DA1-D43C-4279-A565-884ED794A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2E64A3-630C-4127-BA1C-30538735F2CE}" type="slidenum">
              <a:rPr lang="en-US" smtClean="0"/>
              <a:t>‹#›</a:t>
            </a:fld>
            <a:endParaRPr lang="en-US"/>
          </a:p>
        </p:txBody>
      </p:sp>
    </p:spTree>
    <p:extLst>
      <p:ext uri="{BB962C8B-B14F-4D97-AF65-F5344CB8AC3E}">
        <p14:creationId xmlns:p14="http://schemas.microsoft.com/office/powerpoint/2010/main" val="27734028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lnSpc>
          <a:spcPct val="90000"/>
        </a:lnSpc>
        <a:spcBef>
          <a:spcPct val="0"/>
        </a:spcBef>
        <a:buNone/>
        <a:defRPr sz="4400" b="1" kern="1200">
          <a:solidFill>
            <a:srgbClr val="00214A"/>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A06510B8-73B8-4639-B307-1C3DB7D95137}"/>
              </a:ext>
            </a:extLst>
          </p:cNvPr>
          <p:cNvSpPr>
            <a:spLocks noGrp="1"/>
          </p:cNvSpPr>
          <p:nvPr>
            <p:ph type="subTitle" idx="1"/>
          </p:nvPr>
        </p:nvSpPr>
        <p:spPr>
          <a:xfrm>
            <a:off x="1524000" y="4967696"/>
            <a:ext cx="9144000" cy="1159625"/>
          </a:xfrm>
        </p:spPr>
        <p:txBody>
          <a:bodyPr>
            <a:normAutofit lnSpcReduction="10000"/>
          </a:bodyPr>
          <a:lstStyle/>
          <a:p>
            <a:r>
              <a:rPr lang="en-US" sz="3600" b="1" dirty="0"/>
              <a:t>Joseph Jay Breish</a:t>
            </a:r>
          </a:p>
          <a:p>
            <a:endParaRPr lang="en-US" sz="1100" b="1" dirty="0"/>
          </a:p>
          <a:p>
            <a:pPr algn="r"/>
            <a:r>
              <a:rPr lang="en-US" sz="1400" b="1" i="1" dirty="0"/>
              <a:t>Rev. 8/20</a:t>
            </a:r>
          </a:p>
          <a:p>
            <a:pPr algn="r"/>
            <a:endParaRPr lang="en-US" sz="1100" b="1" dirty="0"/>
          </a:p>
        </p:txBody>
      </p:sp>
      <p:sp>
        <p:nvSpPr>
          <p:cNvPr id="4" name="Subtitle 2">
            <a:extLst>
              <a:ext uri="{FF2B5EF4-FFF2-40B4-BE49-F238E27FC236}">
                <a16:creationId xmlns:a16="http://schemas.microsoft.com/office/drawing/2014/main" id="{6C1245A4-B51C-B1FA-0C75-2644B8E9CA30}"/>
              </a:ext>
            </a:extLst>
          </p:cNvPr>
          <p:cNvSpPr txBox="1">
            <a:spLocks/>
          </p:cNvSpPr>
          <p:nvPr/>
        </p:nvSpPr>
        <p:spPr>
          <a:xfrm>
            <a:off x="1408981" y="1376232"/>
            <a:ext cx="9144000" cy="342868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4400" b="1" dirty="0">
                <a:effectLst/>
                <a:ea typeface="Arial" panose="020B0604020202020204" pitchFamily="34" charset="0"/>
                <a:cs typeface="Arial" panose="020B0604020202020204" pitchFamily="34" charset="0"/>
              </a:rPr>
              <a:t>Action Research Project</a:t>
            </a:r>
            <a:br>
              <a:rPr lang="en-US" sz="4400" b="1" dirty="0">
                <a:effectLst/>
                <a:ea typeface="Arial" panose="020B0604020202020204" pitchFamily="34" charset="0"/>
                <a:cs typeface="Arial" panose="020B0604020202020204" pitchFamily="34" charset="0"/>
              </a:rPr>
            </a:br>
            <a:br>
              <a:rPr lang="en-US" sz="4400" b="1" dirty="0">
                <a:effectLst/>
                <a:ea typeface="Arial" panose="020B0604020202020204" pitchFamily="34" charset="0"/>
                <a:cs typeface="Arial" panose="020B0604020202020204" pitchFamily="34" charset="0"/>
              </a:rPr>
            </a:br>
            <a:r>
              <a:rPr lang="en-US" sz="4400" b="1" dirty="0">
                <a:effectLst/>
                <a:ea typeface="Arial" panose="020B0604020202020204" pitchFamily="34" charset="0"/>
                <a:cs typeface="Arial" panose="020B0604020202020204" pitchFamily="34" charset="0"/>
              </a:rPr>
              <a:t>SR890 #4 </a:t>
            </a:r>
            <a:br>
              <a:rPr lang="en-US" sz="4400" b="1" dirty="0">
                <a:effectLst/>
                <a:ea typeface="Arial" panose="020B0604020202020204" pitchFamily="34" charset="0"/>
                <a:cs typeface="Arial" panose="020B0604020202020204" pitchFamily="34" charset="0"/>
              </a:rPr>
            </a:br>
            <a:r>
              <a:rPr lang="en-US" sz="4400" b="1" dirty="0">
                <a:effectLst/>
                <a:ea typeface="Arial" panose="020B0604020202020204" pitchFamily="34" charset="0"/>
                <a:cs typeface="Arial" panose="020B0604020202020204" pitchFamily="34" charset="0"/>
              </a:rPr>
              <a:t>DSL Proposal</a:t>
            </a:r>
            <a:endParaRPr lang="en-US" sz="4400" b="1" dirty="0">
              <a:cs typeface="Arial" panose="020B0604020202020204" pitchFamily="34" charset="0"/>
            </a:endParaRPr>
          </a:p>
          <a:p>
            <a:pPr algn="r"/>
            <a:endParaRPr lang="en-US" sz="1100" b="1" dirty="0"/>
          </a:p>
        </p:txBody>
      </p:sp>
    </p:spTree>
    <p:extLst>
      <p:ext uri="{BB962C8B-B14F-4D97-AF65-F5344CB8AC3E}">
        <p14:creationId xmlns:p14="http://schemas.microsoft.com/office/powerpoint/2010/main" val="4084230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C1496-7BC9-27D0-4A09-CD0E024014BD}"/>
              </a:ext>
            </a:extLst>
          </p:cNvPr>
          <p:cNvSpPr>
            <a:spLocks noGrp="1"/>
          </p:cNvSpPr>
          <p:nvPr>
            <p:ph type="title"/>
          </p:nvPr>
        </p:nvSpPr>
        <p:spPr/>
        <p:txBody>
          <a:bodyPr>
            <a:normAutofit fontScale="90000"/>
          </a:bodyPr>
          <a:lstStyle/>
          <a:p>
            <a:r>
              <a:rPr lang="en-US" dirty="0"/>
              <a:t>The purpose of this action research project is to address the problem of…</a:t>
            </a:r>
            <a:br>
              <a:rPr lang="en-US" dirty="0"/>
            </a:br>
            <a:endParaRPr lang="en-US" dirty="0"/>
          </a:p>
        </p:txBody>
      </p:sp>
      <p:sp>
        <p:nvSpPr>
          <p:cNvPr id="3" name="Content Placeholder 2">
            <a:extLst>
              <a:ext uri="{FF2B5EF4-FFF2-40B4-BE49-F238E27FC236}">
                <a16:creationId xmlns:a16="http://schemas.microsoft.com/office/drawing/2014/main" id="{90D55138-5E4A-CE17-76A8-A3B60C7752D3}"/>
              </a:ext>
            </a:extLst>
          </p:cNvPr>
          <p:cNvSpPr>
            <a:spLocks noGrp="1"/>
          </p:cNvSpPr>
          <p:nvPr>
            <p:ph idx="1"/>
          </p:nvPr>
        </p:nvSpPr>
        <p:spPr/>
        <p:txBody>
          <a:bodyPr/>
          <a:lstStyle/>
          <a:p>
            <a:endParaRPr lang="en-US" dirty="0"/>
          </a:p>
          <a:p>
            <a:r>
              <a:rPr lang="en-US" dirty="0"/>
              <a:t>To empower the Church to more effectively fulfill the Great Commission and Greatest Commandments by creating Christ-centered discipleship communities that heal the individuals within their community to ultimately heal those outside of their community.</a:t>
            </a:r>
          </a:p>
        </p:txBody>
      </p:sp>
    </p:spTree>
    <p:extLst>
      <p:ext uri="{BB962C8B-B14F-4D97-AF65-F5344CB8AC3E}">
        <p14:creationId xmlns:p14="http://schemas.microsoft.com/office/powerpoint/2010/main" val="35259112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FB80C-AF20-43BA-F7E7-7D55CD9A1349}"/>
              </a:ext>
            </a:extLst>
          </p:cNvPr>
          <p:cNvSpPr>
            <a:spLocks noGrp="1"/>
          </p:cNvSpPr>
          <p:nvPr>
            <p:ph type="title"/>
          </p:nvPr>
        </p:nvSpPr>
        <p:spPr/>
        <p:txBody>
          <a:bodyPr>
            <a:normAutofit fontScale="90000"/>
          </a:bodyPr>
          <a:lstStyle/>
          <a:p>
            <a:r>
              <a:rPr lang="en-US" dirty="0"/>
              <a:t>The problem is significant because…</a:t>
            </a:r>
            <a:br>
              <a:rPr lang="en-US" dirty="0"/>
            </a:br>
            <a:endParaRPr lang="en-US" dirty="0"/>
          </a:p>
        </p:txBody>
      </p:sp>
      <p:sp>
        <p:nvSpPr>
          <p:cNvPr id="3" name="Content Placeholder 2">
            <a:extLst>
              <a:ext uri="{FF2B5EF4-FFF2-40B4-BE49-F238E27FC236}">
                <a16:creationId xmlns:a16="http://schemas.microsoft.com/office/drawing/2014/main" id="{A4D2BA04-E222-F128-1A9E-98C009285E7B}"/>
              </a:ext>
            </a:extLst>
          </p:cNvPr>
          <p:cNvSpPr>
            <a:spLocks noGrp="1"/>
          </p:cNvSpPr>
          <p:nvPr>
            <p:ph idx="1"/>
          </p:nvPr>
        </p:nvSpPr>
        <p:spPr/>
        <p:txBody>
          <a:bodyPr/>
          <a:lstStyle/>
          <a:p>
            <a:r>
              <a:rPr lang="en-US" dirty="0"/>
              <a:t>America has a growing mental health crisis</a:t>
            </a:r>
          </a:p>
          <a:p>
            <a:r>
              <a:rPr lang="en-US" dirty="0"/>
              <a:t>The Church is losing societal impact in this postmodern, secular society</a:t>
            </a:r>
          </a:p>
          <a:p>
            <a:r>
              <a:rPr lang="en-US" dirty="0"/>
              <a:t>Trauma is on the rise for young people, which </a:t>
            </a:r>
            <a:r>
              <a:rPr lang="en-US" dirty="0" err="1"/>
              <a:t>excaserbates</a:t>
            </a:r>
            <a:r>
              <a:rPr lang="en-US" dirty="0"/>
              <a:t> the mental health crisis</a:t>
            </a:r>
          </a:p>
          <a:p>
            <a:r>
              <a:rPr lang="en-US" dirty="0"/>
              <a:t>Generally speaking, the Church does not feel equipped to handle individuals with trauma and abuse</a:t>
            </a:r>
          </a:p>
        </p:txBody>
      </p:sp>
    </p:spTree>
    <p:extLst>
      <p:ext uri="{BB962C8B-B14F-4D97-AF65-F5344CB8AC3E}">
        <p14:creationId xmlns:p14="http://schemas.microsoft.com/office/powerpoint/2010/main" val="60086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C6C49-75E6-2CC5-EB81-1B52AF208CF0}"/>
              </a:ext>
            </a:extLst>
          </p:cNvPr>
          <p:cNvSpPr>
            <a:spLocks noGrp="1"/>
          </p:cNvSpPr>
          <p:nvPr>
            <p:ph type="title"/>
          </p:nvPr>
        </p:nvSpPr>
        <p:spPr/>
        <p:txBody>
          <a:bodyPr>
            <a:normAutofit fontScale="90000"/>
          </a:bodyPr>
          <a:lstStyle/>
          <a:p>
            <a:r>
              <a:rPr lang="en-US" dirty="0"/>
              <a:t>Research Question:</a:t>
            </a:r>
            <a:br>
              <a:rPr lang="en-US" dirty="0"/>
            </a:br>
            <a:endParaRPr lang="en-US" dirty="0"/>
          </a:p>
        </p:txBody>
      </p:sp>
      <p:sp>
        <p:nvSpPr>
          <p:cNvPr id="3" name="Content Placeholder 2">
            <a:extLst>
              <a:ext uri="{FF2B5EF4-FFF2-40B4-BE49-F238E27FC236}">
                <a16:creationId xmlns:a16="http://schemas.microsoft.com/office/drawing/2014/main" id="{53FF95BC-BA01-CBEE-C8C8-1716A699B890}"/>
              </a:ext>
            </a:extLst>
          </p:cNvPr>
          <p:cNvSpPr>
            <a:spLocks noGrp="1"/>
          </p:cNvSpPr>
          <p:nvPr>
            <p:ph idx="1"/>
          </p:nvPr>
        </p:nvSpPr>
        <p:spPr/>
        <p:txBody>
          <a:bodyPr>
            <a:normAutofit/>
          </a:bodyPr>
          <a:lstStyle/>
          <a:p>
            <a:pPr marL="0" indent="0">
              <a:buNone/>
            </a:pPr>
            <a:r>
              <a:rPr lang="en-US" sz="3200" dirty="0"/>
              <a:t>How does (intervention) affect (problem) in a (site/organization/community)?</a:t>
            </a:r>
          </a:p>
          <a:p>
            <a:r>
              <a:rPr lang="en-US" sz="3200" dirty="0"/>
              <a:t>Creating spiritual discipleship communities builds networks that can support individuals with trauma</a:t>
            </a:r>
          </a:p>
          <a:p>
            <a:r>
              <a:rPr lang="en-US" sz="3200" dirty="0"/>
              <a:t>A healthier church can lead to a healthier society</a:t>
            </a:r>
          </a:p>
          <a:p>
            <a:r>
              <a:rPr lang="en-US" sz="3200" dirty="0"/>
              <a:t>Refocusing on discipleship (instead of evangelism) properly reinstitutes the Great Commandment</a:t>
            </a:r>
          </a:p>
        </p:txBody>
      </p:sp>
    </p:spTree>
    <p:extLst>
      <p:ext uri="{BB962C8B-B14F-4D97-AF65-F5344CB8AC3E}">
        <p14:creationId xmlns:p14="http://schemas.microsoft.com/office/powerpoint/2010/main" val="3742792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460A8-39F8-3E40-23B8-B135E0AC4873}"/>
              </a:ext>
            </a:extLst>
          </p:cNvPr>
          <p:cNvSpPr>
            <a:spLocks noGrp="1"/>
          </p:cNvSpPr>
          <p:nvPr>
            <p:ph type="title"/>
          </p:nvPr>
        </p:nvSpPr>
        <p:spPr/>
        <p:txBody>
          <a:bodyPr/>
          <a:lstStyle/>
          <a:p>
            <a:r>
              <a:rPr lang="en-US" dirty="0"/>
              <a:t>ACTION PLAN</a:t>
            </a:r>
          </a:p>
        </p:txBody>
      </p:sp>
      <p:sp>
        <p:nvSpPr>
          <p:cNvPr id="3" name="Content Placeholder 2">
            <a:extLst>
              <a:ext uri="{FF2B5EF4-FFF2-40B4-BE49-F238E27FC236}">
                <a16:creationId xmlns:a16="http://schemas.microsoft.com/office/drawing/2014/main" id="{343DF114-E7C7-3690-D3AC-001A6BB94D39}"/>
              </a:ext>
            </a:extLst>
          </p:cNvPr>
          <p:cNvSpPr>
            <a:spLocks noGrp="1"/>
          </p:cNvSpPr>
          <p:nvPr>
            <p:ph idx="1"/>
          </p:nvPr>
        </p:nvSpPr>
        <p:spPr/>
        <p:txBody>
          <a:bodyPr/>
          <a:lstStyle/>
          <a:p>
            <a:r>
              <a:rPr lang="en-US" dirty="0"/>
              <a:t>The research-based intervention utilized to address the problem in the action research are spiritual discipleship groups designed to establish enduring, replicable healing communities that contribute to transforming and empowering the Church and its members.</a:t>
            </a:r>
          </a:p>
          <a:p>
            <a:r>
              <a:rPr lang="en-US" dirty="0"/>
              <a:t>The location of the intervention will be at a local church or college.</a:t>
            </a:r>
          </a:p>
          <a:p>
            <a:r>
              <a:rPr lang="en-US" dirty="0"/>
              <a:t>The duration of the intervention will be twelve weeks in length.</a:t>
            </a:r>
          </a:p>
          <a:p>
            <a:endParaRPr lang="en-US" dirty="0"/>
          </a:p>
        </p:txBody>
      </p:sp>
    </p:spTree>
    <p:extLst>
      <p:ext uri="{BB962C8B-B14F-4D97-AF65-F5344CB8AC3E}">
        <p14:creationId xmlns:p14="http://schemas.microsoft.com/office/powerpoint/2010/main" val="2630609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D5C9F-7767-FE48-8A16-2B1ADE07792E}"/>
              </a:ext>
            </a:extLst>
          </p:cNvPr>
          <p:cNvSpPr>
            <a:spLocks noGrp="1"/>
          </p:cNvSpPr>
          <p:nvPr>
            <p:ph type="title"/>
          </p:nvPr>
        </p:nvSpPr>
        <p:spPr/>
        <p:txBody>
          <a:bodyPr>
            <a:normAutofit/>
          </a:bodyPr>
          <a:lstStyle/>
          <a:p>
            <a:r>
              <a:rPr lang="en-US" dirty="0">
                <a:solidFill>
                  <a:srgbClr val="FF0000"/>
                </a:solidFill>
              </a:rPr>
              <a:t>Data Collection – No Longer Required</a:t>
            </a:r>
          </a:p>
        </p:txBody>
      </p:sp>
      <p:sp>
        <p:nvSpPr>
          <p:cNvPr id="3" name="Content Placeholder 2">
            <a:extLst>
              <a:ext uri="{FF2B5EF4-FFF2-40B4-BE49-F238E27FC236}">
                <a16:creationId xmlns:a16="http://schemas.microsoft.com/office/drawing/2014/main" id="{4AEC16F6-7A93-1D04-04EF-B2502F4E6A46}"/>
              </a:ext>
            </a:extLst>
          </p:cNvPr>
          <p:cNvSpPr>
            <a:spLocks noGrp="1"/>
          </p:cNvSpPr>
          <p:nvPr>
            <p:ph idx="1"/>
          </p:nvPr>
        </p:nvSpPr>
        <p:spPr/>
        <p:txBody>
          <a:bodyPr>
            <a:normAutofit fontScale="77500" lnSpcReduction="20000"/>
          </a:bodyPr>
          <a:lstStyle/>
          <a:p>
            <a:r>
              <a:rPr lang="en-US" dirty="0"/>
              <a:t>Action research typically involves systematically collecting and analyzing data to inform and guide practical interventions or improvements within a specific context. While human subjects are commonly involved in research, the action research project at OGS does not directly involve human subjects for data collection. You will not survey, interview, or directly interact with human participants for your action research project.</a:t>
            </a:r>
          </a:p>
          <a:p>
            <a:endParaRPr lang="en-US" dirty="0"/>
          </a:p>
          <a:p>
            <a:r>
              <a:rPr lang="en-US" dirty="0"/>
              <a:t>Data collection may include before/after frequency counts, participation rates, attendance numbers, completion rates, or publicly available information. Design your intervention with before/after data collection that does not include human subjects.</a:t>
            </a:r>
          </a:p>
          <a:p>
            <a:endParaRPr lang="en-US" dirty="0"/>
          </a:p>
          <a:p>
            <a:r>
              <a:rPr lang="en-US" dirty="0"/>
              <a:t>You may need a permission letter from your organization to implement the intervention. Please secure permission before implementing the intervention and include the permission letter as an appendix to your action research project if necessary.</a:t>
            </a:r>
          </a:p>
        </p:txBody>
      </p:sp>
    </p:spTree>
    <p:extLst>
      <p:ext uri="{BB962C8B-B14F-4D97-AF65-F5344CB8AC3E}">
        <p14:creationId xmlns:p14="http://schemas.microsoft.com/office/powerpoint/2010/main" val="366108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C0660-1019-8B9E-EB39-8ED2457A4B7A}"/>
              </a:ext>
            </a:extLst>
          </p:cNvPr>
          <p:cNvSpPr>
            <a:spLocks noGrp="1"/>
          </p:cNvSpPr>
          <p:nvPr>
            <p:ph type="title"/>
          </p:nvPr>
        </p:nvSpPr>
        <p:spPr/>
        <p:txBody>
          <a:bodyPr/>
          <a:lstStyle/>
          <a:p>
            <a:r>
              <a:rPr lang="en-US" dirty="0">
                <a:solidFill>
                  <a:srgbClr val="FF0000"/>
                </a:solidFill>
              </a:rPr>
              <a:t>Collection- No Longer Required</a:t>
            </a:r>
          </a:p>
        </p:txBody>
      </p:sp>
      <p:sp>
        <p:nvSpPr>
          <p:cNvPr id="3" name="Content Placeholder 2">
            <a:extLst>
              <a:ext uri="{FF2B5EF4-FFF2-40B4-BE49-F238E27FC236}">
                <a16:creationId xmlns:a16="http://schemas.microsoft.com/office/drawing/2014/main" id="{A8313D70-949A-31CE-A931-BCAE8D1AF734}"/>
              </a:ext>
            </a:extLst>
          </p:cNvPr>
          <p:cNvSpPr>
            <a:spLocks noGrp="1"/>
          </p:cNvSpPr>
          <p:nvPr>
            <p:ph idx="1"/>
          </p:nvPr>
        </p:nvSpPr>
        <p:spPr/>
        <p:txBody>
          <a:bodyPr/>
          <a:lstStyle/>
          <a:p>
            <a:r>
              <a:rPr lang="en-US" dirty="0"/>
              <a:t>How often, how many,</a:t>
            </a:r>
          </a:p>
        </p:txBody>
      </p:sp>
    </p:spTree>
    <p:extLst>
      <p:ext uri="{BB962C8B-B14F-4D97-AF65-F5344CB8AC3E}">
        <p14:creationId xmlns:p14="http://schemas.microsoft.com/office/powerpoint/2010/main" val="166851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158ED-B4CC-C966-9F4A-B32192F02DAE}"/>
              </a:ext>
            </a:extLst>
          </p:cNvPr>
          <p:cNvSpPr>
            <a:spLocks noGrp="1"/>
          </p:cNvSpPr>
          <p:nvPr>
            <p:ph type="title"/>
          </p:nvPr>
        </p:nvSpPr>
        <p:spPr/>
        <p:txBody>
          <a:bodyPr>
            <a:normAutofit fontScale="90000"/>
          </a:bodyPr>
          <a:lstStyle/>
          <a:p>
            <a:r>
              <a:rPr lang="en-US" dirty="0"/>
              <a:t>DATA COLLECTION AND ANALYSIS</a:t>
            </a:r>
            <a:br>
              <a:rPr lang="en-US" dirty="0"/>
            </a:br>
            <a:r>
              <a:rPr lang="en-US" dirty="0">
                <a:solidFill>
                  <a:srgbClr val="FF0000"/>
                </a:solidFill>
              </a:rPr>
              <a:t>No Longer Required</a:t>
            </a:r>
          </a:p>
        </p:txBody>
      </p:sp>
      <p:sp>
        <p:nvSpPr>
          <p:cNvPr id="3" name="Content Placeholder 2">
            <a:extLst>
              <a:ext uri="{FF2B5EF4-FFF2-40B4-BE49-F238E27FC236}">
                <a16:creationId xmlns:a16="http://schemas.microsoft.com/office/drawing/2014/main" id="{B64E64DE-6366-52C6-E5E0-337590EDE207}"/>
              </a:ext>
            </a:extLst>
          </p:cNvPr>
          <p:cNvSpPr>
            <a:spLocks noGrp="1"/>
          </p:cNvSpPr>
          <p:nvPr>
            <p:ph idx="1"/>
          </p:nvPr>
        </p:nvSpPr>
        <p:spPr>
          <a:xfrm>
            <a:off x="428978" y="2700068"/>
            <a:ext cx="10803466" cy="3476894"/>
          </a:xfrm>
        </p:spPr>
        <p:txBody>
          <a:bodyPr/>
          <a:lstStyle/>
          <a:p>
            <a:r>
              <a:rPr lang="en-US" dirty="0"/>
              <a:t>Data will be collected for a period of______________</a:t>
            </a:r>
          </a:p>
          <a:p>
            <a:r>
              <a:rPr lang="en-US" dirty="0"/>
              <a:t>Results of pre and post intervention will be evaluated for patterns and themes by</a:t>
            </a:r>
            <a:r>
              <a:rPr lang="en-US" b="1" dirty="0"/>
              <a:t>…(explain how the results will be analyzed).</a:t>
            </a:r>
          </a:p>
        </p:txBody>
      </p:sp>
    </p:spTree>
    <p:extLst>
      <p:ext uri="{BB962C8B-B14F-4D97-AF65-F5344CB8AC3E}">
        <p14:creationId xmlns:p14="http://schemas.microsoft.com/office/powerpoint/2010/main" val="12917283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42814-97A1-AD93-1638-EFD13B26534F}"/>
              </a:ext>
            </a:extLst>
          </p:cNvPr>
          <p:cNvSpPr>
            <a:spLocks noGrp="1"/>
          </p:cNvSpPr>
          <p:nvPr>
            <p:ph type="title"/>
          </p:nvPr>
        </p:nvSpPr>
        <p:spPr/>
        <p:txBody>
          <a:bodyPr/>
          <a:lstStyle/>
          <a:p>
            <a:r>
              <a:rPr lang="en-US" dirty="0"/>
              <a:t>Final comments</a:t>
            </a:r>
          </a:p>
        </p:txBody>
      </p:sp>
      <p:sp>
        <p:nvSpPr>
          <p:cNvPr id="3" name="Content Placeholder 2">
            <a:extLst>
              <a:ext uri="{FF2B5EF4-FFF2-40B4-BE49-F238E27FC236}">
                <a16:creationId xmlns:a16="http://schemas.microsoft.com/office/drawing/2014/main" id="{D6D214DE-C408-9F85-5AAD-0BDA4B49647E}"/>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280141949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1748</TotalTime>
  <Words>446</Words>
  <Application>Microsoft Office PowerPoint</Application>
  <PresentationFormat>Widescreen</PresentationFormat>
  <Paragraphs>34</Paragraphs>
  <Slides>9</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Calibri</vt:lpstr>
      <vt:lpstr>Calibri Light</vt:lpstr>
      <vt:lpstr>1_Office Theme</vt:lpstr>
      <vt:lpstr>PowerPoint Presentation</vt:lpstr>
      <vt:lpstr>The purpose of this action research project is to address the problem of… </vt:lpstr>
      <vt:lpstr>The problem is significant because… </vt:lpstr>
      <vt:lpstr>Research Question: </vt:lpstr>
      <vt:lpstr>ACTION PLAN</vt:lpstr>
      <vt:lpstr>Data Collection – No Longer Required</vt:lpstr>
      <vt:lpstr>Collection- No Longer Required</vt:lpstr>
      <vt:lpstr>DATA COLLECTION AND ANALYSIS No Longer Required</vt:lpstr>
      <vt:lpstr>Final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 Project SR 920-DSL proposal</dc:title>
  <dc:creator>Kenneth Schmidt</dc:creator>
  <cp:lastModifiedBy>Jay Breish</cp:lastModifiedBy>
  <cp:revision>4</cp:revision>
  <dcterms:created xsi:type="dcterms:W3CDTF">2023-03-06T16:11:56Z</dcterms:created>
  <dcterms:modified xsi:type="dcterms:W3CDTF">2023-12-28T18:39:16Z</dcterms:modified>
</cp:coreProperties>
</file>