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2" name="Shape 2"/>
        <p:cNvGrpSpPr/>
        <p:nvPr/>
      </p:nvGrpSpPr>
      <p:grpSpPr>
        <a:xfrm>
          <a:off x="0" y="0"/>
          <a:ext cx="0" cy="0"/>
          <a:chOff x="0" y="0"/>
          <a:chExt cx="0" cy="0"/>
        </a:xfrm>
      </p:grpSpPr>
      <p:sp>
        <p:nvSpPr>
          <p:cNvPr id="3" name="Google Shape;3;n"/>
          <p:cNvSpPr txBox="1"/>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 name="Google Shape;4;n"/>
          <p:cNvSpPr txBox="1"/>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 name="Google Shape;5;n"/>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 name="Google Shape;7;n"/>
          <p:cNvSpPr txBox="1"/>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n"/>
          <p:cNvSpPr txBox="1"/>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85" name="Shape 85"/>
        <p:cNvGrpSpPr/>
        <p:nvPr/>
      </p:nvGrpSpPr>
      <p:grpSpPr>
        <a:xfrm>
          <a:off x="0" y="0"/>
          <a:ext cx="0" cy="0"/>
          <a:chOff x="0" y="0"/>
          <a:chExt cx="0" cy="0"/>
        </a:xfrm>
      </p:grpSpPr>
      <p:sp>
        <p:nvSpPr>
          <p:cNvPr id="86" name="Google Shape;86;p1: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88" name="Google Shape;88;p1:notes"/>
          <p:cNvSpPr txBox="1"/>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panose="020F0502020204030204"/>
              <a:buNone/>
            </a:pPr>
            <a:fld id="{00000000-1234-1234-1234-123412341234}" type="slidenum">
              <a:rPr lang="en-US" sz="1200" b="0" i="0" u="none" strike="noStrike" cap="none">
                <a:solidFill>
                  <a:srgbClr val="000000"/>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rgbClr val="00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92" name="Shape 92"/>
        <p:cNvGrpSpPr/>
        <p:nvPr/>
      </p:nvGrpSpPr>
      <p:grpSpPr>
        <a:xfrm>
          <a:off x="0" y="0"/>
          <a:ext cx="0" cy="0"/>
          <a:chOff x="0" y="0"/>
          <a:chExt cx="0" cy="0"/>
        </a:xfrm>
      </p:grpSpPr>
      <p:sp>
        <p:nvSpPr>
          <p:cNvPr id="93" name="Google Shape;93;p2: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4" name="Google Shape;94;p2: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98" name="Shape 98"/>
        <p:cNvGrpSpPr/>
        <p:nvPr/>
      </p:nvGrpSpPr>
      <p:grpSpPr>
        <a:xfrm>
          <a:off x="0" y="0"/>
          <a:ext cx="0" cy="0"/>
          <a:chOff x="0" y="0"/>
          <a:chExt cx="0" cy="0"/>
        </a:xfrm>
      </p:grpSpPr>
      <p:sp>
        <p:nvSpPr>
          <p:cNvPr id="99" name="Google Shape;99;p3: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00" name="Google Shape;100;p3: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04" name="Shape 104"/>
        <p:cNvGrpSpPr/>
        <p:nvPr/>
      </p:nvGrpSpPr>
      <p:grpSpPr>
        <a:xfrm>
          <a:off x="0" y="0"/>
          <a:ext cx="0" cy="0"/>
          <a:chOff x="0" y="0"/>
          <a:chExt cx="0" cy="0"/>
        </a:xfrm>
      </p:grpSpPr>
      <p:sp>
        <p:nvSpPr>
          <p:cNvPr id="105" name="Google Shape;105;p4: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06" name="Google Shape;106;p4: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10" name="Shape 110"/>
        <p:cNvGrpSpPr/>
        <p:nvPr/>
      </p:nvGrpSpPr>
      <p:grpSpPr>
        <a:xfrm>
          <a:off x="0" y="0"/>
          <a:ext cx="0" cy="0"/>
          <a:chOff x="0" y="0"/>
          <a:chExt cx="0" cy="0"/>
        </a:xfrm>
      </p:grpSpPr>
      <p:sp>
        <p:nvSpPr>
          <p:cNvPr id="111" name="Google Shape;111;p5: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12" name="Google Shape;112;p5: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16" name="Shape 116"/>
        <p:cNvGrpSpPr/>
        <p:nvPr/>
      </p:nvGrpSpPr>
      <p:grpSpPr>
        <a:xfrm>
          <a:off x="0" y="0"/>
          <a:ext cx="0" cy="0"/>
          <a:chOff x="0" y="0"/>
          <a:chExt cx="0" cy="0"/>
        </a:xfrm>
      </p:grpSpPr>
      <p:sp>
        <p:nvSpPr>
          <p:cNvPr id="117" name="Google Shape;117;p6: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18" name="Google Shape;118;p6: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22" name="Shape 122"/>
        <p:cNvGrpSpPr/>
        <p:nvPr/>
      </p:nvGrpSpPr>
      <p:grpSpPr>
        <a:xfrm>
          <a:off x="0" y="0"/>
          <a:ext cx="0" cy="0"/>
          <a:chOff x="0" y="0"/>
          <a:chExt cx="0" cy="0"/>
        </a:xfrm>
      </p:grpSpPr>
      <p:sp>
        <p:nvSpPr>
          <p:cNvPr id="123" name="Google Shape;123;p7: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24" name="Google Shape;124;p7: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28" name="Shape 128"/>
        <p:cNvGrpSpPr/>
        <p:nvPr/>
      </p:nvGrpSpPr>
      <p:grpSpPr>
        <a:xfrm>
          <a:off x="0" y="0"/>
          <a:ext cx="0" cy="0"/>
          <a:chOff x="0" y="0"/>
          <a:chExt cx="0" cy="0"/>
        </a:xfrm>
      </p:grpSpPr>
      <p:sp>
        <p:nvSpPr>
          <p:cNvPr id="129" name="Google Shape;129;p8: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0" name="Google Shape;130;p8: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4" name="Shape 134"/>
        <p:cNvGrpSpPr/>
        <p:nvPr/>
      </p:nvGrpSpPr>
      <p:grpSpPr>
        <a:xfrm>
          <a:off x="0" y="0"/>
          <a:ext cx="0" cy="0"/>
          <a:chOff x="0" y="0"/>
          <a:chExt cx="0" cy="0"/>
        </a:xfrm>
      </p:grpSpPr>
      <p:sp>
        <p:nvSpPr>
          <p:cNvPr id="135" name="Google Shape;135;p9:notes"/>
          <p:cNvSpPr txBox="1"/>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6" name="Google Shape;136;p9:notes"/>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16" name="Shape 16"/>
        <p:cNvGrpSpPr/>
        <p:nvPr/>
      </p:nvGrpSpPr>
      <p:grpSpPr>
        <a:xfrm>
          <a:off x="0" y="0"/>
          <a:ext cx="0" cy="0"/>
          <a:chOff x="0" y="0"/>
          <a:chExt cx="0" cy="0"/>
        </a:xfrm>
      </p:grpSpPr>
      <p:sp>
        <p:nvSpPr>
          <p:cNvPr id="17" name="Google Shape;17;p2"/>
          <p:cNvSpPr txBox="1"/>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00214A"/>
              </a:buClr>
              <a:buSzPts val="6000"/>
              <a:buFont typeface="Calibri" panose="020F0502020204030204"/>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2"/>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matchingName="Title and Vertical Text">
  <p:cSld name="VERTICAL_TEXT">
    <p:spTree>
      <p:nvGrpSpPr>
        <p:cNvPr id="73" name="Shape 73"/>
        <p:cNvGrpSpPr/>
        <p:nvPr/>
      </p:nvGrpSpPr>
      <p:grpSpPr>
        <a:xfrm>
          <a:off x="0" y="0"/>
          <a:ext cx="0" cy="0"/>
          <a:chOff x="0" y="0"/>
          <a:chExt cx="0" cy="0"/>
        </a:xfrm>
      </p:grpSpPr>
      <p:sp>
        <p:nvSpPr>
          <p:cNvPr id="74" name="Google Shape;74;p11"/>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0021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1"/>
          <p:cNvSpPr txBox="1"/>
          <p:nvPr>
            <p:ph type="body" idx="1"/>
          </p:nvPr>
        </p:nvSpPr>
        <p:spPr>
          <a:xfrm rot="5400000">
            <a:off x="3908424" y="-1147059"/>
            <a:ext cx="3844575" cy="108034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76" name="Google Shape;76;p11"/>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matchingName="Vertical Title and Text">
  <p:cSld name="VERTICAL_TITLE_AND_VERTICAL_TEXT">
    <p:spTree>
      <p:nvGrpSpPr>
        <p:cNvPr id="79" name="Shape 79"/>
        <p:cNvGrpSpPr/>
        <p:nvPr/>
      </p:nvGrpSpPr>
      <p:grpSpPr>
        <a:xfrm>
          <a:off x="0" y="0"/>
          <a:ext cx="0" cy="0"/>
          <a:chOff x="0" y="0"/>
          <a:chExt cx="0" cy="0"/>
        </a:xfrm>
      </p:grpSpPr>
      <p:sp>
        <p:nvSpPr>
          <p:cNvPr id="80" name="Google Shape;80;p12"/>
          <p:cNvSpPr txBox="1"/>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0021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2"/>
          <p:cNvSpPr txBox="1"/>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82" name="Google Shape;82;p12"/>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matchingName="Title and Content">
  <p:cSld name="OBJECT">
    <p:spTree>
      <p:nvGrpSpPr>
        <p:cNvPr id="22" name="Shape 22"/>
        <p:cNvGrpSpPr/>
        <p:nvPr/>
      </p:nvGrpSpPr>
      <p:grpSpPr>
        <a:xfrm>
          <a:off x="0" y="0"/>
          <a:ext cx="0" cy="0"/>
          <a:chOff x="0" y="0"/>
          <a:chExt cx="0" cy="0"/>
        </a:xfrm>
      </p:grpSpPr>
      <p:sp>
        <p:nvSpPr>
          <p:cNvPr id="23" name="Google Shape;23;p3"/>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0021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25" name="Google Shape;25;p3"/>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28" name="Shape 28"/>
        <p:cNvGrpSpPr/>
        <p:nvPr/>
      </p:nvGrpSpPr>
      <p:grpSpPr>
        <a:xfrm>
          <a:off x="0" y="0"/>
          <a:ext cx="0" cy="0"/>
          <a:chOff x="0" y="0"/>
          <a:chExt cx="0" cy="0"/>
        </a:xfrm>
      </p:grpSpPr>
      <p:sp>
        <p:nvSpPr>
          <p:cNvPr id="29" name="Google Shape;29;p4"/>
          <p:cNvSpPr txBox="1"/>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00214A"/>
              </a:buClr>
              <a:buSzPts val="6000"/>
              <a:buFont typeface="Calibri" panose="020F0502020204030204"/>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4"/>
          <p:cNvSpPr txBox="1"/>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4"/>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matchingName="Two Content">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0021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37" name="Google Shape;37;p5"/>
          <p:cNvSpPr txBox="1"/>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38" name="Google Shape;38;p5"/>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5"/>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matchingName="Comparison">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0021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6"/>
          <p:cNvSpPr txBox="1"/>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p:txBody>
      </p:sp>
      <p:sp>
        <p:nvSpPr>
          <p:cNvPr id="44" name="Google Shape;44;p6"/>
          <p:cNvSpPr txBox="1"/>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45" name="Google Shape;45;p6"/>
          <p:cNvSpPr txBox="1"/>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p:txBody>
      </p:sp>
      <p:sp>
        <p:nvSpPr>
          <p:cNvPr id="46" name="Google Shape;46;p6"/>
          <p:cNvSpPr txBox="1"/>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47" name="Google Shape;47;p6"/>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6"/>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0021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7"/>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55" name="Shape 55"/>
        <p:cNvGrpSpPr/>
        <p:nvPr/>
      </p:nvGrpSpPr>
      <p:grpSpPr>
        <a:xfrm>
          <a:off x="0" y="0"/>
          <a:ext cx="0" cy="0"/>
          <a:chOff x="0" y="0"/>
          <a:chExt cx="0" cy="0"/>
        </a:xfrm>
      </p:grpSpPr>
      <p:sp>
        <p:nvSpPr>
          <p:cNvPr id="56" name="Google Shape;56;p8"/>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matchingName="Content with Caption">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00214A"/>
              </a:buClr>
              <a:buSzPts val="3200"/>
              <a:buFont typeface="Calibri" panose="020F0502020204030204"/>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9"/>
          <p:cNvSpPr txBox="1"/>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p:txBody>
      </p:sp>
      <p:sp>
        <p:nvSpPr>
          <p:cNvPr id="62" name="Google Shape;62;p9"/>
          <p:cNvSpPr txBox="1"/>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p:txBody>
      </p:sp>
      <p:sp>
        <p:nvSpPr>
          <p:cNvPr id="63" name="Google Shape;63;p9"/>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matchingName="Picture with Caption">
  <p:cSld name="PICTURE_WITH_CAPTION_TEXT">
    <p:spTree>
      <p:nvGrpSpPr>
        <p:cNvPr id="66" name="Shape 66"/>
        <p:cNvGrpSpPr/>
        <p:nvPr/>
      </p:nvGrpSpPr>
      <p:grpSpPr>
        <a:xfrm>
          <a:off x="0" y="0"/>
          <a:ext cx="0" cy="0"/>
          <a:chOff x="0" y="0"/>
          <a:chExt cx="0" cy="0"/>
        </a:xfrm>
      </p:grpSpPr>
      <p:sp>
        <p:nvSpPr>
          <p:cNvPr id="67" name="Google Shape;67;p10"/>
          <p:cNvSpPr txBox="1"/>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00214A"/>
              </a:buClr>
              <a:buSzPts val="3200"/>
              <a:buFont typeface="Calibri" panose="020F0502020204030204"/>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0"/>
          <p:cNvSpPr/>
          <p:nvPr>
            <p:ph type="pic" idx="2"/>
          </p:nvPr>
        </p:nvSpPr>
        <p:spPr>
          <a:xfrm>
            <a:off x="5183188" y="987425"/>
            <a:ext cx="6172200" cy="4873625"/>
          </a:xfrm>
          <a:prstGeom prst="rect">
            <a:avLst/>
          </a:prstGeom>
          <a:noFill/>
          <a:ln>
            <a:noFill/>
          </a:ln>
        </p:spPr>
      </p:sp>
      <p:sp>
        <p:nvSpPr>
          <p:cNvPr id="69" name="Google Shape;69;p10"/>
          <p:cNvSpPr txBox="1"/>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p:txBody>
      </p:sp>
      <p:sp>
        <p:nvSpPr>
          <p:cNvPr id="70" name="Google Shape;70;p10"/>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9" name="Shape 9"/>
        <p:cNvGrpSpPr/>
        <p:nvPr/>
      </p:nvGrpSpPr>
      <p:grpSpPr>
        <a:xfrm>
          <a:off x="0" y="0"/>
          <a:ext cx="0" cy="0"/>
          <a:chOff x="0" y="0"/>
          <a:chExt cx="0" cy="0"/>
        </a:xfrm>
      </p:grpSpPr>
      <p:pic>
        <p:nvPicPr>
          <p:cNvPr id="10" name="Google Shape;10;p1"/>
          <p:cNvPicPr preferRelativeResize="0"/>
          <p:nvPr/>
        </p:nvPicPr>
        <p:blipFill rotWithShape="1">
          <a:blip r:embed="rId12"/>
          <a:srcRect/>
          <a:stretch>
            <a:fillRect/>
          </a:stretch>
        </p:blipFill>
        <p:spPr>
          <a:xfrm>
            <a:off x="0" y="0"/>
            <a:ext cx="12192000" cy="6858000"/>
          </a:xfrm>
          <a:prstGeom prst="rect">
            <a:avLst/>
          </a:prstGeom>
          <a:noFill/>
          <a:ln>
            <a:noFill/>
          </a:ln>
        </p:spPr>
      </p:pic>
      <p:sp>
        <p:nvSpPr>
          <p:cNvPr id="11" name="Google Shape;11;p1"/>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00214A"/>
              </a:buClr>
              <a:buSzPts val="4400"/>
              <a:buFont typeface="Calibri" panose="020F0502020204030204"/>
              <a:buNone/>
              <a:defRPr sz="4400" b="1" i="0" u="none" strike="noStrike" cap="none">
                <a:solidFill>
                  <a:srgbClr val="00214A"/>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381000" algn="l" rtl="0">
              <a:lnSpc>
                <a:spcPct val="90000"/>
              </a:lnSpc>
              <a:spcBef>
                <a:spcPts val="50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3" name="Google Shape;13;p1"/>
          <p:cNvSpPr txBox="1"/>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4" name="Google Shape;14;p1"/>
          <p:cNvSpPr txBox="1"/>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5" name="Google Shape;15;p1"/>
          <p:cNvSpPr txBox="1"/>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89" name="Shape 89"/>
        <p:cNvGrpSpPr/>
        <p:nvPr/>
      </p:nvGrpSpPr>
      <p:grpSpPr>
        <a:xfrm>
          <a:off x="0" y="0"/>
          <a:ext cx="0" cy="0"/>
          <a:chOff x="0" y="0"/>
          <a:chExt cx="0" cy="0"/>
        </a:xfrm>
      </p:grpSpPr>
      <p:sp>
        <p:nvSpPr>
          <p:cNvPr id="90" name="Google Shape;90;p13"/>
          <p:cNvSpPr txBox="1"/>
          <p:nvPr>
            <p:ph type="ctrTitle"/>
          </p:nvPr>
        </p:nvSpPr>
        <p:spPr>
          <a:xfrm>
            <a:off x="1524000" y="2111434"/>
            <a:ext cx="9144000" cy="2684684"/>
          </a:xfrm>
          <a:prstGeom prst="rect">
            <a:avLst/>
          </a:prstGeom>
          <a:noFill/>
          <a:ln>
            <a:noFill/>
          </a:ln>
        </p:spPr>
        <p:txBody>
          <a:bodyPr spcFirstLastPara="1" wrap="square" lIns="91425" tIns="45700" rIns="91425" bIns="45700" anchor="b" anchorCtr="0">
            <a:normAutofit fontScale="90000"/>
          </a:bodyPr>
          <a:lstStyle/>
          <a:p>
            <a:pPr marL="2303145" marR="2273300" lvl="0" indent="0" algn="ctr" rtl="0">
              <a:lnSpc>
                <a:spcPct val="90000"/>
              </a:lnSpc>
              <a:spcBef>
                <a:spcPts val="0"/>
              </a:spcBef>
              <a:spcAft>
                <a:spcPts val="0"/>
              </a:spcAft>
              <a:buClr>
                <a:srgbClr val="00214A"/>
              </a:buClr>
              <a:buSzPct val="100000"/>
              <a:buFont typeface="Arial" panose="020B0604020202020204"/>
              <a:buNone/>
            </a:pPr>
            <a:r>
              <a:rPr lang="en-US" sz="4445" b="1">
                <a:latin typeface="Arial" panose="020B0604020202020204"/>
                <a:ea typeface="Arial" panose="020B0604020202020204"/>
                <a:cs typeface="Arial" panose="020B0604020202020204"/>
                <a:sym typeface="Arial" panose="020B0604020202020204"/>
              </a:rPr>
              <a:t>Action Research Project</a:t>
            </a:r>
            <a:br>
              <a:rPr lang="en-US" sz="4445" b="1">
                <a:latin typeface="Arial" panose="020B0604020202020204"/>
                <a:ea typeface="Arial" panose="020B0604020202020204"/>
                <a:cs typeface="Arial" panose="020B0604020202020204"/>
                <a:sym typeface="Arial" panose="020B0604020202020204"/>
              </a:rPr>
            </a:br>
            <a:r>
              <a:rPr lang="en-US" sz="4445" b="1">
                <a:latin typeface="Arial" panose="020B0604020202020204"/>
                <a:ea typeface="Arial" panose="020B0604020202020204"/>
                <a:cs typeface="Arial" panose="020B0604020202020204"/>
                <a:sym typeface="Arial" panose="020B0604020202020204"/>
              </a:rPr>
              <a:t>SR 920-DSL</a:t>
            </a:r>
            <a:br>
              <a:rPr lang="en-US" sz="4445" b="1">
                <a:latin typeface="Arial" panose="020B0604020202020204"/>
                <a:ea typeface="Arial" panose="020B0604020202020204"/>
                <a:cs typeface="Arial" panose="020B0604020202020204"/>
                <a:sym typeface="Arial" panose="020B0604020202020204"/>
              </a:rPr>
            </a:br>
            <a:r>
              <a:rPr lang="en-US" sz="4445" b="1">
                <a:latin typeface="Arial" panose="020B0604020202020204"/>
                <a:ea typeface="Arial" panose="020B0604020202020204"/>
                <a:cs typeface="Arial" panose="020B0604020202020204"/>
                <a:sym typeface="Arial" panose="020B0604020202020204"/>
              </a:rPr>
              <a:t>proposal</a:t>
            </a:r>
            <a:endParaRPr sz="4445">
              <a:solidFill>
                <a:srgbClr val="731842"/>
              </a:solidFill>
              <a:latin typeface="Calibri" panose="020F0502020204030204"/>
              <a:ea typeface="Calibri" panose="020F0502020204030204"/>
              <a:cs typeface="Calibri" panose="020F0502020204030204"/>
              <a:sym typeface="Calibri" panose="020F0502020204030204"/>
            </a:endParaRPr>
          </a:p>
        </p:txBody>
      </p:sp>
      <p:sp>
        <p:nvSpPr>
          <p:cNvPr id="91" name="Google Shape;91;p13"/>
          <p:cNvSpPr txBox="1"/>
          <p:nvPr>
            <p:ph type="subTitle" idx="1"/>
          </p:nvPr>
        </p:nvSpPr>
        <p:spPr>
          <a:xfrm>
            <a:off x="1524000" y="4967696"/>
            <a:ext cx="9144000" cy="1159625"/>
          </a:xfrm>
          <a:prstGeom prst="rect">
            <a:avLst/>
          </a:prstGeom>
          <a:noFill/>
          <a:ln>
            <a:noFill/>
          </a:ln>
        </p:spPr>
        <p:txBody>
          <a:bodyPr spcFirstLastPara="1" wrap="square" lIns="91425" tIns="45700" rIns="91425" bIns="45700" anchor="t" anchorCtr="0">
            <a:normAutofit lnSpcReduction="20000"/>
          </a:bodyPr>
          <a:lstStyle/>
          <a:p>
            <a:pPr marL="0" lvl="0" indent="0" algn="ctr" rtl="0">
              <a:lnSpc>
                <a:spcPct val="90000"/>
              </a:lnSpc>
              <a:spcBef>
                <a:spcPts val="0"/>
              </a:spcBef>
              <a:spcAft>
                <a:spcPts val="0"/>
              </a:spcAft>
              <a:buClr>
                <a:schemeClr val="dk1"/>
              </a:buClr>
              <a:buSzPts val="3600"/>
              <a:buNone/>
            </a:pPr>
            <a:r>
              <a:rPr lang="en-US" sz="3600" b="1"/>
              <a:t>Ashley Boyles</a:t>
            </a:r>
            <a:endParaRPr lang="en-US" sz="3600" b="1"/>
          </a:p>
          <a:p>
            <a:pPr marL="0" lvl="0" indent="0" algn="ctr" rtl="0">
              <a:lnSpc>
                <a:spcPct val="90000"/>
              </a:lnSpc>
              <a:spcBef>
                <a:spcPts val="1000"/>
              </a:spcBef>
              <a:spcAft>
                <a:spcPts val="0"/>
              </a:spcAft>
              <a:buClr>
                <a:schemeClr val="dk1"/>
              </a:buClr>
              <a:buSzPts val="1100"/>
              <a:buNone/>
            </a:pPr>
            <a:endParaRPr sz="1100" b="1"/>
          </a:p>
          <a:p>
            <a:pPr marL="0" lvl="0" indent="0" algn="r" rtl="0">
              <a:lnSpc>
                <a:spcPct val="90000"/>
              </a:lnSpc>
              <a:spcBef>
                <a:spcPts val="1000"/>
              </a:spcBef>
              <a:spcAft>
                <a:spcPts val="0"/>
              </a:spcAft>
              <a:buClr>
                <a:schemeClr val="dk1"/>
              </a:buClr>
              <a:buSzPts val="1400"/>
              <a:buNone/>
            </a:pPr>
            <a:r>
              <a:rPr lang="en-US" sz="1400" b="1" i="1"/>
              <a:t>Rev. 8/20</a:t>
            </a:r>
            <a:endParaRPr lang="en-US" sz="1400" b="1" i="1"/>
          </a:p>
          <a:p>
            <a:pPr marL="0" lvl="0" indent="0" algn="r" rtl="0">
              <a:lnSpc>
                <a:spcPct val="90000"/>
              </a:lnSpc>
              <a:spcBef>
                <a:spcPts val="1000"/>
              </a:spcBef>
              <a:spcAft>
                <a:spcPts val="0"/>
              </a:spcAft>
              <a:buClr>
                <a:schemeClr val="dk1"/>
              </a:buClr>
              <a:buSzPts val="1100"/>
              <a:buNone/>
            </a:pPr>
            <a:endParaRPr sz="11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95" name="Shape 95"/>
        <p:cNvGrpSpPr/>
        <p:nvPr/>
      </p:nvGrpSpPr>
      <p:grpSpPr>
        <a:xfrm>
          <a:off x="0" y="0"/>
          <a:ext cx="0" cy="0"/>
          <a:chOff x="0" y="0"/>
          <a:chExt cx="0" cy="0"/>
        </a:xfrm>
      </p:grpSpPr>
      <p:sp>
        <p:nvSpPr>
          <p:cNvPr id="96" name="Google Shape;96;p14"/>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0214A"/>
              </a:buClr>
              <a:buSzPct val="100000"/>
              <a:buFont typeface="Calibri" panose="020F0502020204030204"/>
              <a:buNone/>
            </a:pPr>
            <a:r>
              <a:rPr lang="en-US"/>
              <a:t>The purpose of this action research project is to address the problem of…</a:t>
            </a:r>
            <a:br>
              <a:rPr lang="en-US"/>
            </a:br>
            <a:endParaRPr lang="en-US"/>
          </a:p>
        </p:txBody>
      </p:sp>
      <p:sp>
        <p:nvSpPr>
          <p:cNvPr id="97" name="Google Shape;97;p14"/>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t>The purpose of this action research project is to address the problem of gaps in biblical training and worldview discernment in the women at City Light Baptist Church.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0214A"/>
              </a:buClr>
              <a:buSzPct val="100000"/>
              <a:buFont typeface="Calibri" panose="020F0502020204030204"/>
              <a:buNone/>
            </a:pPr>
            <a:r>
              <a:rPr lang="en-US"/>
              <a:t>The problem is significant because…</a:t>
            </a:r>
            <a:br>
              <a:rPr lang="en-US"/>
            </a:br>
            <a:endParaRPr lang="en-US"/>
          </a:p>
        </p:txBody>
      </p:sp>
      <p:sp>
        <p:nvSpPr>
          <p:cNvPr id="103" name="Google Shape;103;p15"/>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fontScale="50000"/>
          </a:bodyPr>
          <a:lstStyle/>
          <a:p>
            <a:pPr marL="228600" lvl="0" indent="-50800" algn="l" rtl="0">
              <a:lnSpc>
                <a:spcPct val="90000"/>
              </a:lnSpc>
              <a:spcBef>
                <a:spcPts val="0"/>
              </a:spcBef>
              <a:spcAft>
                <a:spcPts val="0"/>
              </a:spcAft>
              <a:buClr>
                <a:schemeClr val="dk1"/>
              </a:buClr>
              <a:buSzPts val="2800"/>
              <a:buNone/>
            </a:pPr>
            <a:r>
              <a:t>The problem is significant because it not only effects women, but a larger part of the Christian population. Although the leadership at City Light carefully vets its music and teaching materials, calls out false teachers, and has active discipleship activities for every age group, some of the women are promoting false teachers. While these women exhibit awareness of some of the more obvious false teachers, the fact that they are still unaware of some presents an opportunity to beef up discipleship training and discipleship.   Observations show that it is those women from other churches who have come to City Light who are promoting teachers and leaders they are not aware are unbiblical. The women who follow these teachings may be harmed but also pass those teachings on to family members, who may then continue to pass them on to others. False teachings are harmful in many ways.</a:t>
            </a:r>
          </a:p>
          <a:p>
            <a:pPr marL="228600" lvl="0" indent="-50800" algn="l" rtl="0">
              <a:lnSpc>
                <a:spcPct val="90000"/>
              </a:lnSpc>
              <a:spcBef>
                <a:spcPts val="0"/>
              </a:spcBef>
              <a:spcAft>
                <a:spcPts val="0"/>
              </a:spcAft>
              <a:buClr>
                <a:schemeClr val="dk1"/>
              </a:buClr>
              <a:buSzPts val="2800"/>
              <a:buNone/>
            </a:pPr>
            <a:r>
              <a:t>The problem points toward a larger trend of false teachers supported in women's groups in mainstream Christianity. Using the statistically validated American Worldview Inventory, the Cultural Research Center at Arizona Christian University has conducted some recent studies on worldview in the United States. In 2020, they released a study titled, Perceptions of God (AWVI 2020 Results – Release #3: Perceptions of God 2020). It found that the number of women holding an orthodox, biblical view of God went down 25 points from what it was in 1991 (AWVI 2020 Results – Release #3: Perceptions of God 2020). </a:t>
            </a:r>
          </a:p>
          <a:p>
            <a:pPr marL="228600" lvl="0" indent="-50800" algn="l" rtl="0">
              <a:lnSpc>
                <a:spcPct val="90000"/>
              </a:lnSpc>
              <a:spcBef>
                <a:spcPts val="0"/>
              </a:spcBef>
              <a:spcAft>
                <a:spcPts val="0"/>
              </a:spcAft>
              <a:buClr>
                <a:schemeClr val="dk1"/>
              </a:buClr>
              <a:buSzPts val="2800"/>
              <a:buNone/>
            </a:pPr>
            <a:r>
              <a:t>Some of the false teachers that the church has spoken against are involved with the Word of Faith movement, while others that have come up in the women's group are also involved but not as directly. In a study conducted in 2022, scholar S.E. Zaluchu defined the Word of Faith movement as, “a pattern formulated by Kenneth Hagin to teach that believers must ‘claim their spiritual heritage’ as children of God. The trick is to use a carefully articulated prayer as a declaration of faith through positive words  (Zaluchu, 2022).” Zaluchu noted that the movement interprets the Bible through eisegesis rather than exegesis (Zaluchu, 2022). Some of the ones supported by these women do not openly promote Word of Faith theology but support, affiliate with, or fail to rebuke those that do.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07" name="Shape 107"/>
        <p:cNvGrpSpPr/>
        <p:nvPr/>
      </p:nvGrpSpPr>
      <p:grpSpPr>
        <a:xfrm>
          <a:off x="0" y="0"/>
          <a:ext cx="0" cy="0"/>
          <a:chOff x="0" y="0"/>
          <a:chExt cx="0" cy="0"/>
        </a:xfrm>
      </p:grpSpPr>
      <p:sp>
        <p:nvSpPr>
          <p:cNvPr id="108" name="Google Shape;108;p16"/>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0214A"/>
              </a:buClr>
              <a:buSzPct val="100000"/>
              <a:buFont typeface="Calibri" panose="020F0502020204030204"/>
              <a:buNone/>
            </a:pPr>
            <a:r>
              <a:rPr lang="en-US"/>
              <a:t>Research Question:</a:t>
            </a:r>
            <a:br>
              <a:rPr lang="en-US"/>
            </a:br>
            <a:endParaRPr lang="en-US"/>
          </a:p>
        </p:txBody>
      </p:sp>
      <p:sp>
        <p:nvSpPr>
          <p:cNvPr id="109" name="Google Shape;109;p16"/>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None/>
            </a:pPr>
            <a:r>
              <a:rPr lang="en-US" sz="3200"/>
              <a:t>How does a basic, biblical worldview training course at City Light Baptist Church affect the discernment of the women in recognizing false teachings/teachers?</a:t>
            </a:r>
            <a:endParaRPr 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13" name="Shape 113"/>
        <p:cNvGrpSpPr/>
        <p:nvPr/>
      </p:nvGrpSpPr>
      <p:grpSpPr>
        <a:xfrm>
          <a:off x="0" y="0"/>
          <a:ext cx="0" cy="0"/>
          <a:chOff x="0" y="0"/>
          <a:chExt cx="0" cy="0"/>
        </a:xfrm>
      </p:grpSpPr>
      <p:sp>
        <p:nvSpPr>
          <p:cNvPr id="114" name="Google Shape;114;p17"/>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214A"/>
              </a:buClr>
              <a:buSzPts val="4400"/>
              <a:buFont typeface="Calibri" panose="020F0502020204030204"/>
              <a:buNone/>
            </a:pPr>
            <a:r>
              <a:rPr lang="en-US"/>
              <a:t>ACTION PLAN</a:t>
            </a:r>
            <a:endParaRPr lang="en-US"/>
          </a:p>
        </p:txBody>
      </p:sp>
      <p:sp>
        <p:nvSpPr>
          <p:cNvPr id="115" name="Google Shape;115;p17"/>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The research-based intervention utilized to address the problem in the action research is</a:t>
            </a:r>
            <a:r>
              <a:rPr lang="en-US" u="sng"/>
              <a:t> a brief, intensive worldview training course_</a:t>
            </a:r>
            <a:r>
              <a:rPr lang="en-US"/>
              <a:t>_</a:t>
            </a:r>
            <a:endParaRPr lang="en-US"/>
          </a:p>
          <a:p>
            <a:pPr marL="228600" lvl="0" indent="-228600" algn="l" rtl="0">
              <a:lnSpc>
                <a:spcPct val="90000"/>
              </a:lnSpc>
              <a:spcBef>
                <a:spcPts val="1000"/>
              </a:spcBef>
              <a:spcAft>
                <a:spcPts val="0"/>
              </a:spcAft>
              <a:buClr>
                <a:schemeClr val="dk1"/>
              </a:buClr>
              <a:buSzPts val="2800"/>
              <a:buChar char="•"/>
            </a:pPr>
            <a:r>
              <a:rPr lang="en-US"/>
              <a:t>The location of the intervention will be_</a:t>
            </a:r>
            <a:r>
              <a:rPr lang="en-US" u="sng"/>
              <a:t>CityLight Baptist Church_</a:t>
            </a:r>
            <a:r>
              <a:rPr lang="en-US"/>
              <a:t>____</a:t>
            </a:r>
            <a:endParaRPr lang="en-US"/>
          </a:p>
          <a:p>
            <a:pPr marL="228600" lvl="0" indent="-228600" algn="l" rtl="0">
              <a:lnSpc>
                <a:spcPct val="90000"/>
              </a:lnSpc>
              <a:spcBef>
                <a:spcPts val="1000"/>
              </a:spcBef>
              <a:spcAft>
                <a:spcPts val="0"/>
              </a:spcAft>
              <a:buClr>
                <a:schemeClr val="dk1"/>
              </a:buClr>
              <a:buSzPts val="2800"/>
              <a:buChar char="•"/>
            </a:pPr>
            <a:r>
              <a:rPr lang="en-US"/>
              <a:t>The duration of the intervention will be</a:t>
            </a:r>
            <a:r>
              <a:rPr lang="en-US" u="sng"/>
              <a:t>_____6-8 hours___________</a:t>
            </a:r>
            <a:endParaRPr lang="en-US"/>
          </a:p>
          <a:p>
            <a:pPr marL="228600" lvl="0" indent="-50800" algn="l" rtl="0">
              <a:lnSpc>
                <a:spcPct val="90000"/>
              </a:lnSpc>
              <a:spcBef>
                <a:spcPts val="1000"/>
              </a:spcBef>
              <a:spcAft>
                <a:spcPts val="0"/>
              </a:spcAft>
              <a:buClr>
                <a:schemeClr val="dk1"/>
              </a:buClr>
              <a:buSzPts val="2800"/>
              <a:buNone/>
            </a:p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0214A"/>
              </a:buClr>
              <a:buSzPct val="100000"/>
              <a:buFont typeface="Calibri" panose="020F0502020204030204"/>
              <a:buNone/>
            </a:pPr>
            <a:r>
              <a:rPr lang="en-US"/>
              <a:t>PERMISSIONS AND PROTECTION OF PARTICIPANTS</a:t>
            </a:r>
            <a:endParaRPr lang="en-US"/>
          </a:p>
        </p:txBody>
      </p:sp>
      <p:sp>
        <p:nvSpPr>
          <p:cNvPr id="121" name="Google Shape;121;p18"/>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p>
          <a:p>
            <a:pPr marL="228600" lvl="0" indent="-228600" algn="l" rtl="0">
              <a:lnSpc>
                <a:spcPct val="90000"/>
              </a:lnSpc>
              <a:spcBef>
                <a:spcPts val="1000"/>
              </a:spcBef>
              <a:spcAft>
                <a:spcPts val="0"/>
              </a:spcAft>
              <a:buClr>
                <a:schemeClr val="dk1"/>
              </a:buClr>
              <a:buSzPts val="2800"/>
              <a:buChar char="•"/>
            </a:pPr>
            <a:r>
              <a:rPr lang="en-US"/>
              <a:t>SHARE THE PERMISSION AND PROTECTION OF PARTICIPANTS WITH THE GRC VIA ZOOM</a:t>
            </a:r>
            <a:endParaRPr lang="en-US"/>
          </a:p>
          <a:p>
            <a:pPr marL="228600" lvl="0" indent="-228600" algn="l" rtl="0">
              <a:lnSpc>
                <a:spcPct val="90000"/>
              </a:lnSpc>
              <a:spcBef>
                <a:spcPts val="1000"/>
              </a:spcBef>
              <a:spcAft>
                <a:spcPts val="0"/>
              </a:spcAft>
              <a:buClr>
                <a:schemeClr val="dk1"/>
              </a:buClr>
              <a:buSzPts val="2800"/>
              <a:buChar char="•"/>
            </a:pPr>
            <a:r>
              <a:rPr lang="en-US"/>
              <a:t>Permission Letter (See Appendix A)</a:t>
            </a:r>
            <a:endParaRPr lang="en-US"/>
          </a:p>
          <a:p>
            <a:pPr marL="228600" lvl="0" indent="-228600" algn="l" rtl="0">
              <a:lnSpc>
                <a:spcPct val="90000"/>
              </a:lnSpc>
              <a:spcBef>
                <a:spcPts val="1000"/>
              </a:spcBef>
              <a:spcAft>
                <a:spcPts val="0"/>
              </a:spcAft>
              <a:buClr>
                <a:schemeClr val="dk1"/>
              </a:buClr>
              <a:buSzPts val="2800"/>
              <a:buChar char="•"/>
            </a:pPr>
            <a:r>
              <a:rPr lang="en-US"/>
              <a:t>Consent Forms (See Appendix B)</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25" name="Shape 125"/>
        <p:cNvGrpSpPr/>
        <p:nvPr/>
      </p:nvGrpSpPr>
      <p:grpSpPr>
        <a:xfrm>
          <a:off x="0" y="0"/>
          <a:ext cx="0" cy="0"/>
          <a:chOff x="0" y="0"/>
          <a:chExt cx="0" cy="0"/>
        </a:xfrm>
      </p:grpSpPr>
      <p:sp>
        <p:nvSpPr>
          <p:cNvPr id="126" name="Google Shape;126;p19"/>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214A"/>
              </a:buClr>
              <a:buSzPts val="4400"/>
              <a:buFont typeface="Calibri" panose="020F0502020204030204"/>
              <a:buNone/>
            </a:pPr>
            <a:r>
              <a:rPr lang="en-US"/>
              <a:t>Collection</a:t>
            </a:r>
            <a:endParaRPr lang="en-US"/>
          </a:p>
        </p:txBody>
      </p:sp>
      <p:sp>
        <p:nvSpPr>
          <p:cNvPr id="127" name="Google Shape;127;p19"/>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An open ended questionnaire will be used to collect data </a:t>
            </a:r>
            <a:r>
              <a:rPr lang="en-US" b="1"/>
              <a:t>PRIOR TO </a:t>
            </a:r>
            <a:r>
              <a:rPr lang="en-US"/>
              <a:t>and </a:t>
            </a:r>
            <a:r>
              <a:rPr lang="en-US" b="1"/>
              <a:t>FOLLOWING</a:t>
            </a:r>
            <a:r>
              <a:rPr lang="en-US"/>
              <a:t> the intervention.</a:t>
            </a:r>
            <a:endParaRPr lang="en-US"/>
          </a:p>
          <a:p>
            <a:pPr marL="228600" lvl="0" indent="-50800" algn="l" rtl="0">
              <a:lnSpc>
                <a:spcPct val="90000"/>
              </a:lnSpc>
              <a:spcBef>
                <a:spcPts val="1000"/>
              </a:spcBef>
              <a:spcAft>
                <a:spcPts val="0"/>
              </a:spcAft>
              <a:buClr>
                <a:schemeClr val="dk1"/>
              </a:buClr>
              <a:buSzPts val="2800"/>
              <a:buNone/>
            </a:pPr>
          </a:p>
          <a:p>
            <a:pPr marL="0" lvl="0" indent="0" algn="ctr" rtl="0">
              <a:lnSpc>
                <a:spcPct val="90000"/>
              </a:lnSpc>
              <a:spcBef>
                <a:spcPts val="1000"/>
              </a:spcBef>
              <a:spcAft>
                <a:spcPts val="0"/>
              </a:spcAft>
              <a:buClr>
                <a:schemeClr val="dk1"/>
              </a:buClr>
              <a:buSzPts val="2800"/>
              <a:buNone/>
            </a:pPr>
            <a:r>
              <a:rPr lang="en-US"/>
              <a:t>See Appendix C</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214A"/>
              </a:buClr>
              <a:buSzPts val="4400"/>
              <a:buFont typeface="Calibri" panose="020F0502020204030204"/>
              <a:buNone/>
            </a:pPr>
            <a:r>
              <a:rPr lang="en-US"/>
              <a:t>DATA COLLECTION AND ANALYSIS</a:t>
            </a:r>
            <a:endParaRPr lang="en-US"/>
          </a:p>
        </p:txBody>
      </p:sp>
      <p:sp>
        <p:nvSpPr>
          <p:cNvPr id="133" name="Google Shape;133;p20"/>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Data will be collected for a period of______</a:t>
            </a:r>
            <a:r>
              <a:rPr lang="en-US" u="sng"/>
              <a:t>_6-8 hours</a:t>
            </a:r>
            <a:r>
              <a:rPr lang="en-US"/>
              <a:t>_______</a:t>
            </a:r>
            <a:endParaRPr lang="en-US"/>
          </a:p>
          <a:p>
            <a:pPr marL="228600" lvl="0" indent="-228600" algn="l" rtl="0">
              <a:lnSpc>
                <a:spcPct val="90000"/>
              </a:lnSpc>
              <a:spcBef>
                <a:spcPts val="1000"/>
              </a:spcBef>
              <a:spcAft>
                <a:spcPts val="0"/>
              </a:spcAft>
              <a:buClr>
                <a:schemeClr val="dk1"/>
              </a:buClr>
              <a:buSzPts val="2800"/>
              <a:buChar char="•"/>
            </a:pPr>
            <a:r>
              <a:rPr lang="en-US"/>
              <a:t>Approximately __</a:t>
            </a:r>
            <a:r>
              <a:rPr lang="en-US" u="sng"/>
              <a:t>_20+_</a:t>
            </a:r>
            <a:r>
              <a:rPr lang="en-US"/>
              <a:t>_____ participants are expected.</a:t>
            </a:r>
            <a:endParaRPr lang="en-US"/>
          </a:p>
          <a:p>
            <a:pPr marL="228600" lvl="0" indent="-228600" algn="l" rtl="0">
              <a:lnSpc>
                <a:spcPct val="90000"/>
              </a:lnSpc>
              <a:spcBef>
                <a:spcPts val="1000"/>
              </a:spcBef>
              <a:spcAft>
                <a:spcPts val="0"/>
              </a:spcAft>
              <a:buClr>
                <a:schemeClr val="dk1"/>
              </a:buClr>
              <a:buSzPts val="2800"/>
              <a:buChar char="•"/>
            </a:pPr>
            <a:r>
              <a:rPr lang="en-US"/>
              <a:t>Results of pre and post intervention will be evaluated for patterns and themes by</a:t>
            </a:r>
            <a:r>
              <a:rPr lang="en-US" b="1"/>
              <a:t>…(explain how the results will be analyzed).</a:t>
            </a:r>
            <a:endParaRPr lang="en-US" b="1"/>
          </a:p>
          <a:p>
            <a:pPr marL="228600" lvl="0" indent="-228600" algn="l" rtl="0">
              <a:lnSpc>
                <a:spcPct val="90000"/>
              </a:lnSpc>
              <a:spcBef>
                <a:spcPts val="1000"/>
              </a:spcBef>
              <a:spcAft>
                <a:spcPts val="0"/>
              </a:spcAft>
              <a:buClr>
                <a:schemeClr val="dk1"/>
              </a:buClr>
              <a:buSzPts val="2800"/>
              <a:buChar char="•"/>
            </a:pPr>
            <a:endParaRPr lang="en-US" b="1"/>
          </a:p>
          <a:p>
            <a:pPr marL="228600" lvl="0" indent="-228600" algn="l" rtl="0">
              <a:lnSpc>
                <a:spcPct val="90000"/>
              </a:lnSpc>
              <a:spcBef>
                <a:spcPts val="1000"/>
              </a:spcBef>
              <a:spcAft>
                <a:spcPts val="0"/>
              </a:spcAft>
              <a:buClr>
                <a:schemeClr val="dk1"/>
              </a:buClr>
              <a:buSzPts val="2800"/>
              <a:buChar char="•"/>
            </a:pPr>
            <a:r>
              <a:rPr lang="en-US" b="1"/>
              <a:t>Results will be analyzed using SurveyMonkey</a:t>
            </a:r>
            <a:endParaRPr lang="en-US"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37" name="Shape 137"/>
        <p:cNvGrpSpPr/>
        <p:nvPr/>
      </p:nvGrpSpPr>
      <p:grpSpPr>
        <a:xfrm>
          <a:off x="0" y="0"/>
          <a:ext cx="0" cy="0"/>
          <a:chOff x="0" y="0"/>
          <a:chExt cx="0" cy="0"/>
        </a:xfrm>
      </p:grpSpPr>
      <p:sp>
        <p:nvSpPr>
          <p:cNvPr id="138" name="Google Shape;138;p21"/>
          <p:cNvSpPr txBox="1"/>
          <p:nvPr>
            <p:ph type="title"/>
          </p:nvPr>
        </p:nvSpPr>
        <p:spPr>
          <a:xfrm>
            <a:off x="428978" y="1502036"/>
            <a:ext cx="10803466" cy="83035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214A"/>
              </a:buClr>
              <a:buSzPts val="4400"/>
              <a:buFont typeface="Calibri" panose="020F0502020204030204"/>
              <a:buNone/>
            </a:pPr>
            <a:r>
              <a:rPr lang="en-US"/>
              <a:t>Final comments</a:t>
            </a:r>
            <a:endParaRPr lang="en-US"/>
          </a:p>
        </p:txBody>
      </p:sp>
      <p:sp>
        <p:nvSpPr>
          <p:cNvPr id="139" name="Google Shape;139;p21"/>
          <p:cNvSpPr txBox="1"/>
          <p:nvPr>
            <p:ph type="body" idx="1"/>
          </p:nvPr>
        </p:nvSpPr>
        <p:spPr>
          <a:xfrm>
            <a:off x="428978" y="2332387"/>
            <a:ext cx="10803466" cy="3844575"/>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p>
        </p:txBody>
      </p:sp>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3708</Words>
  <Application>WPS Presentation</Application>
  <PresentationFormat/>
  <Paragraphs>50</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Arial</vt:lpstr>
      <vt:lpstr>Calibri</vt:lpstr>
      <vt:lpstr>Microsoft YaHei</vt:lpstr>
      <vt:lpstr>Arial Unicode MS</vt:lpstr>
      <vt:lpstr>1_Office Theme</vt:lpstr>
      <vt:lpstr> Action Research Project SR 920-DSL proposal</vt:lpstr>
      <vt:lpstr>The purpose of this action research project is to address the problem of… </vt:lpstr>
      <vt:lpstr>The problem is significant because… </vt:lpstr>
      <vt:lpstr>Research Question: </vt:lpstr>
      <vt:lpstr>ACTION PLAN</vt:lpstr>
      <vt:lpstr>PERMISSIONS AND PROTECTION OF PARTICIPANTS</vt:lpstr>
      <vt:lpstr>Collection</vt:lpstr>
      <vt:lpstr>DATA COLLECTION AND ANALYSIS</vt:lpstr>
      <vt:lpstr>Final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_x000B_Action Research Project SR 920-DSL proposal</dc:title>
  <dc:creator/>
  <cp:lastModifiedBy>woodw</cp:lastModifiedBy>
  <cp:revision>8</cp:revision>
  <dcterms:created xsi:type="dcterms:W3CDTF">2023-08-01T02:03:19Z</dcterms:created>
  <dcterms:modified xsi:type="dcterms:W3CDTF">2023-08-01T02:34:35Z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D80A1AE261DF49F59FD223487A470BD2</vt:lpwstr>
  </property>
  <property fmtid="{D5CDD505-2E9C-101B-9397-08002B2CF9AE}" pid="3" name="KSOProductBuildVer">
    <vt:lpwstr>1033-11.2.0.11537</vt:lpwstr>
  </property>
</Properties>
</file>