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2"/>
  </p:notesMasterIdLst>
  <p:sldIdLst>
    <p:sldId id="368" r:id="rId2"/>
    <p:sldId id="372" r:id="rId3"/>
    <p:sldId id="364" r:id="rId4"/>
    <p:sldId id="379" r:id="rId5"/>
    <p:sldId id="373" r:id="rId6"/>
    <p:sldId id="374" r:id="rId7"/>
    <p:sldId id="365" r:id="rId8"/>
    <p:sldId id="366" r:id="rId9"/>
    <p:sldId id="357" r:id="rId10"/>
    <p:sldId id="367" r:id="rId11"/>
    <p:sldId id="369" r:id="rId12"/>
    <p:sldId id="375" r:id="rId13"/>
    <p:sldId id="376" r:id="rId14"/>
    <p:sldId id="370" r:id="rId15"/>
    <p:sldId id="377" r:id="rId16"/>
    <p:sldId id="378" r:id="rId17"/>
    <p:sldId id="371" r:id="rId18"/>
    <p:sldId id="380" r:id="rId19"/>
    <p:sldId id="363" r:id="rId20"/>
    <p:sldId id="38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3" autoAdjust="0"/>
    <p:restoredTop sz="96327"/>
  </p:normalViewPr>
  <p:slideViewPr>
    <p:cSldViewPr snapToGrid="0" snapToObjects="1">
      <p:cViewPr varScale="1">
        <p:scale>
          <a:sx n="65" d="100"/>
          <a:sy n="65" d="100"/>
        </p:scale>
        <p:origin x="65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AA5937-4C41-884C-AAE8-48FE093E5E50}" type="datetimeFigureOut">
              <a:rPr lang="en-US" smtClean="0"/>
              <a:t>8/14/2023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D38F12-F582-E845-B6B4-1614F6126B68}" type="slidenum">
              <a:rPr lang="en-US" smtClean="0"/>
              <a:t>‹#›</a:t>
            </a:fld>
            <a:endParaRPr lang="en-US"/>
          </a:p>
        </p:txBody>
      </p:sp>
    </p:spTree>
    <p:extLst>
      <p:ext uri="{BB962C8B-B14F-4D97-AF65-F5344CB8AC3E}">
        <p14:creationId xmlns:p14="http://schemas.microsoft.com/office/powerpoint/2010/main" val="1280490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E24BE-1363-4745-BCB6-58933D5A66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8EE2F6-8A96-4D80-AEBE-2B5F5D480D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3CE2A3-5C93-408F-8FD0-298AFA37FD53}"/>
              </a:ext>
            </a:extLst>
          </p:cNvPr>
          <p:cNvSpPr>
            <a:spLocks noGrp="1"/>
          </p:cNvSpPr>
          <p:nvPr>
            <p:ph type="dt" sz="half" idx="10"/>
          </p:nvPr>
        </p:nvSpPr>
        <p:spPr/>
        <p:txBody>
          <a:bodyPr/>
          <a:lstStyle/>
          <a:p>
            <a:fld id="{0BC3AA98-114A-46E9-9E0B-EA1F6DCFC3EE}" type="datetime1">
              <a:rPr lang="en-US" smtClean="0"/>
              <a:t>8/14/2023</a:t>
            </a:fld>
            <a:endParaRPr lang="en-US"/>
          </a:p>
        </p:txBody>
      </p:sp>
      <p:sp>
        <p:nvSpPr>
          <p:cNvPr id="5" name="Footer Placeholder 4">
            <a:extLst>
              <a:ext uri="{FF2B5EF4-FFF2-40B4-BE49-F238E27FC236}">
                <a16:creationId xmlns:a16="http://schemas.microsoft.com/office/drawing/2014/main" id="{948A9CF2-BD5B-4C19-AB21-4F11CB9D0A7A}"/>
              </a:ext>
            </a:extLst>
          </p:cNvPr>
          <p:cNvSpPr>
            <a:spLocks noGrp="1"/>
          </p:cNvSpPr>
          <p:nvPr>
            <p:ph type="ftr" sz="quarter" idx="11"/>
          </p:nvPr>
        </p:nvSpPr>
        <p:spPr/>
        <p:txBody>
          <a:bodyPr/>
          <a:lstStyle/>
          <a:p>
            <a:r>
              <a:rPr lang="en-US"/>
              <a:t>Dissertation Chair Dr. David Ward                                                          Colleen N. Damon-Duval            </a:t>
            </a:r>
          </a:p>
        </p:txBody>
      </p:sp>
      <p:sp>
        <p:nvSpPr>
          <p:cNvPr id="6" name="Slide Number Placeholder 5">
            <a:extLst>
              <a:ext uri="{FF2B5EF4-FFF2-40B4-BE49-F238E27FC236}">
                <a16:creationId xmlns:a16="http://schemas.microsoft.com/office/drawing/2014/main" id="{CA0789C2-BF5C-4061-B522-C7A4EE5A39EA}"/>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2680775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88C89-6385-4A13-B6E0-8D7C8E601BC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720FA69-6554-4758-AB65-3A8FB23683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6A2AB3-19F1-47CF-A6EC-D9F9D27A1EF8}"/>
              </a:ext>
            </a:extLst>
          </p:cNvPr>
          <p:cNvSpPr>
            <a:spLocks noGrp="1"/>
          </p:cNvSpPr>
          <p:nvPr>
            <p:ph type="dt" sz="half" idx="10"/>
          </p:nvPr>
        </p:nvSpPr>
        <p:spPr/>
        <p:txBody>
          <a:bodyPr/>
          <a:lstStyle/>
          <a:p>
            <a:fld id="{4659DD4B-A8E1-44C6-9137-794BA22FB8D1}" type="datetime1">
              <a:rPr lang="en-US" smtClean="0"/>
              <a:t>8/14/2023</a:t>
            </a:fld>
            <a:endParaRPr lang="en-US"/>
          </a:p>
        </p:txBody>
      </p:sp>
      <p:sp>
        <p:nvSpPr>
          <p:cNvPr id="5" name="Footer Placeholder 4">
            <a:extLst>
              <a:ext uri="{FF2B5EF4-FFF2-40B4-BE49-F238E27FC236}">
                <a16:creationId xmlns:a16="http://schemas.microsoft.com/office/drawing/2014/main" id="{8EF77D7A-9AF3-46DA-9941-63FF2CB0808C}"/>
              </a:ext>
            </a:extLst>
          </p:cNvPr>
          <p:cNvSpPr>
            <a:spLocks noGrp="1"/>
          </p:cNvSpPr>
          <p:nvPr>
            <p:ph type="ftr" sz="quarter" idx="11"/>
          </p:nvPr>
        </p:nvSpPr>
        <p:spPr/>
        <p:txBody>
          <a:bodyPr/>
          <a:lstStyle/>
          <a:p>
            <a:r>
              <a:rPr lang="en-US"/>
              <a:t>Dissertation Chair Dr. David Ward                                                          Colleen N. Damon-Duval            </a:t>
            </a:r>
          </a:p>
        </p:txBody>
      </p:sp>
      <p:sp>
        <p:nvSpPr>
          <p:cNvPr id="6" name="Slide Number Placeholder 5">
            <a:extLst>
              <a:ext uri="{FF2B5EF4-FFF2-40B4-BE49-F238E27FC236}">
                <a16:creationId xmlns:a16="http://schemas.microsoft.com/office/drawing/2014/main" id="{57F33868-B173-467F-86B4-4FFC7A41FFBC}"/>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2836899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6FDF22-25BC-4A00-8EDD-AA26A975D1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809815B-AE66-4E68-AE5C-E8ABA246F8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720B3F-1D5A-44ED-9FF5-5011E425676A}"/>
              </a:ext>
            </a:extLst>
          </p:cNvPr>
          <p:cNvSpPr>
            <a:spLocks noGrp="1"/>
          </p:cNvSpPr>
          <p:nvPr>
            <p:ph type="dt" sz="half" idx="10"/>
          </p:nvPr>
        </p:nvSpPr>
        <p:spPr/>
        <p:txBody>
          <a:bodyPr/>
          <a:lstStyle/>
          <a:p>
            <a:fld id="{82B7B356-D14F-48D6-BF8E-03B9147F3091}" type="datetime1">
              <a:rPr lang="en-US" smtClean="0"/>
              <a:t>8/14/2023</a:t>
            </a:fld>
            <a:endParaRPr lang="en-US"/>
          </a:p>
        </p:txBody>
      </p:sp>
      <p:sp>
        <p:nvSpPr>
          <p:cNvPr id="5" name="Footer Placeholder 4">
            <a:extLst>
              <a:ext uri="{FF2B5EF4-FFF2-40B4-BE49-F238E27FC236}">
                <a16:creationId xmlns:a16="http://schemas.microsoft.com/office/drawing/2014/main" id="{CA91A146-61D9-4FF8-8378-AB25F940A828}"/>
              </a:ext>
            </a:extLst>
          </p:cNvPr>
          <p:cNvSpPr>
            <a:spLocks noGrp="1"/>
          </p:cNvSpPr>
          <p:nvPr>
            <p:ph type="ftr" sz="quarter" idx="11"/>
          </p:nvPr>
        </p:nvSpPr>
        <p:spPr/>
        <p:txBody>
          <a:bodyPr/>
          <a:lstStyle/>
          <a:p>
            <a:r>
              <a:rPr lang="en-US"/>
              <a:t>Dissertation Chair Dr. David Ward                                                          Colleen N. Damon-Duval            </a:t>
            </a:r>
          </a:p>
        </p:txBody>
      </p:sp>
      <p:sp>
        <p:nvSpPr>
          <p:cNvPr id="6" name="Slide Number Placeholder 5">
            <a:extLst>
              <a:ext uri="{FF2B5EF4-FFF2-40B4-BE49-F238E27FC236}">
                <a16:creationId xmlns:a16="http://schemas.microsoft.com/office/drawing/2014/main" id="{DE58FA19-3261-4D3B-8198-CE2C0F8852FB}"/>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3918703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765D7-6554-4AD2-BF21-9E52734EB0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C1B109-5EE0-4AC5-A8EF-66BEF02DBC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B389ED-C1A8-49B3-A1D3-86088E038502}"/>
              </a:ext>
            </a:extLst>
          </p:cNvPr>
          <p:cNvSpPr>
            <a:spLocks noGrp="1"/>
          </p:cNvSpPr>
          <p:nvPr>
            <p:ph type="dt" sz="half" idx="10"/>
          </p:nvPr>
        </p:nvSpPr>
        <p:spPr/>
        <p:txBody>
          <a:bodyPr/>
          <a:lstStyle/>
          <a:p>
            <a:fld id="{A71EAF42-E866-490E-9DD9-159EF1FF892F}" type="datetime1">
              <a:rPr lang="en-US" smtClean="0"/>
              <a:t>8/14/2023</a:t>
            </a:fld>
            <a:endParaRPr lang="en-US"/>
          </a:p>
        </p:txBody>
      </p:sp>
      <p:sp>
        <p:nvSpPr>
          <p:cNvPr id="5" name="Footer Placeholder 4">
            <a:extLst>
              <a:ext uri="{FF2B5EF4-FFF2-40B4-BE49-F238E27FC236}">
                <a16:creationId xmlns:a16="http://schemas.microsoft.com/office/drawing/2014/main" id="{61D99CFC-F123-43EB-81D0-9AA307688A98}"/>
              </a:ext>
            </a:extLst>
          </p:cNvPr>
          <p:cNvSpPr>
            <a:spLocks noGrp="1"/>
          </p:cNvSpPr>
          <p:nvPr>
            <p:ph type="ftr" sz="quarter" idx="11"/>
          </p:nvPr>
        </p:nvSpPr>
        <p:spPr/>
        <p:txBody>
          <a:bodyPr/>
          <a:lstStyle/>
          <a:p>
            <a:r>
              <a:rPr lang="en-US"/>
              <a:t>Dissertation Chair Dr. David Ward                                                          Colleen N. Damon-Duval            </a:t>
            </a:r>
          </a:p>
        </p:txBody>
      </p:sp>
      <p:sp>
        <p:nvSpPr>
          <p:cNvPr id="6" name="Slide Number Placeholder 5">
            <a:extLst>
              <a:ext uri="{FF2B5EF4-FFF2-40B4-BE49-F238E27FC236}">
                <a16:creationId xmlns:a16="http://schemas.microsoft.com/office/drawing/2014/main" id="{9B300E1E-3DFD-462A-9E22-65229AC1F542}"/>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839110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998F6-A1D9-49A5-B176-EBA46A82F0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8AEADC-2926-4B5D-828B-D398BA3434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27AA33-D521-4D8D-AC12-0AD12776134C}"/>
              </a:ext>
            </a:extLst>
          </p:cNvPr>
          <p:cNvSpPr>
            <a:spLocks noGrp="1"/>
          </p:cNvSpPr>
          <p:nvPr>
            <p:ph type="dt" sz="half" idx="10"/>
          </p:nvPr>
        </p:nvSpPr>
        <p:spPr/>
        <p:txBody>
          <a:bodyPr/>
          <a:lstStyle/>
          <a:p>
            <a:fld id="{0D4D8281-DE30-450F-8CF0-0991FD443649}" type="datetime1">
              <a:rPr lang="en-US" smtClean="0"/>
              <a:t>8/14/2023</a:t>
            </a:fld>
            <a:endParaRPr lang="en-US"/>
          </a:p>
        </p:txBody>
      </p:sp>
      <p:sp>
        <p:nvSpPr>
          <p:cNvPr id="5" name="Footer Placeholder 4">
            <a:extLst>
              <a:ext uri="{FF2B5EF4-FFF2-40B4-BE49-F238E27FC236}">
                <a16:creationId xmlns:a16="http://schemas.microsoft.com/office/drawing/2014/main" id="{7B34BCA2-637C-4A3D-9030-9B72566E20AD}"/>
              </a:ext>
            </a:extLst>
          </p:cNvPr>
          <p:cNvSpPr>
            <a:spLocks noGrp="1"/>
          </p:cNvSpPr>
          <p:nvPr>
            <p:ph type="ftr" sz="quarter" idx="11"/>
          </p:nvPr>
        </p:nvSpPr>
        <p:spPr/>
        <p:txBody>
          <a:bodyPr/>
          <a:lstStyle/>
          <a:p>
            <a:r>
              <a:rPr lang="en-US"/>
              <a:t>Dissertation Chair Dr. David Ward                                                          Colleen N. Damon-Duval            </a:t>
            </a:r>
          </a:p>
        </p:txBody>
      </p:sp>
      <p:sp>
        <p:nvSpPr>
          <p:cNvPr id="6" name="Slide Number Placeholder 5">
            <a:extLst>
              <a:ext uri="{FF2B5EF4-FFF2-40B4-BE49-F238E27FC236}">
                <a16:creationId xmlns:a16="http://schemas.microsoft.com/office/drawing/2014/main" id="{26F47F3C-A6FC-4096-A6FE-B34092ACC0D0}"/>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3662777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E4B55-CD85-4B7C-B18B-BA8B014A9F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60160A-550C-41C3-99CF-BCE8292E99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325778-05B0-4951-BF76-C8BB4F05E9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6041B1-5F81-4559-BE36-09749DAA1E3B}"/>
              </a:ext>
            </a:extLst>
          </p:cNvPr>
          <p:cNvSpPr>
            <a:spLocks noGrp="1"/>
          </p:cNvSpPr>
          <p:nvPr>
            <p:ph type="dt" sz="half" idx="10"/>
          </p:nvPr>
        </p:nvSpPr>
        <p:spPr/>
        <p:txBody>
          <a:bodyPr/>
          <a:lstStyle/>
          <a:p>
            <a:fld id="{94643E61-D231-4B37-A1EA-8F985516A66A}" type="datetime1">
              <a:rPr lang="en-US" smtClean="0"/>
              <a:t>8/14/2023</a:t>
            </a:fld>
            <a:endParaRPr lang="en-US"/>
          </a:p>
        </p:txBody>
      </p:sp>
      <p:sp>
        <p:nvSpPr>
          <p:cNvPr id="6" name="Footer Placeholder 5">
            <a:extLst>
              <a:ext uri="{FF2B5EF4-FFF2-40B4-BE49-F238E27FC236}">
                <a16:creationId xmlns:a16="http://schemas.microsoft.com/office/drawing/2014/main" id="{DD4DCB00-8C48-4344-BE75-54D265FF64EA}"/>
              </a:ext>
            </a:extLst>
          </p:cNvPr>
          <p:cNvSpPr>
            <a:spLocks noGrp="1"/>
          </p:cNvSpPr>
          <p:nvPr>
            <p:ph type="ftr" sz="quarter" idx="11"/>
          </p:nvPr>
        </p:nvSpPr>
        <p:spPr/>
        <p:txBody>
          <a:bodyPr/>
          <a:lstStyle/>
          <a:p>
            <a:r>
              <a:rPr lang="en-US"/>
              <a:t>Dissertation Chair Dr. David Ward                                                          Colleen N. Damon-Duval            </a:t>
            </a:r>
          </a:p>
        </p:txBody>
      </p:sp>
      <p:sp>
        <p:nvSpPr>
          <p:cNvPr id="7" name="Slide Number Placeholder 6">
            <a:extLst>
              <a:ext uri="{FF2B5EF4-FFF2-40B4-BE49-F238E27FC236}">
                <a16:creationId xmlns:a16="http://schemas.microsoft.com/office/drawing/2014/main" id="{32AF69D1-1178-4A8A-A6AC-BF388C0D548B}"/>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2437937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BE899-FED0-4D2C-8B87-06D5ADCC77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D57A3E-C9EB-4255-AB1E-CAA7331A14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322609-691C-4FAD-8696-61F763EF7A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926450-1272-45A3-B5D8-E00D89DFEC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C3F8F3-1DFC-49A0-83FD-0432C356FF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F9922E-F6E9-4655-B86C-85FA6F77AC42}"/>
              </a:ext>
            </a:extLst>
          </p:cNvPr>
          <p:cNvSpPr>
            <a:spLocks noGrp="1"/>
          </p:cNvSpPr>
          <p:nvPr>
            <p:ph type="dt" sz="half" idx="10"/>
          </p:nvPr>
        </p:nvSpPr>
        <p:spPr/>
        <p:txBody>
          <a:bodyPr/>
          <a:lstStyle/>
          <a:p>
            <a:fld id="{CE2A4FCD-8A59-4CC2-8060-D0FE0DE5648B}" type="datetime1">
              <a:rPr lang="en-US" smtClean="0"/>
              <a:t>8/14/2023</a:t>
            </a:fld>
            <a:endParaRPr lang="en-US"/>
          </a:p>
        </p:txBody>
      </p:sp>
      <p:sp>
        <p:nvSpPr>
          <p:cNvPr id="8" name="Footer Placeholder 7">
            <a:extLst>
              <a:ext uri="{FF2B5EF4-FFF2-40B4-BE49-F238E27FC236}">
                <a16:creationId xmlns:a16="http://schemas.microsoft.com/office/drawing/2014/main" id="{994F6F81-7F6F-4152-A24D-139BF2925FEE}"/>
              </a:ext>
            </a:extLst>
          </p:cNvPr>
          <p:cNvSpPr>
            <a:spLocks noGrp="1"/>
          </p:cNvSpPr>
          <p:nvPr>
            <p:ph type="ftr" sz="quarter" idx="11"/>
          </p:nvPr>
        </p:nvSpPr>
        <p:spPr/>
        <p:txBody>
          <a:bodyPr/>
          <a:lstStyle/>
          <a:p>
            <a:r>
              <a:rPr lang="en-US"/>
              <a:t>Dissertation Chair Dr. David Ward                                                          Colleen N. Damon-Duval            </a:t>
            </a:r>
          </a:p>
        </p:txBody>
      </p:sp>
      <p:sp>
        <p:nvSpPr>
          <p:cNvPr id="9" name="Slide Number Placeholder 8">
            <a:extLst>
              <a:ext uri="{FF2B5EF4-FFF2-40B4-BE49-F238E27FC236}">
                <a16:creationId xmlns:a16="http://schemas.microsoft.com/office/drawing/2014/main" id="{14107CA6-93AA-4A50-8F25-FE2F5F62B76D}"/>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3327677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EF490-5FA0-4D6B-AA6A-3963284241C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7F81C7-93A6-4BC5-B504-1F9EDE5C9003}"/>
              </a:ext>
            </a:extLst>
          </p:cNvPr>
          <p:cNvSpPr>
            <a:spLocks noGrp="1"/>
          </p:cNvSpPr>
          <p:nvPr>
            <p:ph type="dt" sz="half" idx="10"/>
          </p:nvPr>
        </p:nvSpPr>
        <p:spPr/>
        <p:txBody>
          <a:bodyPr/>
          <a:lstStyle/>
          <a:p>
            <a:fld id="{7C5B322E-141D-48F2-BBF4-BFDA1C9B476F}" type="datetime1">
              <a:rPr lang="en-US" smtClean="0"/>
              <a:t>8/14/2023</a:t>
            </a:fld>
            <a:endParaRPr lang="en-US"/>
          </a:p>
        </p:txBody>
      </p:sp>
      <p:sp>
        <p:nvSpPr>
          <p:cNvPr id="4" name="Footer Placeholder 3">
            <a:extLst>
              <a:ext uri="{FF2B5EF4-FFF2-40B4-BE49-F238E27FC236}">
                <a16:creationId xmlns:a16="http://schemas.microsoft.com/office/drawing/2014/main" id="{808A9F83-4C57-41DC-A0A2-AF84C3C27214}"/>
              </a:ext>
            </a:extLst>
          </p:cNvPr>
          <p:cNvSpPr>
            <a:spLocks noGrp="1"/>
          </p:cNvSpPr>
          <p:nvPr>
            <p:ph type="ftr" sz="quarter" idx="11"/>
          </p:nvPr>
        </p:nvSpPr>
        <p:spPr/>
        <p:txBody>
          <a:bodyPr/>
          <a:lstStyle/>
          <a:p>
            <a:r>
              <a:rPr lang="en-US"/>
              <a:t>Dissertation Chair Dr. David Ward                                                          Colleen N. Damon-Duval            </a:t>
            </a:r>
          </a:p>
        </p:txBody>
      </p:sp>
      <p:sp>
        <p:nvSpPr>
          <p:cNvPr id="5" name="Slide Number Placeholder 4">
            <a:extLst>
              <a:ext uri="{FF2B5EF4-FFF2-40B4-BE49-F238E27FC236}">
                <a16:creationId xmlns:a16="http://schemas.microsoft.com/office/drawing/2014/main" id="{5E83E056-D1DE-4A7B-B1EB-7040E3C800A3}"/>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1606972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051DA6-7288-4856-8D62-8CBA2472823B}"/>
              </a:ext>
            </a:extLst>
          </p:cNvPr>
          <p:cNvSpPr>
            <a:spLocks noGrp="1"/>
          </p:cNvSpPr>
          <p:nvPr>
            <p:ph type="dt" sz="half" idx="10"/>
          </p:nvPr>
        </p:nvSpPr>
        <p:spPr/>
        <p:txBody>
          <a:bodyPr/>
          <a:lstStyle/>
          <a:p>
            <a:fld id="{25FF23AF-1089-4C12-89F9-309EC9968899}" type="datetime1">
              <a:rPr lang="en-US" smtClean="0"/>
              <a:t>8/14/2023</a:t>
            </a:fld>
            <a:endParaRPr lang="en-US"/>
          </a:p>
        </p:txBody>
      </p:sp>
      <p:sp>
        <p:nvSpPr>
          <p:cNvPr id="3" name="Footer Placeholder 2">
            <a:extLst>
              <a:ext uri="{FF2B5EF4-FFF2-40B4-BE49-F238E27FC236}">
                <a16:creationId xmlns:a16="http://schemas.microsoft.com/office/drawing/2014/main" id="{31A34515-613B-4D61-ACCF-E8EC82FF93D2}"/>
              </a:ext>
            </a:extLst>
          </p:cNvPr>
          <p:cNvSpPr>
            <a:spLocks noGrp="1"/>
          </p:cNvSpPr>
          <p:nvPr>
            <p:ph type="ftr" sz="quarter" idx="11"/>
          </p:nvPr>
        </p:nvSpPr>
        <p:spPr/>
        <p:txBody>
          <a:bodyPr/>
          <a:lstStyle/>
          <a:p>
            <a:r>
              <a:rPr lang="en-US"/>
              <a:t>Dissertation Chair Dr. David Ward                                                          Colleen N. Damon-Duval            </a:t>
            </a:r>
          </a:p>
        </p:txBody>
      </p:sp>
      <p:sp>
        <p:nvSpPr>
          <p:cNvPr id="4" name="Slide Number Placeholder 3">
            <a:extLst>
              <a:ext uri="{FF2B5EF4-FFF2-40B4-BE49-F238E27FC236}">
                <a16:creationId xmlns:a16="http://schemas.microsoft.com/office/drawing/2014/main" id="{99BAB973-5E8D-445C-A33F-4A090DA92C72}"/>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3307531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8F460-C138-4F7A-84AA-E34BF11464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9CAAEB2-4FC2-4A48-8164-5E7724D5E2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3884631-3734-4F98-B635-CAB1948B48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622272-7B3A-415B-8A0E-CC6CF0D3FDB1}"/>
              </a:ext>
            </a:extLst>
          </p:cNvPr>
          <p:cNvSpPr>
            <a:spLocks noGrp="1"/>
          </p:cNvSpPr>
          <p:nvPr>
            <p:ph type="dt" sz="half" idx="10"/>
          </p:nvPr>
        </p:nvSpPr>
        <p:spPr/>
        <p:txBody>
          <a:bodyPr/>
          <a:lstStyle/>
          <a:p>
            <a:fld id="{68C8C792-CEE6-4CF4-AF25-5866997A80A8}" type="datetime1">
              <a:rPr lang="en-US" smtClean="0"/>
              <a:t>8/14/2023</a:t>
            </a:fld>
            <a:endParaRPr lang="en-US"/>
          </a:p>
        </p:txBody>
      </p:sp>
      <p:sp>
        <p:nvSpPr>
          <p:cNvPr id="6" name="Footer Placeholder 5">
            <a:extLst>
              <a:ext uri="{FF2B5EF4-FFF2-40B4-BE49-F238E27FC236}">
                <a16:creationId xmlns:a16="http://schemas.microsoft.com/office/drawing/2014/main" id="{0D9EAFB9-99C5-40A5-B0AB-C68C274DC391}"/>
              </a:ext>
            </a:extLst>
          </p:cNvPr>
          <p:cNvSpPr>
            <a:spLocks noGrp="1"/>
          </p:cNvSpPr>
          <p:nvPr>
            <p:ph type="ftr" sz="quarter" idx="11"/>
          </p:nvPr>
        </p:nvSpPr>
        <p:spPr/>
        <p:txBody>
          <a:bodyPr/>
          <a:lstStyle/>
          <a:p>
            <a:r>
              <a:rPr lang="en-US"/>
              <a:t>Dissertation Chair Dr. David Ward                                                          Colleen N. Damon-Duval            </a:t>
            </a:r>
          </a:p>
        </p:txBody>
      </p:sp>
      <p:sp>
        <p:nvSpPr>
          <p:cNvPr id="7" name="Slide Number Placeholder 6">
            <a:extLst>
              <a:ext uri="{FF2B5EF4-FFF2-40B4-BE49-F238E27FC236}">
                <a16:creationId xmlns:a16="http://schemas.microsoft.com/office/drawing/2014/main" id="{24B5A112-26FE-4153-B9C2-FE133EE2637C}"/>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2557792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304DC-974C-4877-B45E-5FF04656F1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A9DFA8-308E-4ACA-80E4-913DDF6B34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10F431B-2787-42C8-A805-9859376885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61DF95-CD14-4250-8B30-E2DEC3EAE0E6}"/>
              </a:ext>
            </a:extLst>
          </p:cNvPr>
          <p:cNvSpPr>
            <a:spLocks noGrp="1"/>
          </p:cNvSpPr>
          <p:nvPr>
            <p:ph type="dt" sz="half" idx="10"/>
          </p:nvPr>
        </p:nvSpPr>
        <p:spPr/>
        <p:txBody>
          <a:bodyPr/>
          <a:lstStyle/>
          <a:p>
            <a:fld id="{D8E758A8-56DB-483D-901E-7A6E35858718}" type="datetime1">
              <a:rPr lang="en-US" smtClean="0"/>
              <a:t>8/14/2023</a:t>
            </a:fld>
            <a:endParaRPr lang="en-US"/>
          </a:p>
        </p:txBody>
      </p:sp>
      <p:sp>
        <p:nvSpPr>
          <p:cNvPr id="6" name="Footer Placeholder 5">
            <a:extLst>
              <a:ext uri="{FF2B5EF4-FFF2-40B4-BE49-F238E27FC236}">
                <a16:creationId xmlns:a16="http://schemas.microsoft.com/office/drawing/2014/main" id="{D4A82AB6-8ACB-46B4-BA4E-3F6A74F7AE9B}"/>
              </a:ext>
            </a:extLst>
          </p:cNvPr>
          <p:cNvSpPr>
            <a:spLocks noGrp="1"/>
          </p:cNvSpPr>
          <p:nvPr>
            <p:ph type="ftr" sz="quarter" idx="11"/>
          </p:nvPr>
        </p:nvSpPr>
        <p:spPr/>
        <p:txBody>
          <a:bodyPr/>
          <a:lstStyle/>
          <a:p>
            <a:r>
              <a:rPr lang="en-US"/>
              <a:t>Dissertation Chair Dr. David Ward                                                          Colleen N. Damon-Duval            </a:t>
            </a:r>
          </a:p>
        </p:txBody>
      </p:sp>
      <p:sp>
        <p:nvSpPr>
          <p:cNvPr id="7" name="Slide Number Placeholder 6">
            <a:extLst>
              <a:ext uri="{FF2B5EF4-FFF2-40B4-BE49-F238E27FC236}">
                <a16:creationId xmlns:a16="http://schemas.microsoft.com/office/drawing/2014/main" id="{5EC789A8-960E-438D-B8E8-A7DAA2FBEE23}"/>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163504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092B586-CA81-4378-837A-D7ACA1DE05F0}"/>
              </a:ext>
            </a:extLst>
          </p:cNvPr>
          <p:cNvPicPr>
            <a:picLocks noChangeAspect="1"/>
          </p:cNvPicPr>
          <p:nvPr userDrawn="1"/>
        </p:nvPicPr>
        <p:blipFill>
          <a:blip r:embed="rId13"/>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34F53707-A52C-4545-B2D4-58E45BCB5F0B}"/>
              </a:ext>
            </a:extLst>
          </p:cNvPr>
          <p:cNvSpPr>
            <a:spLocks noGrp="1"/>
          </p:cNvSpPr>
          <p:nvPr>
            <p:ph type="title"/>
          </p:nvPr>
        </p:nvSpPr>
        <p:spPr>
          <a:xfrm>
            <a:off x="428978" y="1502036"/>
            <a:ext cx="10803466" cy="83035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C94A6F8-B9E2-4FA7-8D2B-902B52908740}"/>
              </a:ext>
            </a:extLst>
          </p:cNvPr>
          <p:cNvSpPr>
            <a:spLocks noGrp="1"/>
          </p:cNvSpPr>
          <p:nvPr>
            <p:ph type="body" idx="1"/>
          </p:nvPr>
        </p:nvSpPr>
        <p:spPr>
          <a:xfrm>
            <a:off x="428978" y="2332387"/>
            <a:ext cx="10803466" cy="38445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FBE048E-1EE0-4D3A-9930-63771B8C26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F210A4-010C-4BC6-8886-BA462ACB926B}" type="datetime1">
              <a:rPr lang="en-US" smtClean="0"/>
              <a:t>8/14/2023</a:t>
            </a:fld>
            <a:endParaRPr lang="en-US"/>
          </a:p>
        </p:txBody>
      </p:sp>
      <p:sp>
        <p:nvSpPr>
          <p:cNvPr id="5" name="Footer Placeholder 4">
            <a:extLst>
              <a:ext uri="{FF2B5EF4-FFF2-40B4-BE49-F238E27FC236}">
                <a16:creationId xmlns:a16="http://schemas.microsoft.com/office/drawing/2014/main" id="{3F749D65-F95D-4973-8BA5-954485460F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Dissertation Chair Dr. David Ward                                                          Colleen N. Damon-Duval            </a:t>
            </a:r>
          </a:p>
        </p:txBody>
      </p:sp>
      <p:sp>
        <p:nvSpPr>
          <p:cNvPr id="6" name="Slide Number Placeholder 5">
            <a:extLst>
              <a:ext uri="{FF2B5EF4-FFF2-40B4-BE49-F238E27FC236}">
                <a16:creationId xmlns:a16="http://schemas.microsoft.com/office/drawing/2014/main" id="{3BD56DA1-D43C-4279-A565-884ED794A8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2E64A3-630C-4127-BA1C-30538735F2CE}" type="slidenum">
              <a:rPr lang="en-US" smtClean="0"/>
              <a:t>‹#›</a:t>
            </a:fld>
            <a:endParaRPr lang="en-US"/>
          </a:p>
        </p:txBody>
      </p:sp>
    </p:spTree>
    <p:extLst>
      <p:ext uri="{BB962C8B-B14F-4D97-AF65-F5344CB8AC3E}">
        <p14:creationId xmlns:p14="http://schemas.microsoft.com/office/powerpoint/2010/main" val="10404937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lnSpc>
          <a:spcPct val="90000"/>
        </a:lnSpc>
        <a:spcBef>
          <a:spcPct val="0"/>
        </a:spcBef>
        <a:buNone/>
        <a:defRPr sz="4400" b="1" kern="1200">
          <a:solidFill>
            <a:srgbClr val="00214A"/>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9B69E-2D56-BE66-E154-DDC46BEC88DB}"/>
              </a:ext>
            </a:extLst>
          </p:cNvPr>
          <p:cNvSpPr>
            <a:spLocks noGrp="1"/>
          </p:cNvSpPr>
          <p:nvPr>
            <p:ph type="title"/>
          </p:nvPr>
        </p:nvSpPr>
        <p:spPr>
          <a:xfrm>
            <a:off x="340488" y="1956085"/>
            <a:ext cx="10803466" cy="2901050"/>
          </a:xfrm>
        </p:spPr>
        <p:txBody>
          <a:bodyPr>
            <a:normAutofit/>
          </a:bodyPr>
          <a:lstStyle/>
          <a:p>
            <a:r>
              <a:rPr lang="en-US" dirty="0"/>
              <a:t>A Model For Active Participation In Mission </a:t>
            </a:r>
            <a:br>
              <a:rPr lang="en-US" dirty="0"/>
            </a:br>
            <a:r>
              <a:rPr lang="en-US" dirty="0"/>
              <a:t>Service For The  African American Church: A Phenomenological Case Study</a:t>
            </a:r>
          </a:p>
        </p:txBody>
      </p:sp>
      <p:sp>
        <p:nvSpPr>
          <p:cNvPr id="4" name="Footer Placeholder 3">
            <a:extLst>
              <a:ext uri="{FF2B5EF4-FFF2-40B4-BE49-F238E27FC236}">
                <a16:creationId xmlns:a16="http://schemas.microsoft.com/office/drawing/2014/main" id="{A997D61F-CD44-D60C-B266-D8BABF9FB53F}"/>
              </a:ext>
            </a:extLst>
          </p:cNvPr>
          <p:cNvSpPr>
            <a:spLocks noGrp="1"/>
          </p:cNvSpPr>
          <p:nvPr>
            <p:ph type="ftr" sz="quarter" idx="11"/>
          </p:nvPr>
        </p:nvSpPr>
        <p:spPr/>
        <p:txBody>
          <a:bodyPr/>
          <a:lstStyle/>
          <a:p>
            <a:r>
              <a:rPr lang="en-US"/>
              <a:t>Dissertation Chair Dr. David Ward                                                          Colleen N. Damon-Duval            </a:t>
            </a:r>
            <a:endParaRPr lang="en-US" dirty="0"/>
          </a:p>
        </p:txBody>
      </p:sp>
    </p:spTree>
    <p:extLst>
      <p:ext uri="{BB962C8B-B14F-4D97-AF65-F5344CB8AC3E}">
        <p14:creationId xmlns:p14="http://schemas.microsoft.com/office/powerpoint/2010/main" val="546733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B3D27-3D72-8FA6-1CC2-15D0A4A76F70}"/>
              </a:ext>
            </a:extLst>
          </p:cNvPr>
          <p:cNvSpPr>
            <a:spLocks noGrp="1"/>
          </p:cNvSpPr>
          <p:nvPr>
            <p:ph type="title"/>
          </p:nvPr>
        </p:nvSpPr>
        <p:spPr/>
        <p:txBody>
          <a:bodyPr/>
          <a:lstStyle/>
          <a:p>
            <a:r>
              <a:rPr lang="en-US" dirty="0"/>
              <a:t>E. Population</a:t>
            </a:r>
          </a:p>
        </p:txBody>
      </p:sp>
      <p:sp>
        <p:nvSpPr>
          <p:cNvPr id="3" name="Content Placeholder 2">
            <a:extLst>
              <a:ext uri="{FF2B5EF4-FFF2-40B4-BE49-F238E27FC236}">
                <a16:creationId xmlns:a16="http://schemas.microsoft.com/office/drawing/2014/main" id="{0E72031F-F5E2-F910-C9AE-0ADE2AABB2DA}"/>
              </a:ext>
            </a:extLst>
          </p:cNvPr>
          <p:cNvSpPr>
            <a:spLocks noGrp="1"/>
          </p:cNvSpPr>
          <p:nvPr>
            <p:ph idx="1"/>
          </p:nvPr>
        </p:nvSpPr>
        <p:spPr>
          <a:xfrm>
            <a:off x="428978" y="3025399"/>
            <a:ext cx="10803466" cy="3844575"/>
          </a:xfrm>
        </p:spPr>
        <p:txBody>
          <a:bodyPr/>
          <a:lstStyle/>
          <a:p>
            <a:pPr marL="0" indent="0">
              <a:buNone/>
            </a:pPr>
            <a:r>
              <a:rPr lang="en-US" dirty="0"/>
              <a:t> The population for this research utilized missionaries from Ebenezer Baptist Church and Chosen City Church. Both are predominantly African American Churches that use the five-fold mission model created by Ebenezer Baptist Church. </a:t>
            </a:r>
          </a:p>
        </p:txBody>
      </p:sp>
      <p:sp>
        <p:nvSpPr>
          <p:cNvPr id="4" name="Footer Placeholder 3">
            <a:extLst>
              <a:ext uri="{FF2B5EF4-FFF2-40B4-BE49-F238E27FC236}">
                <a16:creationId xmlns:a16="http://schemas.microsoft.com/office/drawing/2014/main" id="{AFA9C338-8C79-9383-522C-ABAB3156EF4A}"/>
              </a:ext>
            </a:extLst>
          </p:cNvPr>
          <p:cNvSpPr>
            <a:spLocks noGrp="1"/>
          </p:cNvSpPr>
          <p:nvPr>
            <p:ph type="ftr" sz="quarter" idx="11"/>
          </p:nvPr>
        </p:nvSpPr>
        <p:spPr/>
        <p:txBody>
          <a:bodyPr/>
          <a:lstStyle/>
          <a:p>
            <a:r>
              <a:rPr lang="en-US"/>
              <a:t>Dissertation Chair Dr. David Ward                                                          Colleen N. Damon-Duval            </a:t>
            </a:r>
          </a:p>
        </p:txBody>
      </p:sp>
    </p:spTree>
    <p:extLst>
      <p:ext uri="{BB962C8B-B14F-4D97-AF65-F5344CB8AC3E}">
        <p14:creationId xmlns:p14="http://schemas.microsoft.com/office/powerpoint/2010/main" val="2162276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C334B-FD27-C577-9541-B3EE380A0782}"/>
              </a:ext>
            </a:extLst>
          </p:cNvPr>
          <p:cNvSpPr>
            <a:spLocks noGrp="1"/>
          </p:cNvSpPr>
          <p:nvPr>
            <p:ph type="title"/>
          </p:nvPr>
        </p:nvSpPr>
        <p:spPr/>
        <p:txBody>
          <a:bodyPr>
            <a:normAutofit fontScale="90000"/>
          </a:bodyPr>
          <a:lstStyle/>
          <a:p>
            <a:r>
              <a:rPr lang="en-US" dirty="0"/>
              <a:t>I</a:t>
            </a:r>
            <a:br>
              <a:rPr lang="en-US" dirty="0"/>
            </a:br>
            <a:r>
              <a:rPr lang="en-US" dirty="0"/>
              <a:t>F. Research Design &amp; Methodology </a:t>
            </a:r>
          </a:p>
        </p:txBody>
      </p:sp>
      <p:sp>
        <p:nvSpPr>
          <p:cNvPr id="3" name="Content Placeholder 2">
            <a:extLst>
              <a:ext uri="{FF2B5EF4-FFF2-40B4-BE49-F238E27FC236}">
                <a16:creationId xmlns:a16="http://schemas.microsoft.com/office/drawing/2014/main" id="{839E6B6F-CFBC-884D-8316-D8DAA5EFD0AD}"/>
              </a:ext>
            </a:extLst>
          </p:cNvPr>
          <p:cNvSpPr>
            <a:spLocks noGrp="1"/>
          </p:cNvSpPr>
          <p:nvPr>
            <p:ph idx="1"/>
          </p:nvPr>
        </p:nvSpPr>
        <p:spPr/>
        <p:txBody>
          <a:bodyPr/>
          <a:lstStyle/>
          <a:p>
            <a:r>
              <a:rPr lang="en-US" dirty="0"/>
              <a:t>This research is a qualitative phenomenological case study. Methods used include semi-formal interviews, participant observation, and field notes. </a:t>
            </a:r>
          </a:p>
          <a:p>
            <a:r>
              <a:rPr lang="en-US" dirty="0"/>
              <a:t>Hermeneutic Phenomenology is used which can also be referred to interpretive phenomenology. This method helps to focus on the meaning and essence of the lived experience. </a:t>
            </a:r>
          </a:p>
          <a:p>
            <a:r>
              <a:rPr lang="en-US" dirty="0"/>
              <a:t>Steps for a phenomenology methodology utilized the approach by John Creswell and the steps for this process. (Research Questions, Data Collection, Data Analysis and Research Findings)</a:t>
            </a:r>
          </a:p>
          <a:p>
            <a:endParaRPr lang="en-US" dirty="0"/>
          </a:p>
        </p:txBody>
      </p:sp>
      <p:sp>
        <p:nvSpPr>
          <p:cNvPr id="4" name="Footer Placeholder 3">
            <a:extLst>
              <a:ext uri="{FF2B5EF4-FFF2-40B4-BE49-F238E27FC236}">
                <a16:creationId xmlns:a16="http://schemas.microsoft.com/office/drawing/2014/main" id="{F9C15908-1BFA-E356-9CFC-A32B2CBF210B}"/>
              </a:ext>
            </a:extLst>
          </p:cNvPr>
          <p:cNvSpPr>
            <a:spLocks noGrp="1"/>
          </p:cNvSpPr>
          <p:nvPr>
            <p:ph type="ftr" sz="quarter" idx="11"/>
          </p:nvPr>
        </p:nvSpPr>
        <p:spPr/>
        <p:txBody>
          <a:bodyPr/>
          <a:lstStyle/>
          <a:p>
            <a:r>
              <a:rPr lang="en-US"/>
              <a:t>Dissertation Chair Dr. David Ward                                                          Colleen N. Damon-Duval            </a:t>
            </a:r>
          </a:p>
        </p:txBody>
      </p:sp>
    </p:spTree>
    <p:extLst>
      <p:ext uri="{BB962C8B-B14F-4D97-AF65-F5344CB8AC3E}">
        <p14:creationId xmlns:p14="http://schemas.microsoft.com/office/powerpoint/2010/main" val="176387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C334B-FD27-C577-9541-B3EE380A0782}"/>
              </a:ext>
            </a:extLst>
          </p:cNvPr>
          <p:cNvSpPr>
            <a:spLocks noGrp="1"/>
          </p:cNvSpPr>
          <p:nvPr>
            <p:ph type="title"/>
          </p:nvPr>
        </p:nvSpPr>
        <p:spPr/>
        <p:txBody>
          <a:bodyPr/>
          <a:lstStyle/>
          <a:p>
            <a:r>
              <a:rPr lang="en-US" dirty="0"/>
              <a:t>F. Research Design &amp; Methodology </a:t>
            </a:r>
          </a:p>
        </p:txBody>
      </p:sp>
      <p:sp>
        <p:nvSpPr>
          <p:cNvPr id="3" name="Content Placeholder 2">
            <a:extLst>
              <a:ext uri="{FF2B5EF4-FFF2-40B4-BE49-F238E27FC236}">
                <a16:creationId xmlns:a16="http://schemas.microsoft.com/office/drawing/2014/main" id="{839E6B6F-CFBC-884D-8316-D8DAA5EFD0AD}"/>
              </a:ext>
            </a:extLst>
          </p:cNvPr>
          <p:cNvSpPr>
            <a:spLocks noGrp="1"/>
          </p:cNvSpPr>
          <p:nvPr>
            <p:ph idx="1"/>
          </p:nvPr>
        </p:nvSpPr>
        <p:spPr/>
        <p:txBody>
          <a:bodyPr/>
          <a:lstStyle/>
          <a:p>
            <a:r>
              <a:rPr lang="en-US" dirty="0"/>
              <a:t>This research also incorporated a </a:t>
            </a:r>
            <a:r>
              <a:rPr lang="en-US" dirty="0">
                <a:solidFill>
                  <a:srgbClr val="FF0000"/>
                </a:solidFill>
              </a:rPr>
              <a:t>pilot study </a:t>
            </a:r>
            <a:r>
              <a:rPr lang="en-US" dirty="0"/>
              <a:t>that proceeded the main trial to help analyze and validate the interview process. </a:t>
            </a:r>
          </a:p>
          <a:p>
            <a:r>
              <a:rPr lang="en-US" dirty="0"/>
              <a:t>This pilot study used a sample population a quarter of the size of the formal group size.</a:t>
            </a:r>
          </a:p>
          <a:p>
            <a:r>
              <a:rPr lang="en-US" dirty="0"/>
              <a:t>The pilot study was </a:t>
            </a:r>
            <a:r>
              <a:rPr lang="en-US" dirty="0">
                <a:solidFill>
                  <a:srgbClr val="FF0000"/>
                </a:solidFill>
              </a:rPr>
              <a:t>essential in the planning and modification </a:t>
            </a:r>
            <a:r>
              <a:rPr lang="en-US" dirty="0"/>
              <a:t>of the main study where questions were reformulated, deleted, rearranged and added based on noted flaws in the interview questions and process. </a:t>
            </a:r>
          </a:p>
          <a:p>
            <a:endParaRPr lang="en-US" dirty="0"/>
          </a:p>
        </p:txBody>
      </p:sp>
      <p:sp>
        <p:nvSpPr>
          <p:cNvPr id="4" name="Footer Placeholder 3">
            <a:extLst>
              <a:ext uri="{FF2B5EF4-FFF2-40B4-BE49-F238E27FC236}">
                <a16:creationId xmlns:a16="http://schemas.microsoft.com/office/drawing/2014/main" id="{F9C15908-1BFA-E356-9CFC-A32B2CBF210B}"/>
              </a:ext>
            </a:extLst>
          </p:cNvPr>
          <p:cNvSpPr>
            <a:spLocks noGrp="1"/>
          </p:cNvSpPr>
          <p:nvPr>
            <p:ph type="ftr" sz="quarter" idx="11"/>
          </p:nvPr>
        </p:nvSpPr>
        <p:spPr/>
        <p:txBody>
          <a:bodyPr/>
          <a:lstStyle/>
          <a:p>
            <a:r>
              <a:rPr lang="en-US"/>
              <a:t>Dissertation Chair Dr. David Ward                                                          Colleen N. Damon-Duval            </a:t>
            </a:r>
          </a:p>
        </p:txBody>
      </p:sp>
    </p:spTree>
    <p:extLst>
      <p:ext uri="{BB962C8B-B14F-4D97-AF65-F5344CB8AC3E}">
        <p14:creationId xmlns:p14="http://schemas.microsoft.com/office/powerpoint/2010/main" val="348016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C334B-FD27-C577-9541-B3EE380A0782}"/>
              </a:ext>
            </a:extLst>
          </p:cNvPr>
          <p:cNvSpPr>
            <a:spLocks noGrp="1"/>
          </p:cNvSpPr>
          <p:nvPr>
            <p:ph type="title"/>
          </p:nvPr>
        </p:nvSpPr>
        <p:spPr/>
        <p:txBody>
          <a:bodyPr/>
          <a:lstStyle/>
          <a:p>
            <a:r>
              <a:rPr lang="en-US" dirty="0"/>
              <a:t>F. Research Design &amp; Methodology </a:t>
            </a:r>
          </a:p>
        </p:txBody>
      </p:sp>
      <p:sp>
        <p:nvSpPr>
          <p:cNvPr id="3" name="Content Placeholder 2">
            <a:extLst>
              <a:ext uri="{FF2B5EF4-FFF2-40B4-BE49-F238E27FC236}">
                <a16:creationId xmlns:a16="http://schemas.microsoft.com/office/drawing/2014/main" id="{839E6B6F-CFBC-884D-8316-D8DAA5EFD0AD}"/>
              </a:ext>
            </a:extLst>
          </p:cNvPr>
          <p:cNvSpPr>
            <a:spLocks noGrp="1"/>
          </p:cNvSpPr>
          <p:nvPr>
            <p:ph idx="1"/>
          </p:nvPr>
        </p:nvSpPr>
        <p:spPr>
          <a:xfrm>
            <a:off x="428978" y="3001370"/>
            <a:ext cx="10803466" cy="3844575"/>
          </a:xfrm>
        </p:spPr>
        <p:txBody>
          <a:bodyPr/>
          <a:lstStyle/>
          <a:p>
            <a:r>
              <a:rPr lang="en-US" dirty="0"/>
              <a:t>Data collection methods included interviews, direct observation, demographic questionnaire and an </a:t>
            </a:r>
            <a:r>
              <a:rPr lang="en-US" dirty="0">
                <a:highlight>
                  <a:srgbClr val="FFFF00"/>
                </a:highlight>
              </a:rPr>
              <a:t>impromptu focus group.</a:t>
            </a:r>
          </a:p>
          <a:p>
            <a:pPr marL="0" indent="0">
              <a:buNone/>
            </a:pPr>
            <a:endParaRPr lang="en-US" dirty="0"/>
          </a:p>
          <a:p>
            <a:r>
              <a:rPr lang="en-US" dirty="0"/>
              <a:t>Automation tools used to help transcribe interviews included Otter.AI a transcription service for recording and transcribing audio files and understanding human language.  </a:t>
            </a:r>
          </a:p>
          <a:p>
            <a:endParaRPr lang="en-US" dirty="0"/>
          </a:p>
        </p:txBody>
      </p:sp>
      <p:sp>
        <p:nvSpPr>
          <p:cNvPr id="4" name="Footer Placeholder 3">
            <a:extLst>
              <a:ext uri="{FF2B5EF4-FFF2-40B4-BE49-F238E27FC236}">
                <a16:creationId xmlns:a16="http://schemas.microsoft.com/office/drawing/2014/main" id="{F9C15908-1BFA-E356-9CFC-A32B2CBF210B}"/>
              </a:ext>
            </a:extLst>
          </p:cNvPr>
          <p:cNvSpPr>
            <a:spLocks noGrp="1"/>
          </p:cNvSpPr>
          <p:nvPr>
            <p:ph type="ftr" sz="quarter" idx="11"/>
          </p:nvPr>
        </p:nvSpPr>
        <p:spPr/>
        <p:txBody>
          <a:bodyPr/>
          <a:lstStyle/>
          <a:p>
            <a:r>
              <a:rPr lang="en-US"/>
              <a:t>Dissertation Chair Dr. David Ward                                                          Colleen N. Damon-Duval            </a:t>
            </a:r>
          </a:p>
        </p:txBody>
      </p:sp>
    </p:spTree>
    <p:extLst>
      <p:ext uri="{BB962C8B-B14F-4D97-AF65-F5344CB8AC3E}">
        <p14:creationId xmlns:p14="http://schemas.microsoft.com/office/powerpoint/2010/main" val="1462618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2C6C7-B876-C8C6-52B9-1E0021E482F1}"/>
              </a:ext>
            </a:extLst>
          </p:cNvPr>
          <p:cNvSpPr>
            <a:spLocks noGrp="1"/>
          </p:cNvSpPr>
          <p:nvPr>
            <p:ph type="title"/>
          </p:nvPr>
        </p:nvSpPr>
        <p:spPr/>
        <p:txBody>
          <a:bodyPr/>
          <a:lstStyle/>
          <a:p>
            <a:r>
              <a:rPr lang="en-US" dirty="0"/>
              <a:t>G. Chapter 4—Analysis &amp; Major Findings</a:t>
            </a:r>
          </a:p>
        </p:txBody>
      </p:sp>
      <p:sp>
        <p:nvSpPr>
          <p:cNvPr id="3" name="Content Placeholder 2">
            <a:extLst>
              <a:ext uri="{FF2B5EF4-FFF2-40B4-BE49-F238E27FC236}">
                <a16:creationId xmlns:a16="http://schemas.microsoft.com/office/drawing/2014/main" id="{74184FB2-C1F8-6391-ACC7-623F9A3BBDC6}"/>
              </a:ext>
            </a:extLst>
          </p:cNvPr>
          <p:cNvSpPr>
            <a:spLocks noGrp="1"/>
          </p:cNvSpPr>
          <p:nvPr>
            <p:ph idx="1"/>
          </p:nvPr>
        </p:nvSpPr>
        <p:spPr/>
        <p:txBody>
          <a:bodyPr>
            <a:normAutofit lnSpcReduction="10000"/>
          </a:bodyPr>
          <a:lstStyle/>
          <a:p>
            <a:r>
              <a:rPr lang="en-US" b="1" dirty="0"/>
              <a:t>An analysis of the data collected was performed with partial manual analysis and the help of Dedoose software a qualitative analysis web based tool. </a:t>
            </a:r>
          </a:p>
          <a:p>
            <a:r>
              <a:rPr lang="en-US" b="1" dirty="0"/>
              <a:t>Major findings based on the data collected included:</a:t>
            </a:r>
          </a:p>
          <a:p>
            <a:pPr lvl="1"/>
            <a:r>
              <a:rPr lang="en-US" b="1" dirty="0"/>
              <a:t>Perceptions of all the participants were similar around specific key points and questions.</a:t>
            </a:r>
          </a:p>
          <a:p>
            <a:pPr lvl="1"/>
            <a:r>
              <a:rPr lang="en-US" b="1" dirty="0"/>
              <a:t>The dominant research question was answered organically through the responses of the participants. “Can this five-fold mission model be replicated in any church?”</a:t>
            </a:r>
          </a:p>
          <a:p>
            <a:pPr lvl="1"/>
            <a:r>
              <a:rPr lang="en-US" b="1" dirty="0"/>
              <a:t>Participants experience God in very real, personal and tangible ways serving in mission service. “Purpose” was identified for several persons. </a:t>
            </a:r>
          </a:p>
        </p:txBody>
      </p:sp>
      <p:sp>
        <p:nvSpPr>
          <p:cNvPr id="4" name="Footer Placeholder 3">
            <a:extLst>
              <a:ext uri="{FF2B5EF4-FFF2-40B4-BE49-F238E27FC236}">
                <a16:creationId xmlns:a16="http://schemas.microsoft.com/office/drawing/2014/main" id="{E8A36D90-8ED3-EA1B-E166-5E4994D83FD9}"/>
              </a:ext>
            </a:extLst>
          </p:cNvPr>
          <p:cNvSpPr>
            <a:spLocks noGrp="1"/>
          </p:cNvSpPr>
          <p:nvPr>
            <p:ph type="ftr" sz="quarter" idx="11"/>
          </p:nvPr>
        </p:nvSpPr>
        <p:spPr/>
        <p:txBody>
          <a:bodyPr/>
          <a:lstStyle/>
          <a:p>
            <a:r>
              <a:rPr lang="en-US"/>
              <a:t>Dissertation Chair Dr. David Ward                                                          Colleen N. Damon-Duval            </a:t>
            </a:r>
          </a:p>
        </p:txBody>
      </p:sp>
    </p:spTree>
    <p:extLst>
      <p:ext uri="{BB962C8B-B14F-4D97-AF65-F5344CB8AC3E}">
        <p14:creationId xmlns:p14="http://schemas.microsoft.com/office/powerpoint/2010/main" val="29586595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2C6C7-B876-C8C6-52B9-1E0021E482F1}"/>
              </a:ext>
            </a:extLst>
          </p:cNvPr>
          <p:cNvSpPr>
            <a:spLocks noGrp="1"/>
          </p:cNvSpPr>
          <p:nvPr>
            <p:ph type="title"/>
          </p:nvPr>
        </p:nvSpPr>
        <p:spPr/>
        <p:txBody>
          <a:bodyPr/>
          <a:lstStyle/>
          <a:p>
            <a:r>
              <a:rPr lang="en-US" dirty="0"/>
              <a:t>G. Chapter 4—Analysis &amp; Major Findings</a:t>
            </a:r>
          </a:p>
        </p:txBody>
      </p:sp>
      <p:sp>
        <p:nvSpPr>
          <p:cNvPr id="3" name="Content Placeholder 2">
            <a:extLst>
              <a:ext uri="{FF2B5EF4-FFF2-40B4-BE49-F238E27FC236}">
                <a16:creationId xmlns:a16="http://schemas.microsoft.com/office/drawing/2014/main" id="{74184FB2-C1F8-6391-ACC7-623F9A3BBDC6}"/>
              </a:ext>
            </a:extLst>
          </p:cNvPr>
          <p:cNvSpPr>
            <a:spLocks noGrp="1"/>
          </p:cNvSpPr>
          <p:nvPr>
            <p:ph idx="1"/>
          </p:nvPr>
        </p:nvSpPr>
        <p:spPr/>
        <p:txBody>
          <a:bodyPr>
            <a:normAutofit fontScale="77500" lnSpcReduction="20000"/>
          </a:bodyPr>
          <a:lstStyle/>
          <a:p>
            <a:r>
              <a:rPr lang="en-US" b="1" dirty="0"/>
              <a:t>These major findings led to 3 key themes:</a:t>
            </a:r>
          </a:p>
          <a:p>
            <a:pPr marL="0" indent="0">
              <a:buNone/>
            </a:pPr>
            <a:endParaRPr lang="en-US" b="1" dirty="0"/>
          </a:p>
          <a:p>
            <a:pPr lvl="1"/>
            <a:r>
              <a:rPr lang="en-US" dirty="0"/>
              <a:t>Mission work is a lifestyle of Servant Leadership</a:t>
            </a:r>
          </a:p>
          <a:p>
            <a:pPr lvl="1"/>
            <a:r>
              <a:rPr lang="en-US" dirty="0"/>
              <a:t>Training and Preparation is extremely Important</a:t>
            </a:r>
          </a:p>
          <a:p>
            <a:pPr lvl="1"/>
            <a:r>
              <a:rPr lang="en-US" dirty="0"/>
              <a:t>Effective Leadership is Essential</a:t>
            </a:r>
          </a:p>
          <a:p>
            <a:pPr marL="457200" lvl="1" indent="0">
              <a:buNone/>
            </a:pPr>
            <a:endParaRPr lang="en-US" dirty="0"/>
          </a:p>
          <a:p>
            <a:r>
              <a:rPr lang="en-US" dirty="0"/>
              <a:t> </a:t>
            </a:r>
            <a:r>
              <a:rPr lang="en-US" b="1" dirty="0"/>
              <a:t>Includes several subthemes:</a:t>
            </a:r>
          </a:p>
          <a:p>
            <a:pPr lvl="1"/>
            <a:r>
              <a:rPr lang="en-US" dirty="0"/>
              <a:t>Passion</a:t>
            </a:r>
          </a:p>
          <a:p>
            <a:pPr lvl="1"/>
            <a:r>
              <a:rPr lang="en-US" dirty="0"/>
              <a:t>Compassion</a:t>
            </a:r>
          </a:p>
          <a:p>
            <a:pPr lvl="1"/>
            <a:r>
              <a:rPr lang="en-US" dirty="0"/>
              <a:t>Spiritual Foundation</a:t>
            </a:r>
          </a:p>
          <a:p>
            <a:pPr lvl="1"/>
            <a:r>
              <a:rPr lang="en-US" dirty="0"/>
              <a:t>Opportunities to Serve</a:t>
            </a:r>
          </a:p>
          <a:p>
            <a:pPr lvl="1"/>
            <a:r>
              <a:rPr lang="en-US" dirty="0"/>
              <a:t>Vision Casting</a:t>
            </a:r>
          </a:p>
          <a:p>
            <a:pPr lvl="1"/>
            <a:r>
              <a:rPr lang="en-US" dirty="0"/>
              <a:t>Modeled Behaviors from Leaders</a:t>
            </a:r>
          </a:p>
          <a:p>
            <a:pPr lvl="1"/>
            <a:endParaRPr lang="en-US" dirty="0"/>
          </a:p>
        </p:txBody>
      </p:sp>
      <p:sp>
        <p:nvSpPr>
          <p:cNvPr id="4" name="Footer Placeholder 3">
            <a:extLst>
              <a:ext uri="{FF2B5EF4-FFF2-40B4-BE49-F238E27FC236}">
                <a16:creationId xmlns:a16="http://schemas.microsoft.com/office/drawing/2014/main" id="{E8A36D90-8ED3-EA1B-E166-5E4994D83FD9}"/>
              </a:ext>
            </a:extLst>
          </p:cNvPr>
          <p:cNvSpPr>
            <a:spLocks noGrp="1"/>
          </p:cNvSpPr>
          <p:nvPr>
            <p:ph type="ftr" sz="quarter" idx="11"/>
          </p:nvPr>
        </p:nvSpPr>
        <p:spPr/>
        <p:txBody>
          <a:bodyPr/>
          <a:lstStyle/>
          <a:p>
            <a:r>
              <a:rPr lang="en-US"/>
              <a:t>Dissertation Chair Dr. David Ward                                                          Colleen N. Damon-Duval            </a:t>
            </a:r>
          </a:p>
        </p:txBody>
      </p:sp>
    </p:spTree>
    <p:extLst>
      <p:ext uri="{BB962C8B-B14F-4D97-AF65-F5344CB8AC3E}">
        <p14:creationId xmlns:p14="http://schemas.microsoft.com/office/powerpoint/2010/main" val="3047800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2C6C7-B876-C8C6-52B9-1E0021E482F1}"/>
              </a:ext>
            </a:extLst>
          </p:cNvPr>
          <p:cNvSpPr>
            <a:spLocks noGrp="1"/>
          </p:cNvSpPr>
          <p:nvPr>
            <p:ph type="title"/>
          </p:nvPr>
        </p:nvSpPr>
        <p:spPr>
          <a:xfrm>
            <a:off x="428978" y="1145594"/>
            <a:ext cx="10803466" cy="830351"/>
          </a:xfrm>
        </p:spPr>
        <p:txBody>
          <a:bodyPr/>
          <a:lstStyle/>
          <a:p>
            <a:r>
              <a:rPr lang="en-US" dirty="0"/>
              <a:t>G. Chapter 4—Analysis &amp; Major Findings</a:t>
            </a:r>
          </a:p>
        </p:txBody>
      </p:sp>
      <p:sp>
        <p:nvSpPr>
          <p:cNvPr id="3" name="Content Placeholder 2">
            <a:extLst>
              <a:ext uri="{FF2B5EF4-FFF2-40B4-BE49-F238E27FC236}">
                <a16:creationId xmlns:a16="http://schemas.microsoft.com/office/drawing/2014/main" id="{74184FB2-C1F8-6391-ACC7-623F9A3BBDC6}"/>
              </a:ext>
            </a:extLst>
          </p:cNvPr>
          <p:cNvSpPr>
            <a:spLocks noGrp="1"/>
          </p:cNvSpPr>
          <p:nvPr>
            <p:ph idx="1"/>
          </p:nvPr>
        </p:nvSpPr>
        <p:spPr>
          <a:xfrm>
            <a:off x="428978" y="2042893"/>
            <a:ext cx="10803466" cy="4380405"/>
          </a:xfrm>
        </p:spPr>
        <p:txBody>
          <a:bodyPr>
            <a:normAutofit fontScale="85000" lnSpcReduction="20000"/>
          </a:bodyPr>
          <a:lstStyle/>
          <a:p>
            <a:r>
              <a:rPr lang="en-US" b="1" dirty="0"/>
              <a:t>Surprising (Serendipitous) and Unexpected findings:</a:t>
            </a:r>
          </a:p>
          <a:p>
            <a:endParaRPr lang="en-US" b="1" dirty="0"/>
          </a:p>
          <a:p>
            <a:pPr lvl="1"/>
            <a:r>
              <a:rPr lang="en-US" dirty="0"/>
              <a:t>The various definitions of what the participants thought missionaries and the role of a missionary is. </a:t>
            </a:r>
          </a:p>
          <a:p>
            <a:pPr lvl="1"/>
            <a:r>
              <a:rPr lang="en-US" dirty="0"/>
              <a:t>Perceptions of Mission Service within the African American Church and Culture</a:t>
            </a:r>
          </a:p>
          <a:p>
            <a:pPr lvl="1"/>
            <a:r>
              <a:rPr lang="en-US" dirty="0">
                <a:highlight>
                  <a:srgbClr val="FFFF00"/>
                </a:highlight>
              </a:rPr>
              <a:t>Diverse Missionary Identities </a:t>
            </a:r>
          </a:p>
          <a:p>
            <a:pPr lvl="1"/>
            <a:r>
              <a:rPr lang="en-US" dirty="0"/>
              <a:t>History of the Five-fold Mission Model – Came from a church-wide desire to serve and act verse simply write a check.</a:t>
            </a:r>
          </a:p>
          <a:p>
            <a:pPr lvl="1"/>
            <a:r>
              <a:rPr lang="en-US" dirty="0"/>
              <a:t>New Partner participants in leadership positions at CCC was </a:t>
            </a:r>
            <a:r>
              <a:rPr lang="en-US" dirty="0">
                <a:highlight>
                  <a:srgbClr val="FFFF00"/>
                </a:highlight>
              </a:rPr>
              <a:t>not able to adequately </a:t>
            </a:r>
            <a:r>
              <a:rPr lang="en-US" dirty="0"/>
              <a:t>or comfortably articulate what the five-fold mission model entailed.</a:t>
            </a:r>
          </a:p>
          <a:p>
            <a:pPr lvl="1"/>
            <a:r>
              <a:rPr lang="en-US" dirty="0"/>
              <a:t>New Partner participants at CCC would like more mission opportunities presented on a regular basis on the scale of our annual mission blitz. Possibly a quarterly basis.</a:t>
            </a:r>
          </a:p>
          <a:p>
            <a:pPr lvl="1"/>
            <a:r>
              <a:rPr lang="en-US" dirty="0"/>
              <a:t>The topic of </a:t>
            </a:r>
            <a:r>
              <a:rPr lang="en-US" b="1" dirty="0"/>
              <a:t>finances</a:t>
            </a:r>
            <a:r>
              <a:rPr lang="en-US" dirty="0"/>
              <a:t> only came up with 2 participants. It seems that was not a largely significant area of concern for these participants, with other research projects finances and the </a:t>
            </a:r>
            <a:r>
              <a:rPr lang="en-US" dirty="0">
                <a:highlight>
                  <a:srgbClr val="FFFF00"/>
                </a:highlight>
              </a:rPr>
              <a:t>lack of financial resources </a:t>
            </a:r>
            <a:r>
              <a:rPr lang="en-US" dirty="0"/>
              <a:t>for the African American Community is a </a:t>
            </a:r>
            <a:r>
              <a:rPr lang="en-US" u="sng" dirty="0"/>
              <a:t>major issue </a:t>
            </a:r>
            <a:r>
              <a:rPr lang="en-US" dirty="0"/>
              <a:t>of concern. </a:t>
            </a:r>
          </a:p>
          <a:p>
            <a:pPr lvl="1"/>
            <a:endParaRPr lang="en-US" dirty="0"/>
          </a:p>
          <a:p>
            <a:pPr marL="0" indent="0">
              <a:buNone/>
            </a:pPr>
            <a:endParaRPr lang="en-US" dirty="0"/>
          </a:p>
          <a:p>
            <a:pPr lvl="1"/>
            <a:endParaRPr lang="en-US" dirty="0"/>
          </a:p>
        </p:txBody>
      </p:sp>
      <p:sp>
        <p:nvSpPr>
          <p:cNvPr id="4" name="Footer Placeholder 3">
            <a:extLst>
              <a:ext uri="{FF2B5EF4-FFF2-40B4-BE49-F238E27FC236}">
                <a16:creationId xmlns:a16="http://schemas.microsoft.com/office/drawing/2014/main" id="{E8A36D90-8ED3-EA1B-E166-5E4994D83FD9}"/>
              </a:ext>
            </a:extLst>
          </p:cNvPr>
          <p:cNvSpPr>
            <a:spLocks noGrp="1"/>
          </p:cNvSpPr>
          <p:nvPr>
            <p:ph type="ftr" sz="quarter" idx="11"/>
          </p:nvPr>
        </p:nvSpPr>
        <p:spPr/>
        <p:txBody>
          <a:bodyPr/>
          <a:lstStyle/>
          <a:p>
            <a:r>
              <a:rPr lang="en-US"/>
              <a:t>Dissertation Chair Dr. David Ward                                                          Colleen N. Damon-Duval            </a:t>
            </a:r>
          </a:p>
        </p:txBody>
      </p:sp>
    </p:spTree>
    <p:extLst>
      <p:ext uri="{BB962C8B-B14F-4D97-AF65-F5344CB8AC3E}">
        <p14:creationId xmlns:p14="http://schemas.microsoft.com/office/powerpoint/2010/main" val="2766387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7C49B4-72A2-8A52-1148-EEE22B118821}"/>
              </a:ext>
            </a:extLst>
          </p:cNvPr>
          <p:cNvSpPr>
            <a:spLocks noGrp="1"/>
          </p:cNvSpPr>
          <p:nvPr>
            <p:ph idx="1"/>
          </p:nvPr>
        </p:nvSpPr>
        <p:spPr/>
        <p:txBody>
          <a:bodyPr/>
          <a:lstStyle/>
          <a:p>
            <a:r>
              <a:rPr lang="en-US" dirty="0"/>
              <a:t>African Americans do and can serve energetically and vigorously in all areas of mission service. The disconnect and underrepresentation of African Americans serving in mission service is due to a lack of leadership and vision from African American pastors to their congregations. </a:t>
            </a:r>
          </a:p>
          <a:p>
            <a:r>
              <a:rPr lang="en-US" dirty="0"/>
              <a:t>The participant data collected in this research project attest to the commitment and passion of persons serving in mission service. Several participants used the language “purpose” in conjunction with passion to effectively serve as a missionary. </a:t>
            </a:r>
          </a:p>
          <a:p>
            <a:endParaRPr lang="en-US" dirty="0"/>
          </a:p>
        </p:txBody>
      </p:sp>
      <p:sp>
        <p:nvSpPr>
          <p:cNvPr id="4" name="Footer Placeholder 3">
            <a:extLst>
              <a:ext uri="{FF2B5EF4-FFF2-40B4-BE49-F238E27FC236}">
                <a16:creationId xmlns:a16="http://schemas.microsoft.com/office/drawing/2014/main" id="{A91BE73E-A2F0-E324-5D5C-EAC224840925}"/>
              </a:ext>
            </a:extLst>
          </p:cNvPr>
          <p:cNvSpPr>
            <a:spLocks noGrp="1"/>
          </p:cNvSpPr>
          <p:nvPr>
            <p:ph type="ftr" sz="quarter" idx="11"/>
          </p:nvPr>
        </p:nvSpPr>
        <p:spPr/>
        <p:txBody>
          <a:bodyPr/>
          <a:lstStyle/>
          <a:p>
            <a:r>
              <a:rPr lang="en-US"/>
              <a:t>Dissertation Chair Dr. David Ward                                                          Colleen N. Damon-Duval            </a:t>
            </a:r>
          </a:p>
        </p:txBody>
      </p:sp>
      <p:sp>
        <p:nvSpPr>
          <p:cNvPr id="9" name="Title 1">
            <a:extLst>
              <a:ext uri="{FF2B5EF4-FFF2-40B4-BE49-F238E27FC236}">
                <a16:creationId xmlns:a16="http://schemas.microsoft.com/office/drawing/2014/main" id="{F224C027-24D9-76D9-5404-65EBD6D7F1FE}"/>
              </a:ext>
            </a:extLst>
          </p:cNvPr>
          <p:cNvSpPr>
            <a:spLocks noGrp="1"/>
          </p:cNvSpPr>
          <p:nvPr>
            <p:ph type="title"/>
          </p:nvPr>
        </p:nvSpPr>
        <p:spPr>
          <a:xfrm>
            <a:off x="-186813" y="1275894"/>
            <a:ext cx="11828206" cy="830351"/>
          </a:xfrm>
        </p:spPr>
        <p:txBody>
          <a:bodyPr>
            <a:normAutofit/>
          </a:bodyPr>
          <a:lstStyle/>
          <a:p>
            <a:r>
              <a:rPr lang="en-US" sz="3200" dirty="0"/>
              <a:t>H. Chapter 5</a:t>
            </a:r>
            <a:r>
              <a:rPr lang="en-US" dirty="0"/>
              <a:t>—</a:t>
            </a:r>
            <a:r>
              <a:rPr lang="en-US" sz="3100" dirty="0"/>
              <a:t>Conclusions &amp; Recommendations for Further Research</a:t>
            </a:r>
          </a:p>
        </p:txBody>
      </p:sp>
    </p:spTree>
    <p:extLst>
      <p:ext uri="{BB962C8B-B14F-4D97-AF65-F5344CB8AC3E}">
        <p14:creationId xmlns:p14="http://schemas.microsoft.com/office/powerpoint/2010/main" val="1615556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E5E0C-3B12-C343-3F61-FEEA6E4FCC82}"/>
              </a:ext>
            </a:extLst>
          </p:cNvPr>
          <p:cNvSpPr>
            <a:spLocks noGrp="1"/>
          </p:cNvSpPr>
          <p:nvPr>
            <p:ph type="title"/>
          </p:nvPr>
        </p:nvSpPr>
        <p:spPr>
          <a:xfrm>
            <a:off x="-186813" y="1275894"/>
            <a:ext cx="11828206" cy="830351"/>
          </a:xfrm>
        </p:spPr>
        <p:txBody>
          <a:bodyPr>
            <a:normAutofit/>
          </a:bodyPr>
          <a:lstStyle/>
          <a:p>
            <a:r>
              <a:rPr lang="en-US" sz="3200" dirty="0"/>
              <a:t>H. Chapter 5</a:t>
            </a:r>
            <a:r>
              <a:rPr lang="en-US" dirty="0"/>
              <a:t>—</a:t>
            </a:r>
            <a:r>
              <a:rPr lang="en-US" sz="3100" dirty="0"/>
              <a:t>Conclusions &amp; Recommendations for Further Research</a:t>
            </a:r>
          </a:p>
        </p:txBody>
      </p:sp>
      <p:sp>
        <p:nvSpPr>
          <p:cNvPr id="3" name="Content Placeholder 2">
            <a:extLst>
              <a:ext uri="{FF2B5EF4-FFF2-40B4-BE49-F238E27FC236}">
                <a16:creationId xmlns:a16="http://schemas.microsoft.com/office/drawing/2014/main" id="{4C7C49B4-72A2-8A52-1148-EEE22B118821}"/>
              </a:ext>
            </a:extLst>
          </p:cNvPr>
          <p:cNvSpPr>
            <a:spLocks noGrp="1"/>
          </p:cNvSpPr>
          <p:nvPr>
            <p:ph idx="1"/>
          </p:nvPr>
        </p:nvSpPr>
        <p:spPr>
          <a:xfrm>
            <a:off x="428978" y="2309010"/>
            <a:ext cx="10803466" cy="3844575"/>
          </a:xfrm>
        </p:spPr>
        <p:txBody>
          <a:bodyPr>
            <a:normAutofit fontScale="62500" lnSpcReduction="20000"/>
          </a:bodyPr>
          <a:lstStyle/>
          <a:p>
            <a:r>
              <a:rPr lang="en-US" sz="2900" b="1" dirty="0"/>
              <a:t>Recommendations for further research around this topic include:</a:t>
            </a:r>
          </a:p>
          <a:p>
            <a:pPr marL="342900" marR="0" lvl="0" indent="-342900">
              <a:lnSpc>
                <a:spcPct val="200000"/>
              </a:lnSpc>
              <a:spcBef>
                <a:spcPts val="0"/>
              </a:spcBef>
              <a:spcAft>
                <a:spcPts val="0"/>
              </a:spcAft>
              <a:buFont typeface="+mj-lt"/>
              <a:buAutoNum type="arabicPeriod"/>
            </a:pPr>
            <a:r>
              <a:rPr lang="en-US" sz="2900" b="1" dirty="0">
                <a:effectLst/>
                <a:ea typeface="MS Mincho" panose="02020609040205080304" pitchFamily="49" charset="-128"/>
              </a:rPr>
              <a:t>Compare the work of Ebenezer Baptist Church and Chosen City Church to other African American Churches who serve in mission service. (Longevity Study to follow churches who adapt the model)</a:t>
            </a:r>
            <a:endParaRPr lang="en-US" sz="2900" b="1" dirty="0">
              <a:effectLst/>
              <a:ea typeface="Times New Roman" panose="02020603050405020304" pitchFamily="18" charset="0"/>
            </a:endParaRPr>
          </a:p>
          <a:p>
            <a:pPr marL="342900" marR="0" lvl="0" indent="-342900">
              <a:lnSpc>
                <a:spcPct val="200000"/>
              </a:lnSpc>
              <a:spcBef>
                <a:spcPts val="0"/>
              </a:spcBef>
              <a:spcAft>
                <a:spcPts val="0"/>
              </a:spcAft>
              <a:buFont typeface="+mj-lt"/>
              <a:buAutoNum type="arabicPeriod"/>
            </a:pPr>
            <a:r>
              <a:rPr lang="en-US" sz="2900" b="1" dirty="0">
                <a:effectLst/>
                <a:ea typeface="MS Mincho" panose="02020609040205080304" pitchFamily="49" charset="-128"/>
              </a:rPr>
              <a:t>Develop a documented prototype of the five-fold mission model that can be taught to any congregation to include congregations outside of the African American church and study their progress. </a:t>
            </a:r>
            <a:endParaRPr lang="en-US" sz="2900" b="1" dirty="0">
              <a:effectLst/>
              <a:ea typeface="Times New Roman" panose="02020603050405020304" pitchFamily="18" charset="0"/>
            </a:endParaRPr>
          </a:p>
          <a:p>
            <a:pPr marL="342900" marR="0" lvl="0" indent="-342900">
              <a:lnSpc>
                <a:spcPct val="200000"/>
              </a:lnSpc>
              <a:spcBef>
                <a:spcPts val="0"/>
              </a:spcBef>
              <a:spcAft>
                <a:spcPts val="0"/>
              </a:spcAft>
              <a:buFont typeface="+mj-lt"/>
              <a:buAutoNum type="arabicPeriod"/>
            </a:pPr>
            <a:r>
              <a:rPr lang="en-US" sz="2900" b="1" dirty="0">
                <a:effectLst/>
                <a:ea typeface="MS Mincho" panose="02020609040205080304" pitchFamily="49" charset="-128"/>
              </a:rPr>
              <a:t>Investigate the feasibility of creating a organization specifically targeted to helping churches with little to no representation in mission service and show them the value of doing mission service through church partnerships. A perspective name for this organization is the Community Mission Church Alliance (CMCA)</a:t>
            </a:r>
            <a:endParaRPr lang="en-US" sz="2900" b="1" dirty="0">
              <a:effectLst/>
              <a:ea typeface="Times New Roman" panose="02020603050405020304" pitchFamily="18" charset="0"/>
            </a:endParaRPr>
          </a:p>
          <a:p>
            <a:pPr lvl="1"/>
            <a:endParaRPr lang="en-US" b="1" dirty="0"/>
          </a:p>
          <a:p>
            <a:endParaRPr lang="en-US" dirty="0"/>
          </a:p>
        </p:txBody>
      </p:sp>
      <p:sp>
        <p:nvSpPr>
          <p:cNvPr id="4" name="Footer Placeholder 3">
            <a:extLst>
              <a:ext uri="{FF2B5EF4-FFF2-40B4-BE49-F238E27FC236}">
                <a16:creationId xmlns:a16="http://schemas.microsoft.com/office/drawing/2014/main" id="{A91BE73E-A2F0-E324-5D5C-EAC224840925}"/>
              </a:ext>
            </a:extLst>
          </p:cNvPr>
          <p:cNvSpPr>
            <a:spLocks noGrp="1"/>
          </p:cNvSpPr>
          <p:nvPr>
            <p:ph type="ftr" sz="quarter" idx="11"/>
          </p:nvPr>
        </p:nvSpPr>
        <p:spPr/>
        <p:txBody>
          <a:bodyPr/>
          <a:lstStyle/>
          <a:p>
            <a:r>
              <a:rPr lang="en-US"/>
              <a:t>Dissertation Chair Dr. David Ward                                                          Colleen N. Damon-Duval            </a:t>
            </a:r>
          </a:p>
        </p:txBody>
      </p:sp>
    </p:spTree>
    <p:extLst>
      <p:ext uri="{BB962C8B-B14F-4D97-AF65-F5344CB8AC3E}">
        <p14:creationId xmlns:p14="http://schemas.microsoft.com/office/powerpoint/2010/main" val="12297638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567" y="1324947"/>
            <a:ext cx="10803466" cy="1243227"/>
          </a:xfrm>
        </p:spPr>
        <p:txBody>
          <a:bodyPr/>
          <a:lstStyle/>
          <a:p>
            <a:r>
              <a:rPr lang="en-US" dirty="0"/>
              <a:t>Acknowledgements</a:t>
            </a:r>
          </a:p>
        </p:txBody>
      </p:sp>
      <p:sp>
        <p:nvSpPr>
          <p:cNvPr id="3" name="Content Placeholder 2"/>
          <p:cNvSpPr>
            <a:spLocks noGrp="1"/>
          </p:cNvSpPr>
          <p:nvPr>
            <p:ph idx="1"/>
          </p:nvPr>
        </p:nvSpPr>
        <p:spPr>
          <a:xfrm>
            <a:off x="1200150" y="2332387"/>
            <a:ext cx="9258300" cy="3844575"/>
          </a:xfrm>
        </p:spPr>
        <p:txBody>
          <a:bodyPr>
            <a:normAutofit fontScale="92500" lnSpcReduction="20000"/>
          </a:bodyPr>
          <a:lstStyle/>
          <a:p>
            <a:pPr>
              <a:lnSpc>
                <a:spcPct val="200000"/>
              </a:lnSpc>
            </a:pPr>
            <a:r>
              <a:rPr lang="en-US" dirty="0"/>
              <a:t>Thank you to OGS, and this dissertation committee for the encouragement along this research journey. Without God’s grace and your support I would not be here today. I am thankful for the opportunity to share my research with you. </a:t>
            </a:r>
          </a:p>
          <a:p>
            <a:pPr>
              <a:lnSpc>
                <a:spcPct val="200000"/>
              </a:lnSpc>
            </a:pPr>
            <a:r>
              <a:rPr lang="en-US" dirty="0"/>
              <a:t>I can now entertain any questions you have at this time. </a:t>
            </a:r>
          </a:p>
        </p:txBody>
      </p:sp>
      <p:sp>
        <p:nvSpPr>
          <p:cNvPr id="5" name="Footer Placeholder 4">
            <a:extLst>
              <a:ext uri="{FF2B5EF4-FFF2-40B4-BE49-F238E27FC236}">
                <a16:creationId xmlns:a16="http://schemas.microsoft.com/office/drawing/2014/main" id="{451CE657-1814-BACA-4AB8-1DC58A7F48B7}"/>
              </a:ext>
            </a:extLst>
          </p:cNvPr>
          <p:cNvSpPr>
            <a:spLocks noGrp="1"/>
          </p:cNvSpPr>
          <p:nvPr>
            <p:ph type="ftr" sz="quarter" idx="11"/>
          </p:nvPr>
        </p:nvSpPr>
        <p:spPr/>
        <p:txBody>
          <a:bodyPr/>
          <a:lstStyle/>
          <a:p>
            <a:r>
              <a:rPr lang="en-US"/>
              <a:t>Dissertation Chair Dr. David Ward                                                          Colleen N. Damon-Duval            </a:t>
            </a:r>
          </a:p>
        </p:txBody>
      </p:sp>
    </p:spTree>
    <p:extLst>
      <p:ext uri="{BB962C8B-B14F-4D97-AF65-F5344CB8AC3E}">
        <p14:creationId xmlns:p14="http://schemas.microsoft.com/office/powerpoint/2010/main" val="132872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9B69E-2D56-BE66-E154-DDC46BEC88DB}"/>
              </a:ext>
            </a:extLst>
          </p:cNvPr>
          <p:cNvSpPr>
            <a:spLocks noGrp="1"/>
          </p:cNvSpPr>
          <p:nvPr>
            <p:ph type="title"/>
          </p:nvPr>
        </p:nvSpPr>
        <p:spPr>
          <a:xfrm>
            <a:off x="428978" y="1086860"/>
            <a:ext cx="10803466" cy="830351"/>
          </a:xfrm>
        </p:spPr>
        <p:txBody>
          <a:bodyPr/>
          <a:lstStyle/>
          <a:p>
            <a:r>
              <a:rPr lang="en-US" dirty="0"/>
              <a:t>DISSERTATION DEFENSE</a:t>
            </a:r>
          </a:p>
        </p:txBody>
      </p:sp>
      <p:sp>
        <p:nvSpPr>
          <p:cNvPr id="3" name="Content Placeholder 2">
            <a:extLst>
              <a:ext uri="{FF2B5EF4-FFF2-40B4-BE49-F238E27FC236}">
                <a16:creationId xmlns:a16="http://schemas.microsoft.com/office/drawing/2014/main" id="{573E6170-DCF0-94E7-5740-08EE39F54207}"/>
              </a:ext>
            </a:extLst>
          </p:cNvPr>
          <p:cNvSpPr>
            <a:spLocks noGrp="1"/>
          </p:cNvSpPr>
          <p:nvPr>
            <p:ph idx="1"/>
          </p:nvPr>
        </p:nvSpPr>
        <p:spPr>
          <a:xfrm>
            <a:off x="428978" y="1917211"/>
            <a:ext cx="10803466" cy="4259751"/>
          </a:xfrm>
        </p:spPr>
        <p:txBody>
          <a:bodyPr>
            <a:normAutofit/>
          </a:bodyPr>
          <a:lstStyle/>
          <a:p>
            <a:r>
              <a:rPr lang="en-US" dirty="0"/>
              <a:t>A. Introduction: Research Background &amp; Purpose</a:t>
            </a:r>
          </a:p>
          <a:p>
            <a:r>
              <a:rPr lang="en-US" dirty="0"/>
              <a:t>B. Problem Statement</a:t>
            </a:r>
          </a:p>
          <a:p>
            <a:r>
              <a:rPr lang="en-US" dirty="0"/>
              <a:t>C. Thesis</a:t>
            </a:r>
          </a:p>
          <a:p>
            <a:r>
              <a:rPr lang="en-US" dirty="0"/>
              <a:t>D. Significance</a:t>
            </a:r>
          </a:p>
          <a:p>
            <a:r>
              <a:rPr lang="en-US" dirty="0"/>
              <a:t>E. Population</a:t>
            </a:r>
          </a:p>
          <a:p>
            <a:r>
              <a:rPr lang="en-US" dirty="0"/>
              <a:t>F. Research Design &amp; Methodology</a:t>
            </a:r>
          </a:p>
          <a:p>
            <a:r>
              <a:rPr lang="en-US" dirty="0"/>
              <a:t>G. Chapter 4—analysis and major findings</a:t>
            </a:r>
          </a:p>
          <a:p>
            <a:r>
              <a:rPr lang="en-US" dirty="0"/>
              <a:t>H. Chapter 5—Conclusions and recommendations for further research</a:t>
            </a:r>
          </a:p>
          <a:p>
            <a:endParaRPr lang="en-US" dirty="0"/>
          </a:p>
          <a:p>
            <a:endParaRPr lang="en-US" dirty="0"/>
          </a:p>
        </p:txBody>
      </p:sp>
      <p:sp>
        <p:nvSpPr>
          <p:cNvPr id="4" name="Footer Placeholder 3">
            <a:extLst>
              <a:ext uri="{FF2B5EF4-FFF2-40B4-BE49-F238E27FC236}">
                <a16:creationId xmlns:a16="http://schemas.microsoft.com/office/drawing/2014/main" id="{A997D61F-CD44-D60C-B266-D8BABF9FB53F}"/>
              </a:ext>
            </a:extLst>
          </p:cNvPr>
          <p:cNvSpPr>
            <a:spLocks noGrp="1"/>
          </p:cNvSpPr>
          <p:nvPr>
            <p:ph type="ftr" sz="quarter" idx="11"/>
          </p:nvPr>
        </p:nvSpPr>
        <p:spPr/>
        <p:txBody>
          <a:bodyPr/>
          <a:lstStyle/>
          <a:p>
            <a:r>
              <a:rPr lang="en-US"/>
              <a:t>Dissertation Chair Dr. David Ward                                                          Colleen N. Damon-Duval            </a:t>
            </a:r>
            <a:endParaRPr lang="en-US" dirty="0"/>
          </a:p>
        </p:txBody>
      </p:sp>
    </p:spTree>
    <p:extLst>
      <p:ext uri="{BB962C8B-B14F-4D97-AF65-F5344CB8AC3E}">
        <p14:creationId xmlns:p14="http://schemas.microsoft.com/office/powerpoint/2010/main" val="34304752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567" y="1324947"/>
            <a:ext cx="10803466" cy="1243227"/>
          </a:xfrm>
        </p:spPr>
        <p:txBody>
          <a:bodyPr/>
          <a:lstStyle/>
          <a:p>
            <a:r>
              <a:rPr lang="en-US" dirty="0"/>
              <a:t>Critique and Recommendations</a:t>
            </a:r>
          </a:p>
        </p:txBody>
      </p:sp>
      <p:sp>
        <p:nvSpPr>
          <p:cNvPr id="3" name="Content Placeholder 2"/>
          <p:cNvSpPr>
            <a:spLocks noGrp="1"/>
          </p:cNvSpPr>
          <p:nvPr>
            <p:ph idx="1"/>
          </p:nvPr>
        </p:nvSpPr>
        <p:spPr>
          <a:xfrm>
            <a:off x="1200150" y="2332387"/>
            <a:ext cx="9258300" cy="3844575"/>
          </a:xfrm>
        </p:spPr>
        <p:txBody>
          <a:bodyPr>
            <a:normAutofit/>
          </a:bodyPr>
          <a:lstStyle/>
          <a:p>
            <a:pPr marL="0" indent="0">
              <a:buNone/>
            </a:pPr>
            <a:endParaRPr lang="en-US" dirty="0"/>
          </a:p>
          <a:p>
            <a:pPr>
              <a:lnSpc>
                <a:spcPct val="200000"/>
              </a:lnSpc>
            </a:pPr>
            <a:r>
              <a:rPr lang="en-US" dirty="0"/>
              <a:t>From Committee members</a:t>
            </a:r>
          </a:p>
          <a:p>
            <a:pPr>
              <a:lnSpc>
                <a:spcPct val="200000"/>
              </a:lnSpc>
            </a:pPr>
            <a:r>
              <a:rPr lang="en-US" dirty="0"/>
              <a:t>From the Chair</a:t>
            </a:r>
          </a:p>
          <a:p>
            <a:pPr>
              <a:lnSpc>
                <a:spcPct val="200000"/>
              </a:lnSpc>
            </a:pPr>
            <a:r>
              <a:rPr lang="en-US" dirty="0"/>
              <a:t>Explanation of next steps in the process</a:t>
            </a:r>
          </a:p>
        </p:txBody>
      </p:sp>
      <p:sp>
        <p:nvSpPr>
          <p:cNvPr id="5" name="Footer Placeholder 4">
            <a:extLst>
              <a:ext uri="{FF2B5EF4-FFF2-40B4-BE49-F238E27FC236}">
                <a16:creationId xmlns:a16="http://schemas.microsoft.com/office/drawing/2014/main" id="{451CE657-1814-BACA-4AB8-1DC58A7F48B7}"/>
              </a:ext>
            </a:extLst>
          </p:cNvPr>
          <p:cNvSpPr>
            <a:spLocks noGrp="1"/>
          </p:cNvSpPr>
          <p:nvPr>
            <p:ph type="ftr" sz="quarter" idx="11"/>
          </p:nvPr>
        </p:nvSpPr>
        <p:spPr/>
        <p:txBody>
          <a:bodyPr/>
          <a:lstStyle/>
          <a:p>
            <a:r>
              <a:rPr lang="en-US"/>
              <a:t>Dissertation Chair Dr. David Ward                                                          Colleen N. Damon-Duval            </a:t>
            </a:r>
          </a:p>
        </p:txBody>
      </p:sp>
    </p:spTree>
    <p:extLst>
      <p:ext uri="{BB962C8B-B14F-4D97-AF65-F5344CB8AC3E}">
        <p14:creationId xmlns:p14="http://schemas.microsoft.com/office/powerpoint/2010/main" val="3273362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43957-29A2-362A-A9CC-AEBBDD5A7C74}"/>
              </a:ext>
            </a:extLst>
          </p:cNvPr>
          <p:cNvSpPr>
            <a:spLocks noGrp="1"/>
          </p:cNvSpPr>
          <p:nvPr>
            <p:ph type="title"/>
          </p:nvPr>
        </p:nvSpPr>
        <p:spPr>
          <a:xfrm>
            <a:off x="428978" y="1177572"/>
            <a:ext cx="10803466" cy="830351"/>
          </a:xfrm>
        </p:spPr>
        <p:txBody>
          <a:bodyPr>
            <a:normAutofit fontScale="90000"/>
          </a:bodyPr>
          <a:lstStyle/>
          <a:p>
            <a:r>
              <a:rPr lang="en-US" dirty="0"/>
              <a:t>A. Introduction: Research Background &amp; Purpose</a:t>
            </a:r>
          </a:p>
        </p:txBody>
      </p:sp>
      <p:sp>
        <p:nvSpPr>
          <p:cNvPr id="3" name="Content Placeholder 2">
            <a:extLst>
              <a:ext uri="{FF2B5EF4-FFF2-40B4-BE49-F238E27FC236}">
                <a16:creationId xmlns:a16="http://schemas.microsoft.com/office/drawing/2014/main" id="{B4FC032C-390A-F9E9-D707-E0B41A3585EA}"/>
              </a:ext>
            </a:extLst>
          </p:cNvPr>
          <p:cNvSpPr>
            <a:spLocks noGrp="1"/>
          </p:cNvSpPr>
          <p:nvPr>
            <p:ph idx="1"/>
          </p:nvPr>
        </p:nvSpPr>
        <p:spPr>
          <a:xfrm>
            <a:off x="350319" y="2145574"/>
            <a:ext cx="10803466" cy="3844575"/>
          </a:xfrm>
        </p:spPr>
        <p:txBody>
          <a:bodyPr>
            <a:normAutofit fontScale="70000" lnSpcReduction="20000"/>
          </a:bodyPr>
          <a:lstStyle/>
          <a:p>
            <a:pPr marL="514350" indent="-514350">
              <a:buAutoNum type="alphaUcPeriod"/>
            </a:pPr>
            <a:endParaRPr lang="en-US" dirty="0"/>
          </a:p>
          <a:p>
            <a:pPr marL="0" indent="0">
              <a:buNone/>
            </a:pPr>
            <a:r>
              <a:rPr lang="en-US" dirty="0"/>
              <a:t>The area under investigation for this research is the under-representation of African Americans in </a:t>
            </a:r>
            <a:r>
              <a:rPr lang="en-US" i="1" u="sng" dirty="0"/>
              <a:t>all</a:t>
            </a:r>
            <a:r>
              <a:rPr lang="en-US" dirty="0"/>
              <a:t> areas of mission service. </a:t>
            </a:r>
          </a:p>
          <a:p>
            <a:pPr marL="0" indent="0">
              <a:buNone/>
            </a:pPr>
            <a:endParaRPr lang="en-US" dirty="0"/>
          </a:p>
          <a:p>
            <a:pPr marL="0" indent="0">
              <a:buNone/>
            </a:pPr>
            <a:r>
              <a:rPr lang="en-US" dirty="0"/>
              <a:t>Historically dissertations around the topic of African Americans in mission service focus on the under-representation in </a:t>
            </a:r>
            <a:r>
              <a:rPr lang="en-US" i="1" u="sng" dirty="0"/>
              <a:t>foreign</a:t>
            </a:r>
            <a:r>
              <a:rPr lang="en-US" dirty="0"/>
              <a:t> mission service.</a:t>
            </a:r>
          </a:p>
          <a:p>
            <a:pPr marL="0" indent="0">
              <a:buNone/>
            </a:pPr>
            <a:endParaRPr lang="en-US" dirty="0"/>
          </a:p>
          <a:p>
            <a:pPr marL="0" indent="0">
              <a:buNone/>
            </a:pPr>
            <a:r>
              <a:rPr lang="en-US" dirty="0"/>
              <a:t>The </a:t>
            </a:r>
            <a:r>
              <a:rPr lang="en-US" i="1" u="sng" dirty="0"/>
              <a:t>purpose</a:t>
            </a:r>
            <a:r>
              <a:rPr lang="en-US" dirty="0"/>
              <a:t> of this research is to identify </a:t>
            </a:r>
            <a:r>
              <a:rPr lang="en-US" i="1" u="sng" dirty="0"/>
              <a:t>all</a:t>
            </a:r>
            <a:r>
              <a:rPr lang="en-US" dirty="0"/>
              <a:t> areas of mission service and introduce an area of mission work for participants to consider for participation.</a:t>
            </a:r>
          </a:p>
          <a:p>
            <a:pPr marL="0" indent="0">
              <a:buNone/>
            </a:pPr>
            <a:endParaRPr lang="en-US" dirty="0"/>
          </a:p>
          <a:p>
            <a:pPr marL="0" indent="0">
              <a:buNone/>
            </a:pPr>
            <a:r>
              <a:rPr lang="en-US" dirty="0"/>
              <a:t>The gap and under-representation of African Americans is beyond the scope of foreign mission service but also includes areas as described in the five-fold mission model (local, stateside, national, international and disaster relief).  </a:t>
            </a:r>
          </a:p>
          <a:p>
            <a:pPr marL="0" indent="0">
              <a:buNone/>
            </a:pPr>
            <a:endParaRPr lang="en-US" dirty="0"/>
          </a:p>
          <a:p>
            <a:pPr marL="0" indent="0">
              <a:buNone/>
            </a:pPr>
            <a:endParaRPr lang="en-US" dirty="0"/>
          </a:p>
        </p:txBody>
      </p:sp>
      <p:sp>
        <p:nvSpPr>
          <p:cNvPr id="4" name="Footer Placeholder 3">
            <a:extLst>
              <a:ext uri="{FF2B5EF4-FFF2-40B4-BE49-F238E27FC236}">
                <a16:creationId xmlns:a16="http://schemas.microsoft.com/office/drawing/2014/main" id="{A67C69B3-0884-8108-8DF2-841EFC3D1F7A}"/>
              </a:ext>
            </a:extLst>
          </p:cNvPr>
          <p:cNvSpPr>
            <a:spLocks noGrp="1"/>
          </p:cNvSpPr>
          <p:nvPr>
            <p:ph type="ftr" sz="quarter" idx="11"/>
          </p:nvPr>
        </p:nvSpPr>
        <p:spPr/>
        <p:txBody>
          <a:bodyPr/>
          <a:lstStyle/>
          <a:p>
            <a:r>
              <a:rPr lang="en-US"/>
              <a:t>Dissertation Chair Dr. David Ward                                                          Colleen N. Damon-Duval            </a:t>
            </a:r>
            <a:endParaRPr lang="en-US" dirty="0"/>
          </a:p>
        </p:txBody>
      </p:sp>
    </p:spTree>
    <p:extLst>
      <p:ext uri="{BB962C8B-B14F-4D97-AF65-F5344CB8AC3E}">
        <p14:creationId xmlns:p14="http://schemas.microsoft.com/office/powerpoint/2010/main" val="1457716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43957-29A2-362A-A9CC-AEBBDD5A7C74}"/>
              </a:ext>
            </a:extLst>
          </p:cNvPr>
          <p:cNvSpPr>
            <a:spLocks noGrp="1"/>
          </p:cNvSpPr>
          <p:nvPr>
            <p:ph type="title"/>
          </p:nvPr>
        </p:nvSpPr>
        <p:spPr>
          <a:xfrm>
            <a:off x="428978" y="1177572"/>
            <a:ext cx="10803466" cy="830351"/>
          </a:xfrm>
        </p:spPr>
        <p:txBody>
          <a:bodyPr>
            <a:normAutofit fontScale="90000"/>
          </a:bodyPr>
          <a:lstStyle/>
          <a:p>
            <a:r>
              <a:rPr lang="en-US" dirty="0"/>
              <a:t>A. Introduction: Research Background &amp; Purpose</a:t>
            </a:r>
          </a:p>
        </p:txBody>
      </p:sp>
      <p:sp>
        <p:nvSpPr>
          <p:cNvPr id="3" name="Content Placeholder 2">
            <a:extLst>
              <a:ext uri="{FF2B5EF4-FFF2-40B4-BE49-F238E27FC236}">
                <a16:creationId xmlns:a16="http://schemas.microsoft.com/office/drawing/2014/main" id="{B4FC032C-390A-F9E9-D707-E0B41A3585EA}"/>
              </a:ext>
            </a:extLst>
          </p:cNvPr>
          <p:cNvSpPr>
            <a:spLocks noGrp="1"/>
          </p:cNvSpPr>
          <p:nvPr>
            <p:ph idx="1"/>
          </p:nvPr>
        </p:nvSpPr>
        <p:spPr>
          <a:xfrm>
            <a:off x="350319" y="2145574"/>
            <a:ext cx="10803466" cy="3844575"/>
          </a:xfrm>
        </p:spPr>
        <p:txBody>
          <a:bodyPr>
            <a:normAutofit fontScale="77500" lnSpcReduction="20000"/>
          </a:bodyPr>
          <a:lstStyle/>
          <a:p>
            <a:pPr marL="514350" indent="-514350">
              <a:buAutoNum type="alphaUcPeriod"/>
            </a:pPr>
            <a:endParaRPr lang="en-US" b="1" dirty="0"/>
          </a:p>
          <a:p>
            <a:pPr marL="0" indent="0">
              <a:buNone/>
            </a:pPr>
            <a:r>
              <a:rPr lang="en-US" b="1" dirty="0"/>
              <a:t>Research Questions: Can this model be replicated in any church?</a:t>
            </a:r>
          </a:p>
          <a:p>
            <a:pPr marL="514350" indent="-514350">
              <a:buAutoNum type="arabicParenBoth"/>
            </a:pPr>
            <a:r>
              <a:rPr lang="en-US" dirty="0"/>
              <a:t>How has the five-fold mission model of the Ebenezer Baptist Church impacted the lived experiences of African American members in active participation in mission service.</a:t>
            </a:r>
          </a:p>
          <a:p>
            <a:pPr marL="514350" indent="-514350">
              <a:buAutoNum type="arabicParenBoth"/>
            </a:pPr>
            <a:endParaRPr lang="en-US" dirty="0"/>
          </a:p>
          <a:p>
            <a:pPr marL="514350" indent="-514350">
              <a:buAutoNum type="arabicParenBoth"/>
            </a:pPr>
            <a:r>
              <a:rPr lang="en-US" dirty="0"/>
              <a:t>How has the active participation of African Americans in mission service affected the lived experiences of communities (local, state, national, international and disaster relief) served by Ebenezer Baptist Church and Chosen City Church.</a:t>
            </a:r>
          </a:p>
          <a:p>
            <a:pPr marL="514350" indent="-514350">
              <a:buAutoNum type="arabicParenBoth"/>
            </a:pPr>
            <a:endParaRPr lang="en-US" dirty="0"/>
          </a:p>
          <a:p>
            <a:pPr marL="514350" indent="-514350">
              <a:buAutoNum type="arabicParenBoth"/>
            </a:pPr>
            <a:r>
              <a:rPr lang="en-US" dirty="0"/>
              <a:t>What principles of the Ebenezer Baptist Church Five-fold Mission Model can be used to create a working prototype targeting the lived experiences of African American to address their under-representation in mission service?</a:t>
            </a:r>
          </a:p>
          <a:p>
            <a:pPr marL="0" indent="0">
              <a:buNone/>
            </a:pPr>
            <a:endParaRPr lang="en-US" dirty="0"/>
          </a:p>
          <a:p>
            <a:pPr marL="0" indent="0">
              <a:buNone/>
            </a:pPr>
            <a:endParaRPr lang="en-US" dirty="0"/>
          </a:p>
        </p:txBody>
      </p:sp>
      <p:sp>
        <p:nvSpPr>
          <p:cNvPr id="4" name="Footer Placeholder 3">
            <a:extLst>
              <a:ext uri="{FF2B5EF4-FFF2-40B4-BE49-F238E27FC236}">
                <a16:creationId xmlns:a16="http://schemas.microsoft.com/office/drawing/2014/main" id="{A67C69B3-0884-8108-8DF2-841EFC3D1F7A}"/>
              </a:ext>
            </a:extLst>
          </p:cNvPr>
          <p:cNvSpPr>
            <a:spLocks noGrp="1"/>
          </p:cNvSpPr>
          <p:nvPr>
            <p:ph type="ftr" sz="quarter" idx="11"/>
          </p:nvPr>
        </p:nvSpPr>
        <p:spPr/>
        <p:txBody>
          <a:bodyPr/>
          <a:lstStyle/>
          <a:p>
            <a:r>
              <a:rPr lang="en-US"/>
              <a:t>Dissertation Chair Dr. David Ward                                                          Colleen N. Damon-Duval            </a:t>
            </a:r>
            <a:endParaRPr lang="en-US" dirty="0"/>
          </a:p>
        </p:txBody>
      </p:sp>
    </p:spTree>
    <p:extLst>
      <p:ext uri="{BB962C8B-B14F-4D97-AF65-F5344CB8AC3E}">
        <p14:creationId xmlns:p14="http://schemas.microsoft.com/office/powerpoint/2010/main" val="2375173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43957-29A2-362A-A9CC-AEBBDD5A7C74}"/>
              </a:ext>
            </a:extLst>
          </p:cNvPr>
          <p:cNvSpPr>
            <a:spLocks noGrp="1"/>
          </p:cNvSpPr>
          <p:nvPr>
            <p:ph type="title"/>
          </p:nvPr>
        </p:nvSpPr>
        <p:spPr>
          <a:xfrm>
            <a:off x="428978" y="1177572"/>
            <a:ext cx="10803466" cy="830351"/>
          </a:xfrm>
        </p:spPr>
        <p:txBody>
          <a:bodyPr>
            <a:normAutofit fontScale="90000"/>
          </a:bodyPr>
          <a:lstStyle/>
          <a:p>
            <a:r>
              <a:rPr lang="en-US" dirty="0"/>
              <a:t>A. Introduction: Research Background &amp; Purpose</a:t>
            </a:r>
          </a:p>
        </p:txBody>
      </p:sp>
      <p:sp>
        <p:nvSpPr>
          <p:cNvPr id="3" name="Content Placeholder 2">
            <a:extLst>
              <a:ext uri="{FF2B5EF4-FFF2-40B4-BE49-F238E27FC236}">
                <a16:creationId xmlns:a16="http://schemas.microsoft.com/office/drawing/2014/main" id="{B4FC032C-390A-F9E9-D707-E0B41A3585EA}"/>
              </a:ext>
            </a:extLst>
          </p:cNvPr>
          <p:cNvSpPr>
            <a:spLocks noGrp="1"/>
          </p:cNvSpPr>
          <p:nvPr>
            <p:ph idx="1"/>
          </p:nvPr>
        </p:nvSpPr>
        <p:spPr>
          <a:xfrm>
            <a:off x="350319" y="2145574"/>
            <a:ext cx="10803466" cy="3844575"/>
          </a:xfrm>
        </p:spPr>
        <p:txBody>
          <a:bodyPr>
            <a:normAutofit fontScale="85000" lnSpcReduction="10000"/>
          </a:bodyPr>
          <a:lstStyle/>
          <a:p>
            <a:pPr marL="514350" indent="-514350">
              <a:buAutoNum type="alphaUcPeriod"/>
            </a:pPr>
            <a:endParaRPr lang="en-US" dirty="0"/>
          </a:p>
          <a:p>
            <a:pPr marL="0" indent="0">
              <a:buNone/>
            </a:pPr>
            <a:r>
              <a:rPr lang="en-US" dirty="0"/>
              <a:t>The objective of the research is to highlight the phenomenal five-fold mission model used by Ebenezer Baptist Church and Chosen City Church active missionaries.</a:t>
            </a:r>
          </a:p>
          <a:p>
            <a:pPr marL="0" indent="0">
              <a:buNone/>
            </a:pPr>
            <a:endParaRPr lang="en-US" dirty="0"/>
          </a:p>
          <a:p>
            <a:pPr marL="0" indent="0">
              <a:buNone/>
            </a:pPr>
            <a:r>
              <a:rPr lang="en-US" dirty="0"/>
              <a:t>A review of the relevant literature reveals this study can contribute to an essential academic conversation on mission service within the African American Church and may fill a gap in past academic research that highlights the under-representation of African American in the area of foreign mission service. </a:t>
            </a:r>
          </a:p>
          <a:p>
            <a:pPr marL="0" indent="0">
              <a:buNone/>
            </a:pPr>
            <a:endParaRPr lang="en-US" dirty="0"/>
          </a:p>
          <a:p>
            <a:pPr marL="0" indent="0">
              <a:buNone/>
            </a:pPr>
            <a:r>
              <a:rPr lang="en-US" dirty="0"/>
              <a:t>This research highlights all areas of mission service.  </a:t>
            </a:r>
          </a:p>
          <a:p>
            <a:pPr marL="0" indent="0">
              <a:buNone/>
            </a:pPr>
            <a:endParaRPr lang="en-US" dirty="0"/>
          </a:p>
        </p:txBody>
      </p:sp>
      <p:sp>
        <p:nvSpPr>
          <p:cNvPr id="4" name="Footer Placeholder 3">
            <a:extLst>
              <a:ext uri="{FF2B5EF4-FFF2-40B4-BE49-F238E27FC236}">
                <a16:creationId xmlns:a16="http://schemas.microsoft.com/office/drawing/2014/main" id="{A67C69B3-0884-8108-8DF2-841EFC3D1F7A}"/>
              </a:ext>
            </a:extLst>
          </p:cNvPr>
          <p:cNvSpPr>
            <a:spLocks noGrp="1"/>
          </p:cNvSpPr>
          <p:nvPr>
            <p:ph type="ftr" sz="quarter" idx="11"/>
          </p:nvPr>
        </p:nvSpPr>
        <p:spPr/>
        <p:txBody>
          <a:bodyPr/>
          <a:lstStyle/>
          <a:p>
            <a:r>
              <a:rPr lang="en-US"/>
              <a:t>Dissertation Chair Dr. David Ward                                                          Colleen N. Damon-Duval            </a:t>
            </a:r>
            <a:endParaRPr lang="en-US" dirty="0"/>
          </a:p>
        </p:txBody>
      </p:sp>
    </p:spTree>
    <p:extLst>
      <p:ext uri="{BB962C8B-B14F-4D97-AF65-F5344CB8AC3E}">
        <p14:creationId xmlns:p14="http://schemas.microsoft.com/office/powerpoint/2010/main" val="2544186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43957-29A2-362A-A9CC-AEBBDD5A7C74}"/>
              </a:ext>
            </a:extLst>
          </p:cNvPr>
          <p:cNvSpPr>
            <a:spLocks noGrp="1"/>
          </p:cNvSpPr>
          <p:nvPr>
            <p:ph type="title"/>
          </p:nvPr>
        </p:nvSpPr>
        <p:spPr>
          <a:xfrm>
            <a:off x="428978" y="1177572"/>
            <a:ext cx="10803466" cy="830351"/>
          </a:xfrm>
        </p:spPr>
        <p:txBody>
          <a:bodyPr>
            <a:normAutofit fontScale="90000"/>
          </a:bodyPr>
          <a:lstStyle/>
          <a:p>
            <a:r>
              <a:rPr lang="en-US" dirty="0"/>
              <a:t>A. Introduction: Research Background &amp; Purpose</a:t>
            </a:r>
          </a:p>
        </p:txBody>
      </p:sp>
      <p:sp>
        <p:nvSpPr>
          <p:cNvPr id="3" name="Content Placeholder 2">
            <a:extLst>
              <a:ext uri="{FF2B5EF4-FFF2-40B4-BE49-F238E27FC236}">
                <a16:creationId xmlns:a16="http://schemas.microsoft.com/office/drawing/2014/main" id="{B4FC032C-390A-F9E9-D707-E0B41A3585EA}"/>
              </a:ext>
            </a:extLst>
          </p:cNvPr>
          <p:cNvSpPr>
            <a:spLocks noGrp="1"/>
          </p:cNvSpPr>
          <p:nvPr>
            <p:ph idx="1"/>
          </p:nvPr>
        </p:nvSpPr>
        <p:spPr>
          <a:xfrm>
            <a:off x="350319" y="2511775"/>
            <a:ext cx="10803466" cy="3844575"/>
          </a:xfrm>
        </p:spPr>
        <p:txBody>
          <a:bodyPr>
            <a:normAutofit/>
          </a:bodyPr>
          <a:lstStyle/>
          <a:p>
            <a:pPr marL="514350" indent="-514350">
              <a:buAutoNum type="alphaUcPeriod"/>
            </a:pPr>
            <a:endParaRPr lang="en-US" dirty="0"/>
          </a:p>
          <a:p>
            <a:pPr marL="0" indent="0">
              <a:buNone/>
            </a:pPr>
            <a:r>
              <a:rPr lang="en-US" dirty="0"/>
              <a:t>An area of </a:t>
            </a:r>
            <a:r>
              <a:rPr lang="en-US" i="1" u="sng" dirty="0"/>
              <a:t>weakness</a:t>
            </a:r>
            <a:r>
              <a:rPr lang="en-US" dirty="0"/>
              <a:t> within this study is a lack of literature around the topic of five areas of mission service. The current literature only highlights under-representation of African Americans in foreign mission service.</a:t>
            </a:r>
          </a:p>
          <a:p>
            <a:pPr marL="0" indent="0">
              <a:buNone/>
            </a:pPr>
            <a:endParaRPr lang="en-US" dirty="0"/>
          </a:p>
          <a:p>
            <a:pPr marL="0" indent="0">
              <a:buNone/>
            </a:pPr>
            <a:endParaRPr lang="en-US" dirty="0"/>
          </a:p>
          <a:p>
            <a:pPr marL="0" indent="0">
              <a:buNone/>
            </a:pPr>
            <a:endParaRPr lang="en-US" dirty="0"/>
          </a:p>
        </p:txBody>
      </p:sp>
      <p:sp>
        <p:nvSpPr>
          <p:cNvPr id="4" name="Footer Placeholder 3">
            <a:extLst>
              <a:ext uri="{FF2B5EF4-FFF2-40B4-BE49-F238E27FC236}">
                <a16:creationId xmlns:a16="http://schemas.microsoft.com/office/drawing/2014/main" id="{A67C69B3-0884-8108-8DF2-841EFC3D1F7A}"/>
              </a:ext>
            </a:extLst>
          </p:cNvPr>
          <p:cNvSpPr>
            <a:spLocks noGrp="1"/>
          </p:cNvSpPr>
          <p:nvPr>
            <p:ph type="ftr" sz="quarter" idx="11"/>
          </p:nvPr>
        </p:nvSpPr>
        <p:spPr/>
        <p:txBody>
          <a:bodyPr/>
          <a:lstStyle/>
          <a:p>
            <a:r>
              <a:rPr lang="en-US"/>
              <a:t>Dissertation Chair Dr. David Ward                                                          Colleen N. Damon-Duval            </a:t>
            </a:r>
            <a:endParaRPr lang="en-US" dirty="0"/>
          </a:p>
        </p:txBody>
      </p:sp>
    </p:spTree>
    <p:extLst>
      <p:ext uri="{BB962C8B-B14F-4D97-AF65-F5344CB8AC3E}">
        <p14:creationId xmlns:p14="http://schemas.microsoft.com/office/powerpoint/2010/main" val="1624960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F731-AACF-C76D-D55D-2956EFDFF295}"/>
              </a:ext>
            </a:extLst>
          </p:cNvPr>
          <p:cNvSpPr>
            <a:spLocks noGrp="1"/>
          </p:cNvSpPr>
          <p:nvPr>
            <p:ph type="title"/>
          </p:nvPr>
        </p:nvSpPr>
        <p:spPr/>
        <p:txBody>
          <a:bodyPr/>
          <a:lstStyle/>
          <a:p>
            <a:r>
              <a:rPr lang="en-US" dirty="0"/>
              <a:t>B. Problem Statement </a:t>
            </a:r>
          </a:p>
        </p:txBody>
      </p:sp>
      <p:sp>
        <p:nvSpPr>
          <p:cNvPr id="3" name="Content Placeholder 2">
            <a:extLst>
              <a:ext uri="{FF2B5EF4-FFF2-40B4-BE49-F238E27FC236}">
                <a16:creationId xmlns:a16="http://schemas.microsoft.com/office/drawing/2014/main" id="{9F1532AB-4872-47AB-F360-22C370E3CC2E}"/>
              </a:ext>
            </a:extLst>
          </p:cNvPr>
          <p:cNvSpPr>
            <a:spLocks noGrp="1"/>
          </p:cNvSpPr>
          <p:nvPr>
            <p:ph idx="1"/>
          </p:nvPr>
        </p:nvSpPr>
        <p:spPr/>
        <p:txBody>
          <a:bodyPr/>
          <a:lstStyle/>
          <a:p>
            <a:pPr marL="0" indent="0">
              <a:buNone/>
            </a:pPr>
            <a:r>
              <a:rPr lang="en-US" dirty="0"/>
              <a:t>	 </a:t>
            </a:r>
          </a:p>
          <a:p>
            <a:pPr marL="0" indent="0">
              <a:buNone/>
            </a:pPr>
            <a:r>
              <a:rPr lang="en-US" dirty="0"/>
              <a:t>It is unknown what is necessary for the African American Church to build a comprehensive mission serve that spans the five-fold areas of mission endeavors: Local, Stateside, National, Global and Disaster Relief and a transformative Mission Movement. </a:t>
            </a:r>
          </a:p>
        </p:txBody>
      </p:sp>
      <p:sp>
        <p:nvSpPr>
          <p:cNvPr id="4" name="Footer Placeholder 3">
            <a:extLst>
              <a:ext uri="{FF2B5EF4-FFF2-40B4-BE49-F238E27FC236}">
                <a16:creationId xmlns:a16="http://schemas.microsoft.com/office/drawing/2014/main" id="{D0BD356F-DABE-2E48-6C89-58C51581EE8B}"/>
              </a:ext>
            </a:extLst>
          </p:cNvPr>
          <p:cNvSpPr>
            <a:spLocks noGrp="1"/>
          </p:cNvSpPr>
          <p:nvPr>
            <p:ph type="ftr" sz="quarter" idx="11"/>
          </p:nvPr>
        </p:nvSpPr>
        <p:spPr/>
        <p:txBody>
          <a:bodyPr/>
          <a:lstStyle/>
          <a:p>
            <a:r>
              <a:rPr lang="en-US"/>
              <a:t>Dissertation Chair Dr. David Ward                                                          Colleen N. Damon-Duval            </a:t>
            </a:r>
            <a:endParaRPr lang="en-US" dirty="0"/>
          </a:p>
        </p:txBody>
      </p:sp>
    </p:spTree>
    <p:extLst>
      <p:ext uri="{BB962C8B-B14F-4D97-AF65-F5344CB8AC3E}">
        <p14:creationId xmlns:p14="http://schemas.microsoft.com/office/powerpoint/2010/main" val="1120151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74470-5515-70A8-91F5-F19CFE5C1832}"/>
              </a:ext>
            </a:extLst>
          </p:cNvPr>
          <p:cNvSpPr>
            <a:spLocks noGrp="1"/>
          </p:cNvSpPr>
          <p:nvPr>
            <p:ph type="title"/>
          </p:nvPr>
        </p:nvSpPr>
        <p:spPr/>
        <p:txBody>
          <a:bodyPr/>
          <a:lstStyle/>
          <a:p>
            <a:r>
              <a:rPr lang="en-US" dirty="0"/>
              <a:t>C. Thesis</a:t>
            </a:r>
          </a:p>
        </p:txBody>
      </p:sp>
      <p:sp>
        <p:nvSpPr>
          <p:cNvPr id="3" name="Content Placeholder 2">
            <a:extLst>
              <a:ext uri="{FF2B5EF4-FFF2-40B4-BE49-F238E27FC236}">
                <a16:creationId xmlns:a16="http://schemas.microsoft.com/office/drawing/2014/main" id="{B7D92107-67D9-4954-D08D-6E9B38F66A08}"/>
              </a:ext>
            </a:extLst>
          </p:cNvPr>
          <p:cNvSpPr>
            <a:spLocks noGrp="1"/>
          </p:cNvSpPr>
          <p:nvPr>
            <p:ph idx="1"/>
          </p:nvPr>
        </p:nvSpPr>
        <p:spPr/>
        <p:txBody>
          <a:bodyPr/>
          <a:lstStyle/>
          <a:p>
            <a:pPr marL="0" indent="0">
              <a:buNone/>
            </a:pPr>
            <a:r>
              <a:rPr lang="en-US" dirty="0"/>
              <a:t>	 </a:t>
            </a:r>
          </a:p>
          <a:p>
            <a:pPr marL="0" indent="0">
              <a:buNone/>
            </a:pPr>
            <a:r>
              <a:rPr lang="en-US" dirty="0"/>
              <a:t>This study aims to analyze African American missionaries experiences actively engage in all five aspects of mission work within the framework of Ebenezer Baptist Church vibrant and life-altering Mission Movement, including Local, Stateside, National, Global and Disaster Relief. </a:t>
            </a:r>
          </a:p>
          <a:p>
            <a:pPr marL="0" indent="0">
              <a:buNone/>
            </a:pPr>
            <a:endParaRPr lang="en-US" dirty="0"/>
          </a:p>
        </p:txBody>
      </p:sp>
      <p:sp>
        <p:nvSpPr>
          <p:cNvPr id="4" name="Footer Placeholder 3">
            <a:extLst>
              <a:ext uri="{FF2B5EF4-FFF2-40B4-BE49-F238E27FC236}">
                <a16:creationId xmlns:a16="http://schemas.microsoft.com/office/drawing/2014/main" id="{7BCE5271-7FB3-E9A6-01E5-E61BA7E168AB}"/>
              </a:ext>
            </a:extLst>
          </p:cNvPr>
          <p:cNvSpPr>
            <a:spLocks noGrp="1"/>
          </p:cNvSpPr>
          <p:nvPr>
            <p:ph type="ftr" sz="quarter" idx="11"/>
          </p:nvPr>
        </p:nvSpPr>
        <p:spPr/>
        <p:txBody>
          <a:bodyPr/>
          <a:lstStyle/>
          <a:p>
            <a:r>
              <a:rPr lang="en-US"/>
              <a:t>Dissertation Chair Dr. David Ward                                                          Colleen N. Damon-Duval            </a:t>
            </a:r>
          </a:p>
        </p:txBody>
      </p:sp>
    </p:spTree>
    <p:extLst>
      <p:ext uri="{BB962C8B-B14F-4D97-AF65-F5344CB8AC3E}">
        <p14:creationId xmlns:p14="http://schemas.microsoft.com/office/powerpoint/2010/main" val="89734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567" y="1322647"/>
            <a:ext cx="10803466" cy="830351"/>
          </a:xfrm>
        </p:spPr>
        <p:txBody>
          <a:bodyPr>
            <a:normAutofit/>
          </a:bodyPr>
          <a:lstStyle/>
          <a:p>
            <a:r>
              <a:rPr lang="en-US" dirty="0"/>
              <a:t>D. Significance</a:t>
            </a:r>
          </a:p>
        </p:txBody>
      </p:sp>
      <p:sp>
        <p:nvSpPr>
          <p:cNvPr id="3" name="Content Placeholder 2"/>
          <p:cNvSpPr>
            <a:spLocks noGrp="1"/>
          </p:cNvSpPr>
          <p:nvPr>
            <p:ph idx="1"/>
          </p:nvPr>
        </p:nvSpPr>
        <p:spPr>
          <a:xfrm>
            <a:off x="838200" y="2020162"/>
            <a:ext cx="9620250" cy="3844575"/>
          </a:xfrm>
        </p:spPr>
        <p:txBody>
          <a:bodyPr>
            <a:normAutofit fontScale="85000" lnSpcReduction="20000"/>
          </a:bodyPr>
          <a:lstStyle/>
          <a:p>
            <a:pPr marL="0" indent="0">
              <a:lnSpc>
                <a:spcPct val="110000"/>
              </a:lnSpc>
              <a:buNone/>
            </a:pPr>
            <a:endParaRPr lang="en-US" dirty="0"/>
          </a:p>
          <a:p>
            <a:pPr marL="0" indent="0">
              <a:lnSpc>
                <a:spcPct val="110000"/>
              </a:lnSpc>
              <a:buNone/>
            </a:pPr>
            <a:r>
              <a:rPr lang="en-US" sz="2800" dirty="0">
                <a:effectLst/>
                <a:ea typeface="Calibri" panose="020F0502020204030204" pitchFamily="34" charset="0"/>
                <a:cs typeface="Calibri" panose="020F0502020204030204" pitchFamily="34" charset="0"/>
              </a:rPr>
              <a:t>The significance</a:t>
            </a:r>
            <a:r>
              <a:rPr lang="en-US" sz="2800" b="1" dirty="0">
                <a:effectLst/>
                <a:ea typeface="Calibri" panose="020F0502020204030204" pitchFamily="34" charset="0"/>
                <a:cs typeface="Calibri" panose="020F0502020204030204" pitchFamily="34" charset="0"/>
              </a:rPr>
              <a:t> </a:t>
            </a:r>
            <a:r>
              <a:rPr lang="en-US" sz="2800" dirty="0">
                <a:effectLst/>
                <a:ea typeface="Calibri" panose="020F0502020204030204" pitchFamily="34" charset="0"/>
                <a:cs typeface="Calibri" panose="020F0502020204030204" pitchFamily="34" charset="0"/>
              </a:rPr>
              <a:t>of this research is its value as a possible roadmap and strategic plan for African American pastors to create their own vigorous transformational mission service. This research can impact how the African American Church and community combines the vision of the Great Commission into the fabric of the church by applying the five-fold mission service model of Local, Stateside, National, Global and Disaster Relief. Further significance of this research is its originality. The investigation of a five-fold mission service model currently does not exist </a:t>
            </a:r>
            <a:r>
              <a:rPr lang="en-US" dirty="0">
                <a:ea typeface="Calibri" panose="020F0502020204030204" pitchFamily="34" charset="0"/>
                <a:cs typeface="Calibri" panose="020F0502020204030204" pitchFamily="34" charset="0"/>
              </a:rPr>
              <a:t>and has not undergone a formal research process. </a:t>
            </a:r>
            <a:endParaRPr lang="en-US" dirty="0"/>
          </a:p>
        </p:txBody>
      </p:sp>
      <p:sp>
        <p:nvSpPr>
          <p:cNvPr id="5" name="Footer Placeholder 4">
            <a:extLst>
              <a:ext uri="{FF2B5EF4-FFF2-40B4-BE49-F238E27FC236}">
                <a16:creationId xmlns:a16="http://schemas.microsoft.com/office/drawing/2014/main" id="{E2028B50-3AFE-B3A4-9D9A-90962D30E2F5}"/>
              </a:ext>
            </a:extLst>
          </p:cNvPr>
          <p:cNvSpPr>
            <a:spLocks noGrp="1"/>
          </p:cNvSpPr>
          <p:nvPr>
            <p:ph type="ftr" sz="quarter" idx="11"/>
          </p:nvPr>
        </p:nvSpPr>
        <p:spPr/>
        <p:txBody>
          <a:bodyPr/>
          <a:lstStyle/>
          <a:p>
            <a:r>
              <a:rPr lang="en-US"/>
              <a:t>Dissertation Chair Dr. David Ward                                                          Colleen N. Damon-Duval            </a:t>
            </a:r>
          </a:p>
        </p:txBody>
      </p:sp>
    </p:spTree>
    <p:extLst>
      <p:ext uri="{BB962C8B-B14F-4D97-AF65-F5344CB8AC3E}">
        <p14:creationId xmlns:p14="http://schemas.microsoft.com/office/powerpoint/2010/main" val="103163245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73471</TotalTime>
  <Words>1719</Words>
  <Application>Microsoft Office PowerPoint</Application>
  <PresentationFormat>Widescreen</PresentationFormat>
  <Paragraphs>128</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1_Office Theme</vt:lpstr>
      <vt:lpstr>A Model For Active Participation In Mission  Service For The  African American Church: A Phenomenological Case Study</vt:lpstr>
      <vt:lpstr>DISSERTATION DEFENSE</vt:lpstr>
      <vt:lpstr>A. Introduction: Research Background &amp; Purpose</vt:lpstr>
      <vt:lpstr>A. Introduction: Research Background &amp; Purpose</vt:lpstr>
      <vt:lpstr>A. Introduction: Research Background &amp; Purpose</vt:lpstr>
      <vt:lpstr>A. Introduction: Research Background &amp; Purpose</vt:lpstr>
      <vt:lpstr>B. Problem Statement </vt:lpstr>
      <vt:lpstr>C. Thesis</vt:lpstr>
      <vt:lpstr>D. Significance</vt:lpstr>
      <vt:lpstr>E. Population</vt:lpstr>
      <vt:lpstr>I F. Research Design &amp; Methodology </vt:lpstr>
      <vt:lpstr>F. Research Design &amp; Methodology </vt:lpstr>
      <vt:lpstr>F. Research Design &amp; Methodology </vt:lpstr>
      <vt:lpstr>G. Chapter 4—Analysis &amp; Major Findings</vt:lpstr>
      <vt:lpstr>G. Chapter 4—Analysis &amp; Major Findings</vt:lpstr>
      <vt:lpstr>G. Chapter 4—Analysis &amp; Major Findings</vt:lpstr>
      <vt:lpstr>H. Chapter 5—Conclusions &amp; Recommendations for Further Research</vt:lpstr>
      <vt:lpstr>H. Chapter 5—Conclusions &amp; Recommendations for Further Research</vt:lpstr>
      <vt:lpstr>Acknowledgements</vt:lpstr>
      <vt:lpstr>Critique and Recommendations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 Strecker</dc:creator>
  <cp:lastModifiedBy>Damon-Duval, Colleen</cp:lastModifiedBy>
  <cp:revision>155</cp:revision>
  <dcterms:created xsi:type="dcterms:W3CDTF">2021-10-21T15:58:35Z</dcterms:created>
  <dcterms:modified xsi:type="dcterms:W3CDTF">2023-08-20T20:15:59Z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91eadec8-7a79-43e4-843a-427551ebeb84</vt:lpwstr>
  </property>
  <property fmtid="{D5CDD505-2E9C-101B-9397-08002B2CF9AE}" pid="3" name="Classification">
    <vt:lpwstr>Unclassified</vt:lpwstr>
  </property>
</Properties>
</file>