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0" r:id="rId3"/>
    <p:sldId id="267" r:id="rId4"/>
    <p:sldId id="265" r:id="rId5"/>
    <p:sldId id="268" r:id="rId6"/>
    <p:sldId id="269" r:id="rId7"/>
    <p:sldId id="256" r:id="rId8"/>
    <p:sldId id="261" r:id="rId9"/>
    <p:sldId id="263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7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. Cathie Hughes" initials="CH" lastIdx="1" clrIdx="0">
    <p:extLst>
      <p:ext uri="{19B8F6BF-5375-455C-9EA6-DF929625EA0E}">
        <p15:presenceInfo xmlns:p15="http://schemas.microsoft.com/office/powerpoint/2012/main" userId="Dr. Cathie Hugh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CCF"/>
    <a:srgbClr val="FFE28F"/>
    <a:srgbClr val="339966"/>
    <a:srgbClr val="C2FDA1"/>
    <a:srgbClr val="CC00FF"/>
    <a:srgbClr val="BFDDAB"/>
    <a:srgbClr val="FDFDA1"/>
    <a:srgbClr val="FFFFFF"/>
    <a:srgbClr val="A5F5F9"/>
    <a:srgbClr val="C3FD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56" y="176"/>
      </p:cViewPr>
      <p:guideLst>
        <p:guide orient="horz" pos="237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4/4/23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88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4/4/23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69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4/4/23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7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4/4/23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12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4/4/23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4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4/4/23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4/4/23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2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4/4/23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41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4/4/23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76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4/4/23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7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4/4/23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7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7B523-5785-42B6-BB89-16AA56013D46}" type="datetimeFigureOut">
              <a:rPr lang="en-US" smtClean="0"/>
              <a:t>4/4/23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31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/>
          </p:cNvCxnSpPr>
          <p:nvPr/>
        </p:nvCxnSpPr>
        <p:spPr>
          <a:xfrm>
            <a:off x="3747403" y="726502"/>
            <a:ext cx="1399234" cy="19658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 flipH="1">
            <a:off x="6933470" y="710037"/>
            <a:ext cx="1095580" cy="19822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46637" y="2789907"/>
            <a:ext cx="1755513" cy="1107996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SAMPLE</a:t>
            </a:r>
          </a:p>
          <a:p>
            <a:pPr algn="ctr"/>
            <a:r>
              <a:rPr lang="en-US" sz="1100" dirty="0"/>
              <a:t>Church Leaders serving within a local church and connected with one of the main Protestant denominations in the NE</a:t>
            </a:r>
            <a:endParaRPr lang="en-US" sz="7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42970" y="6456150"/>
            <a:ext cx="56968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Hughes Research Design Funnel Template – QUANTITATIVE Research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5951114" y="4178235"/>
            <a:ext cx="239842" cy="186692"/>
            <a:chOff x="8097253" y="1371600"/>
            <a:chExt cx="128337" cy="2286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Rectangle 127"/>
          <p:cNvSpPr/>
          <p:nvPr/>
        </p:nvSpPr>
        <p:spPr>
          <a:xfrm>
            <a:off x="4161462" y="772388"/>
            <a:ext cx="3597628" cy="1733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Northeast Region of America 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4507912" y="1298017"/>
            <a:ext cx="2957648" cy="1893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 4 Largest Protestant Denominations</a:t>
            </a:r>
          </a:p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4683496" y="1611333"/>
            <a:ext cx="2606479" cy="3775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Baptist, Presbyterian, Pentecostal, Methodist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5287118" y="2393201"/>
            <a:ext cx="1399234" cy="310303"/>
          </a:xfrm>
          <a:prstGeom prst="rect">
            <a:avLst/>
          </a:prstGeom>
          <a:solidFill>
            <a:srgbClr val="FDDC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Pastors, Deacons, Bible teachers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69A755A-7E1F-4174-A2C7-394C16C21866}"/>
              </a:ext>
            </a:extLst>
          </p:cNvPr>
          <p:cNvSpPr/>
          <p:nvPr/>
        </p:nvSpPr>
        <p:spPr>
          <a:xfrm>
            <a:off x="4767511" y="112502"/>
            <a:ext cx="26477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/>
              <a:t>Dissertation Title: A quantitative study</a:t>
            </a:r>
            <a:endParaRPr lang="en-US" sz="1200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BF8AF08-5642-40A1-928B-C508BA86E6DD}"/>
              </a:ext>
            </a:extLst>
          </p:cNvPr>
          <p:cNvSpPr txBox="1"/>
          <p:nvPr/>
        </p:nvSpPr>
        <p:spPr>
          <a:xfrm>
            <a:off x="55245" y="2087763"/>
            <a:ext cx="3889865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000" b="1" dirty="0"/>
              <a:t>PROBLEM STATEMENT </a:t>
            </a:r>
          </a:p>
          <a:p>
            <a:pPr algn="ctr"/>
            <a:r>
              <a:rPr lang="en-US" sz="900" i="1" dirty="0"/>
              <a:t>It is unknown whether…</a:t>
            </a:r>
            <a:endParaRPr lang="en-US" sz="400" b="1" dirty="0"/>
          </a:p>
          <a:p>
            <a:pPr algn="ctr"/>
            <a:r>
              <a:rPr lang="en-US" sz="1000" dirty="0"/>
              <a:t>It is unknown whether there is a </a:t>
            </a:r>
            <a:r>
              <a:rPr lang="en-US" sz="1000" b="1" dirty="0">
                <a:highlight>
                  <a:srgbClr val="FFFF00"/>
                </a:highlight>
              </a:rPr>
              <a:t>relationship</a:t>
            </a:r>
            <a:r>
              <a:rPr lang="en-US" sz="1000" dirty="0"/>
              <a:t> between </a:t>
            </a:r>
            <a:r>
              <a:rPr lang="en-US" sz="1000" b="1" dirty="0">
                <a:highlight>
                  <a:srgbClr val="FFE28F"/>
                </a:highlight>
              </a:rPr>
              <a:t>Church Leader’s </a:t>
            </a:r>
            <a:r>
              <a:rPr lang="en-US" sz="1000" b="1" dirty="0">
                <a:highlight>
                  <a:srgbClr val="00FFFF"/>
                </a:highlight>
              </a:rPr>
              <a:t>spiritual formation </a:t>
            </a:r>
            <a:r>
              <a:rPr lang="en-US" sz="1000" dirty="0">
                <a:highlight>
                  <a:srgbClr val="00FFFF"/>
                </a:highlight>
              </a:rPr>
              <a:t> </a:t>
            </a:r>
            <a:r>
              <a:rPr lang="en-US" sz="1000" dirty="0"/>
              <a:t>and </a:t>
            </a:r>
            <a:r>
              <a:rPr lang="en-US" sz="1000" dirty="0">
                <a:highlight>
                  <a:srgbClr val="00FF00"/>
                </a:highlight>
              </a:rPr>
              <a:t>transformational  leadership practices.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9A1ACD8-FDE5-4975-A8CC-BDDBE75FBC56}"/>
              </a:ext>
            </a:extLst>
          </p:cNvPr>
          <p:cNvSpPr txBox="1"/>
          <p:nvPr/>
        </p:nvSpPr>
        <p:spPr>
          <a:xfrm>
            <a:off x="267750" y="3052100"/>
            <a:ext cx="3419129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THESIS </a:t>
            </a:r>
          </a:p>
          <a:p>
            <a:pPr algn="ctr"/>
            <a:r>
              <a:rPr lang="en-US" sz="900" i="1" dirty="0"/>
              <a:t>This study will evaluate/research/…</a:t>
            </a:r>
            <a:endParaRPr lang="en-US" sz="900" b="1" dirty="0"/>
          </a:p>
          <a:p>
            <a:pPr algn="ctr"/>
            <a:r>
              <a:rPr lang="en-US" sz="1000" dirty="0"/>
              <a:t>This study will </a:t>
            </a:r>
            <a:r>
              <a:rPr lang="en-US" sz="1000" b="1" dirty="0">
                <a:highlight>
                  <a:srgbClr val="FFFF00"/>
                </a:highlight>
              </a:rPr>
              <a:t>investigate</a:t>
            </a:r>
            <a:r>
              <a:rPr lang="en-US" sz="1000" dirty="0"/>
              <a:t> the </a:t>
            </a:r>
            <a:r>
              <a:rPr lang="en-US" sz="1000" b="1" dirty="0">
                <a:highlight>
                  <a:srgbClr val="FFFF00"/>
                </a:highlight>
              </a:rPr>
              <a:t>relationship</a:t>
            </a:r>
            <a:r>
              <a:rPr lang="en-US" sz="1000" dirty="0"/>
              <a:t> between </a:t>
            </a:r>
            <a:r>
              <a:rPr lang="en-US" sz="1000" b="1" dirty="0">
                <a:highlight>
                  <a:srgbClr val="FFE28F"/>
                </a:highlight>
              </a:rPr>
              <a:t>church</a:t>
            </a:r>
            <a:r>
              <a:rPr lang="en-US" sz="1000" dirty="0">
                <a:highlight>
                  <a:srgbClr val="FFE28F"/>
                </a:highlight>
              </a:rPr>
              <a:t> </a:t>
            </a:r>
            <a:r>
              <a:rPr lang="en-US" sz="1000" b="1" dirty="0">
                <a:highlight>
                  <a:srgbClr val="FFE28F"/>
                </a:highlight>
              </a:rPr>
              <a:t>leader’s</a:t>
            </a:r>
            <a:r>
              <a:rPr lang="en-US" sz="1000" dirty="0">
                <a:solidFill>
                  <a:schemeClr val="accent4"/>
                </a:solidFill>
                <a:highlight>
                  <a:srgbClr val="00FFFF"/>
                </a:highlight>
              </a:rPr>
              <a:t> </a:t>
            </a:r>
            <a:r>
              <a:rPr lang="en-US" sz="1000" b="1" dirty="0">
                <a:highlight>
                  <a:srgbClr val="00FFFF"/>
                </a:highlight>
              </a:rPr>
              <a:t>spiritual formation</a:t>
            </a:r>
            <a:r>
              <a:rPr lang="en-US" sz="1000" dirty="0">
                <a:highlight>
                  <a:srgbClr val="00FFFF"/>
                </a:highlight>
              </a:rPr>
              <a:t> </a:t>
            </a:r>
            <a:r>
              <a:rPr lang="en-US" sz="1000" dirty="0"/>
              <a:t>and </a:t>
            </a:r>
            <a:r>
              <a:rPr lang="en-US" sz="1000" dirty="0">
                <a:highlight>
                  <a:srgbClr val="00FF00"/>
                </a:highlight>
              </a:rPr>
              <a:t>transformational</a:t>
            </a:r>
            <a:r>
              <a:rPr lang="en-US" sz="1000" dirty="0"/>
              <a:t> </a:t>
            </a:r>
            <a:r>
              <a:rPr lang="en-US" sz="1000" dirty="0">
                <a:highlight>
                  <a:srgbClr val="00FF00"/>
                </a:highlight>
              </a:rPr>
              <a:t>leadership practices.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DC9F901-3326-4B74-9627-460DD93C8137}"/>
              </a:ext>
            </a:extLst>
          </p:cNvPr>
          <p:cNvSpPr txBox="1"/>
          <p:nvPr/>
        </p:nvSpPr>
        <p:spPr>
          <a:xfrm>
            <a:off x="365063" y="4042708"/>
            <a:ext cx="341912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SIGNIFICANCE</a:t>
            </a:r>
          </a:p>
          <a:p>
            <a:pPr algn="ctr"/>
            <a:r>
              <a:rPr lang="en-US" sz="900" i="1" dirty="0"/>
              <a:t>Describe what you hope to accomplish  (The So-What, Why do I care)</a:t>
            </a:r>
            <a:endParaRPr lang="en-US" sz="900" b="1" dirty="0"/>
          </a:p>
          <a:p>
            <a:endParaRPr lang="en-US" sz="1100" dirty="0"/>
          </a:p>
          <a:p>
            <a:r>
              <a:rPr lang="en-US" sz="1100" dirty="0"/>
              <a:t>This research will:</a:t>
            </a:r>
          </a:p>
          <a:p>
            <a:pPr marL="228600" marR="0" lvl="0" indent="-228600" algn="l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1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provide insight to the </a:t>
            </a:r>
            <a:r>
              <a:rPr lang="en-US" sz="11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relationship</a:t>
            </a:r>
            <a:r>
              <a:rPr lang="en-US" sz="11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 between </a:t>
            </a:r>
            <a:r>
              <a:rPr lang="en-US" sz="1100" dirty="0">
                <a:effectLst/>
                <a:highlight>
                  <a:srgbClr val="FDDCCF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church    </a:t>
            </a:r>
          </a:p>
          <a:p>
            <a:pPr marR="0" lvl="0" algn="l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     </a:t>
            </a:r>
            <a:r>
              <a:rPr lang="en-US" sz="1100" dirty="0">
                <a:effectLst/>
                <a:highlight>
                  <a:srgbClr val="FDDCCF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 leader’s spiritual formation</a:t>
            </a:r>
            <a:r>
              <a:rPr lang="en-US" sz="11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 (beliefs) and  	    </a:t>
            </a:r>
          </a:p>
          <a:p>
            <a:pPr marR="0" lvl="0" algn="l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      </a:t>
            </a:r>
            <a:r>
              <a:rPr lang="en-US" sz="11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transformational leadership practices </a:t>
            </a:r>
            <a:br>
              <a:rPr lang="en-US" sz="11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</a:br>
            <a:endParaRPr lang="en-US" sz="11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 (Body CS)"/>
            </a:endParaRPr>
          </a:p>
          <a:p>
            <a:pPr marL="228600" lvl="0" indent="-228600">
              <a:buAutoNum type="arabicPeriod" startAt="2"/>
            </a:pPr>
            <a:r>
              <a:rPr lang="en-US" sz="11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provide insight for </a:t>
            </a:r>
            <a:r>
              <a:rPr lang="en-US" sz="1100" dirty="0">
                <a:effectLst/>
                <a:highlight>
                  <a:srgbClr val="FDDCCF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church leaders </a:t>
            </a:r>
            <a:r>
              <a:rPr lang="en-US" sz="1100" dirty="0"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to lead effectively</a:t>
            </a:r>
          </a:p>
          <a:p>
            <a:pPr marR="0" lvl="0" algn="l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      </a:t>
            </a:r>
            <a:r>
              <a:rPr lang="en-US" sz="11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during challenging circumstances </a:t>
            </a:r>
          </a:p>
          <a:p>
            <a:pPr marR="0" lvl="0" algn="l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 (Body CS)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171EA7-6EE9-41EE-8C45-2DDF37A36C9B}"/>
              </a:ext>
            </a:extLst>
          </p:cNvPr>
          <p:cNvSpPr txBox="1"/>
          <p:nvPr/>
        </p:nvSpPr>
        <p:spPr>
          <a:xfrm>
            <a:off x="8723196" y="1675543"/>
            <a:ext cx="2664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Null Hypothesis:</a:t>
            </a:r>
          </a:p>
          <a:p>
            <a:r>
              <a:rPr lang="en-US" sz="1000" b="1" dirty="0"/>
              <a:t>     No significant relationship exists between a church leader’s spiritual formation and leadership practices. 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2FC6C28-46E2-4BCD-A458-677E6334FA1F}"/>
              </a:ext>
            </a:extLst>
          </p:cNvPr>
          <p:cNvCxnSpPr>
            <a:cxnSpLocks/>
            <a:stCxn id="84" idx="3"/>
            <a:endCxn id="79" idx="1"/>
          </p:cNvCxnSpPr>
          <p:nvPr/>
        </p:nvCxnSpPr>
        <p:spPr>
          <a:xfrm flipV="1">
            <a:off x="8396894" y="2029486"/>
            <a:ext cx="326302" cy="3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3B032AA5-031C-4BF5-A460-422B476646F2}"/>
              </a:ext>
            </a:extLst>
          </p:cNvPr>
          <p:cNvSpPr txBox="1"/>
          <p:nvPr/>
        </p:nvSpPr>
        <p:spPr>
          <a:xfrm>
            <a:off x="7489725" y="1848154"/>
            <a:ext cx="907169" cy="36933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u="sng" dirty="0"/>
              <a:t>Research Hypotheses</a:t>
            </a:r>
            <a:endParaRPr lang="en-US" sz="900" dirty="0">
              <a:solidFill>
                <a:srgbClr val="7030A0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8B09235-6652-4D3E-B8C4-C4EB9BB53695}"/>
              </a:ext>
            </a:extLst>
          </p:cNvPr>
          <p:cNvSpPr txBox="1"/>
          <p:nvPr/>
        </p:nvSpPr>
        <p:spPr>
          <a:xfrm>
            <a:off x="4391502" y="3997147"/>
            <a:ext cx="3341314" cy="1015663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u="sng" dirty="0">
                <a:highlight>
                  <a:srgbClr val="FFE28F"/>
                </a:highlight>
              </a:rPr>
              <a:t>What Validated Instrument is being used?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Leadership Practice Inventory (LPI)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Spiritual Transformation Inventory (STI)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or the 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Faith Maturity Scale (FMS)  </a:t>
            </a:r>
            <a:endParaRPr lang="en-US" sz="1050" dirty="0">
              <a:solidFill>
                <a:srgbClr val="0070C0"/>
              </a:solidFill>
              <a:highlight>
                <a:srgbClr val="FFE28F"/>
              </a:highlight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5CF98D8-B66F-44C7-851E-C05D140C99EB}"/>
              </a:ext>
            </a:extLst>
          </p:cNvPr>
          <p:cNvSpPr txBox="1"/>
          <p:nvPr/>
        </p:nvSpPr>
        <p:spPr>
          <a:xfrm>
            <a:off x="4680090" y="5093508"/>
            <a:ext cx="2785470" cy="646331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Non-experimental design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Parametric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Pearson’s Correlation Test (r)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F8ACBE6-AD50-49D9-8FF0-90E15690DE9E}"/>
              </a:ext>
            </a:extLst>
          </p:cNvPr>
          <p:cNvSpPr txBox="1"/>
          <p:nvPr/>
        </p:nvSpPr>
        <p:spPr>
          <a:xfrm>
            <a:off x="5011686" y="5820537"/>
            <a:ext cx="2278289" cy="46166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Data Collection</a:t>
            </a:r>
          </a:p>
          <a:p>
            <a:pPr algn="ctr"/>
            <a:r>
              <a:rPr lang="en-US" sz="1200" dirty="0"/>
              <a:t>Survey Monkey? </a:t>
            </a:r>
            <a:endParaRPr lang="en-US" sz="1050" dirty="0">
              <a:solidFill>
                <a:srgbClr val="7030A0"/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EB59539-6CEC-4FE5-9628-29B08388B3A0}"/>
              </a:ext>
            </a:extLst>
          </p:cNvPr>
          <p:cNvSpPr txBox="1"/>
          <p:nvPr/>
        </p:nvSpPr>
        <p:spPr>
          <a:xfrm>
            <a:off x="8668490" y="224673"/>
            <a:ext cx="2975738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5">
                    <a:lumMod val="75000"/>
                  </a:schemeClr>
                </a:solidFill>
              </a:rPr>
              <a:t>Erik Christensen – </a:t>
            </a:r>
            <a:r>
              <a:rPr lang="en-US" sz="1100" b="1" dirty="0">
                <a:solidFill>
                  <a:schemeClr val="accent5">
                    <a:lumMod val="75000"/>
                  </a:schemeClr>
                </a:solidFill>
              </a:rPr>
              <a:t>4.3.23 </a:t>
            </a:r>
            <a:r>
              <a:rPr lang="en-US" sz="1000" b="1" i="1" dirty="0">
                <a:solidFill>
                  <a:schemeClr val="accent5">
                    <a:lumMod val="75000"/>
                  </a:schemeClr>
                </a:solidFill>
              </a:rPr>
              <a:t>version date</a:t>
            </a:r>
            <a:endParaRPr lang="en-US" sz="12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8E81A2-BCE2-4CB2-B9BA-C5FC7F9FA3D1}"/>
              </a:ext>
            </a:extLst>
          </p:cNvPr>
          <p:cNvSpPr txBox="1"/>
          <p:nvPr/>
        </p:nvSpPr>
        <p:spPr>
          <a:xfrm>
            <a:off x="244600" y="389501"/>
            <a:ext cx="3373402" cy="142346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050" b="1" dirty="0"/>
              <a:t>PURPOSE</a:t>
            </a:r>
            <a:r>
              <a:rPr lang="en-US" sz="1100" b="1" dirty="0"/>
              <a:t> </a:t>
            </a:r>
          </a:p>
          <a:p>
            <a:pPr algn="ctr"/>
            <a:r>
              <a:rPr lang="en-US" sz="900" i="1" dirty="0"/>
              <a:t>Establishes the intent  of the entire research study…</a:t>
            </a:r>
            <a:br>
              <a:rPr lang="en-US" sz="900" dirty="0"/>
            </a:br>
            <a:r>
              <a:rPr lang="en-US" sz="1050" dirty="0"/>
              <a:t>The purpose of this study is to </a:t>
            </a:r>
            <a:r>
              <a:rPr lang="en-US" sz="1050" b="1" dirty="0">
                <a:highlight>
                  <a:srgbClr val="FFFF00"/>
                </a:highlight>
              </a:rPr>
              <a:t>investigate</a:t>
            </a:r>
            <a:r>
              <a:rPr lang="en-US" sz="1050" dirty="0"/>
              <a:t> the </a:t>
            </a:r>
            <a:r>
              <a:rPr lang="en-US" sz="1050" b="1" dirty="0">
                <a:highlight>
                  <a:srgbClr val="FFFF00"/>
                </a:highlight>
              </a:rPr>
              <a:t>relationship</a:t>
            </a:r>
            <a:r>
              <a:rPr lang="en-US" sz="1050" dirty="0"/>
              <a:t> between </a:t>
            </a:r>
            <a:r>
              <a:rPr lang="en-US" sz="1050" b="1" dirty="0">
                <a:highlight>
                  <a:srgbClr val="FFE28F"/>
                </a:highlight>
              </a:rPr>
              <a:t>Church Leader’s </a:t>
            </a:r>
            <a:r>
              <a:rPr lang="en-US" sz="1050" b="1" dirty="0">
                <a:highlight>
                  <a:srgbClr val="00FFFF"/>
                </a:highlight>
              </a:rPr>
              <a:t>spiritual formation </a:t>
            </a:r>
            <a:r>
              <a:rPr lang="en-US" sz="1050" dirty="0"/>
              <a:t>and </a:t>
            </a:r>
            <a:r>
              <a:rPr lang="en-US" sz="1050" dirty="0">
                <a:highlight>
                  <a:srgbClr val="00FF00"/>
                </a:highlight>
              </a:rPr>
              <a:t> transformational leadership practices.</a:t>
            </a:r>
          </a:p>
          <a:p>
            <a:endParaRPr lang="en-US" sz="400" dirty="0"/>
          </a:p>
          <a:p>
            <a:r>
              <a:rPr lang="en-US" sz="1050" i="1" dirty="0"/>
              <a:t>[</a:t>
            </a:r>
            <a:r>
              <a:rPr lang="en-US" sz="1000" i="1" dirty="0"/>
              <a:t>Leadership is being defined as an outward work to be accomplished rather than an inward spiritual transformation of beliefs which effectively influence others</a:t>
            </a:r>
            <a:r>
              <a:rPr lang="en-US" sz="1050" i="1" dirty="0"/>
              <a:t>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176D06-3BD9-4A03-AAF8-403143B6B3C8}"/>
              </a:ext>
            </a:extLst>
          </p:cNvPr>
          <p:cNvSpPr txBox="1"/>
          <p:nvPr/>
        </p:nvSpPr>
        <p:spPr>
          <a:xfrm>
            <a:off x="8499383" y="3222580"/>
            <a:ext cx="8195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Interest</a:t>
            </a:r>
            <a:r>
              <a:rPr lang="en-US" sz="1100" dirty="0"/>
              <a:t>: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4428625-3A91-4065-AC41-55527F3CD14C}"/>
              </a:ext>
            </a:extLst>
          </p:cNvPr>
          <p:cNvSpPr txBox="1"/>
          <p:nvPr/>
        </p:nvSpPr>
        <p:spPr>
          <a:xfrm>
            <a:off x="292026" y="6421669"/>
            <a:ext cx="234667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/>
              <a:t>Rev.  2022 Hughes Research Design Funnel ©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C129D48-A561-FF49-B642-2BC8BCD72232}"/>
              </a:ext>
            </a:extLst>
          </p:cNvPr>
          <p:cNvSpPr/>
          <p:nvPr/>
        </p:nvSpPr>
        <p:spPr>
          <a:xfrm>
            <a:off x="4293438" y="1043731"/>
            <a:ext cx="3360952" cy="1392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Southern NJ &amp; PA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4D0D36C-5F16-48E8-A715-03795B8A20A1}"/>
              </a:ext>
            </a:extLst>
          </p:cNvPr>
          <p:cNvSpPr/>
          <p:nvPr/>
        </p:nvSpPr>
        <p:spPr>
          <a:xfrm>
            <a:off x="4934530" y="2032043"/>
            <a:ext cx="2187351" cy="2774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 Church Leaders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E84A27-4B75-AB40-890E-D516476AE67E}"/>
              </a:ext>
            </a:extLst>
          </p:cNvPr>
          <p:cNvSpPr txBox="1"/>
          <p:nvPr/>
        </p:nvSpPr>
        <p:spPr>
          <a:xfrm>
            <a:off x="8833837" y="3550910"/>
            <a:ext cx="286143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Dependent Variables: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1. Spiritual Formation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2. Transformational Leadership Practices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3EBB412-B7CB-4840-895B-55B137015135}"/>
              </a:ext>
            </a:extLst>
          </p:cNvPr>
          <p:cNvSpPr txBox="1"/>
          <p:nvPr/>
        </p:nvSpPr>
        <p:spPr>
          <a:xfrm>
            <a:off x="8840403" y="4285074"/>
            <a:ext cx="286143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&amp; Sample: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Pastors &amp; Leaders of top 3-4 Protestant Denominations in southern PA &amp; NJ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CA101E7-B906-3E53-60C0-801E30D07BD8}"/>
              </a:ext>
            </a:extLst>
          </p:cNvPr>
          <p:cNvSpPr txBox="1"/>
          <p:nvPr/>
        </p:nvSpPr>
        <p:spPr>
          <a:xfrm>
            <a:off x="8723196" y="2441706"/>
            <a:ext cx="2664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Research Hypothesis:</a:t>
            </a:r>
          </a:p>
          <a:p>
            <a:r>
              <a:rPr lang="en-US" sz="1000" b="1" dirty="0"/>
              <a:t>     A significant relationship exists between a church leader’s spiritual formation and transformational leadership practices. </a:t>
            </a:r>
            <a:endParaRPr lang="en-US" sz="1000" baseline="-25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AE421C-9237-94F3-C421-421A7B31232C}"/>
              </a:ext>
            </a:extLst>
          </p:cNvPr>
          <p:cNvSpPr txBox="1"/>
          <p:nvPr/>
        </p:nvSpPr>
        <p:spPr>
          <a:xfrm>
            <a:off x="8123815" y="5820537"/>
            <a:ext cx="1496786" cy="46166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Data </a:t>
            </a:r>
          </a:p>
          <a:p>
            <a:pPr algn="ctr"/>
            <a:r>
              <a:rPr lang="en-US" sz="1200" dirty="0">
                <a:solidFill>
                  <a:srgbClr val="7030A0"/>
                </a:solidFill>
              </a:rPr>
              <a:t>Winks SDA</a:t>
            </a:r>
            <a:endParaRPr lang="en-US" sz="1050" dirty="0">
              <a:solidFill>
                <a:srgbClr val="7030A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375E61-59A0-D7B6-AF8A-A47CC5E8DDA5}"/>
              </a:ext>
            </a:extLst>
          </p:cNvPr>
          <p:cNvSpPr txBox="1"/>
          <p:nvPr/>
        </p:nvSpPr>
        <p:spPr>
          <a:xfrm>
            <a:off x="8723196" y="764030"/>
            <a:ext cx="30526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Research Question</a:t>
            </a:r>
          </a:p>
          <a:p>
            <a:r>
              <a:rPr lang="en-US" sz="1000" b="1" dirty="0"/>
              <a:t>     What relationship exists between a church leader’s spiritual formation and transformational leadership practices? </a:t>
            </a:r>
          </a:p>
        </p:txBody>
      </p:sp>
    </p:spTree>
    <p:extLst>
      <p:ext uri="{BB962C8B-B14F-4D97-AF65-F5344CB8AC3E}">
        <p14:creationId xmlns:p14="http://schemas.microsoft.com/office/powerpoint/2010/main" val="1123442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/>
          </p:cNvCxnSpPr>
          <p:nvPr/>
        </p:nvCxnSpPr>
        <p:spPr>
          <a:xfrm>
            <a:off x="3747403" y="726502"/>
            <a:ext cx="1399234" cy="19658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 flipH="1">
            <a:off x="6933470" y="710037"/>
            <a:ext cx="1095580" cy="19822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13644" y="2927026"/>
            <a:ext cx="1755513" cy="1107996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SAMPLE</a:t>
            </a:r>
          </a:p>
          <a:p>
            <a:pPr algn="ctr"/>
            <a:r>
              <a:rPr lang="en-US" sz="1100" dirty="0"/>
              <a:t>Church Leaders serving within a local church and connected with one of the main Protestant denominations in the NE</a:t>
            </a:r>
            <a:endParaRPr lang="en-US" sz="7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42970" y="6456150"/>
            <a:ext cx="56968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Hughes Research Design Funnel Template – QUANTITATIVE Research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5951114" y="4178235"/>
            <a:ext cx="239842" cy="186692"/>
            <a:chOff x="8097253" y="1371600"/>
            <a:chExt cx="128337" cy="2286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Rectangle 127"/>
          <p:cNvSpPr/>
          <p:nvPr/>
        </p:nvSpPr>
        <p:spPr>
          <a:xfrm>
            <a:off x="4161462" y="772388"/>
            <a:ext cx="3597628" cy="1733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Northeast Region of America 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4507912" y="1298017"/>
            <a:ext cx="2957648" cy="1893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 4 Largest Protestant Denominations</a:t>
            </a:r>
          </a:p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4683496" y="1611333"/>
            <a:ext cx="2606479" cy="3775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Baptist, Presbyterian, Pentecostal, Methodist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5287118" y="2393201"/>
            <a:ext cx="1399234" cy="310303"/>
          </a:xfrm>
          <a:prstGeom prst="rect">
            <a:avLst/>
          </a:prstGeom>
          <a:solidFill>
            <a:srgbClr val="FDDC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Pastors, Deacons, Bible teachers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69A755A-7E1F-4174-A2C7-394C16C21866}"/>
              </a:ext>
            </a:extLst>
          </p:cNvPr>
          <p:cNvSpPr/>
          <p:nvPr/>
        </p:nvSpPr>
        <p:spPr>
          <a:xfrm>
            <a:off x="4767511" y="112502"/>
            <a:ext cx="26477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/>
              <a:t>Dissertation Title: A quantitative study</a:t>
            </a:r>
            <a:endParaRPr lang="en-US" sz="1200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BF8AF08-5642-40A1-928B-C508BA86E6DD}"/>
              </a:ext>
            </a:extLst>
          </p:cNvPr>
          <p:cNvSpPr txBox="1"/>
          <p:nvPr/>
        </p:nvSpPr>
        <p:spPr>
          <a:xfrm>
            <a:off x="55245" y="2087763"/>
            <a:ext cx="3889865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000" b="1" dirty="0"/>
              <a:t>PROBLEM STATEMENT </a:t>
            </a:r>
          </a:p>
          <a:p>
            <a:pPr algn="ctr"/>
            <a:r>
              <a:rPr lang="en-US" sz="900" i="1" dirty="0"/>
              <a:t>It is unknown whether…</a:t>
            </a:r>
            <a:endParaRPr lang="en-US" sz="400" b="1" dirty="0"/>
          </a:p>
          <a:p>
            <a:pPr algn="ctr"/>
            <a:r>
              <a:rPr lang="en-US" sz="1000" dirty="0"/>
              <a:t>It is unknown whether there is a </a:t>
            </a:r>
            <a:r>
              <a:rPr lang="en-US" sz="1000" b="1" dirty="0">
                <a:highlight>
                  <a:srgbClr val="FFFF00"/>
                </a:highlight>
              </a:rPr>
              <a:t>relationship</a:t>
            </a:r>
            <a:r>
              <a:rPr lang="en-US" sz="1000" dirty="0"/>
              <a:t> between </a:t>
            </a:r>
            <a:r>
              <a:rPr lang="en-US" sz="1000" b="1" dirty="0">
                <a:highlight>
                  <a:srgbClr val="FFE28F"/>
                </a:highlight>
              </a:rPr>
              <a:t>Church Leader’s </a:t>
            </a:r>
            <a:r>
              <a:rPr lang="en-US" sz="1000" b="1" dirty="0">
                <a:highlight>
                  <a:srgbClr val="00FFFF"/>
                </a:highlight>
              </a:rPr>
              <a:t>spiritual formation </a:t>
            </a:r>
            <a:r>
              <a:rPr lang="en-US" sz="1000" dirty="0">
                <a:highlight>
                  <a:srgbClr val="00FFFF"/>
                </a:highlight>
              </a:rPr>
              <a:t> </a:t>
            </a:r>
            <a:r>
              <a:rPr lang="en-US" sz="1000" dirty="0"/>
              <a:t>and </a:t>
            </a:r>
            <a:r>
              <a:rPr lang="en-US" sz="1000" dirty="0">
                <a:highlight>
                  <a:srgbClr val="00FF00"/>
                </a:highlight>
              </a:rPr>
              <a:t>transformational  leadership style.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9A1ACD8-FDE5-4975-A8CC-BDDBE75FBC56}"/>
              </a:ext>
            </a:extLst>
          </p:cNvPr>
          <p:cNvSpPr txBox="1"/>
          <p:nvPr/>
        </p:nvSpPr>
        <p:spPr>
          <a:xfrm>
            <a:off x="267750" y="3052100"/>
            <a:ext cx="3419129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THESIS </a:t>
            </a:r>
          </a:p>
          <a:p>
            <a:pPr algn="ctr"/>
            <a:r>
              <a:rPr lang="en-US" sz="900" i="1" dirty="0"/>
              <a:t>This study will evaluate/research/…</a:t>
            </a:r>
            <a:endParaRPr lang="en-US" sz="900" b="1" dirty="0"/>
          </a:p>
          <a:p>
            <a:pPr algn="ctr"/>
            <a:r>
              <a:rPr lang="en-US" sz="1000" dirty="0"/>
              <a:t>This study will </a:t>
            </a:r>
            <a:r>
              <a:rPr lang="en-US" sz="1000" b="1" dirty="0">
                <a:highlight>
                  <a:srgbClr val="FFFF00"/>
                </a:highlight>
              </a:rPr>
              <a:t>investigate</a:t>
            </a:r>
            <a:r>
              <a:rPr lang="en-US" sz="1000" dirty="0"/>
              <a:t> the </a:t>
            </a:r>
            <a:r>
              <a:rPr lang="en-US" sz="1000" b="1" dirty="0">
                <a:highlight>
                  <a:srgbClr val="FFFF00"/>
                </a:highlight>
              </a:rPr>
              <a:t>relationship</a:t>
            </a:r>
            <a:r>
              <a:rPr lang="en-US" sz="1000" dirty="0"/>
              <a:t> between </a:t>
            </a:r>
            <a:r>
              <a:rPr lang="en-US" sz="1000" b="1" dirty="0">
                <a:highlight>
                  <a:srgbClr val="FFE28F"/>
                </a:highlight>
              </a:rPr>
              <a:t>church</a:t>
            </a:r>
            <a:r>
              <a:rPr lang="en-US" sz="1000" dirty="0">
                <a:highlight>
                  <a:srgbClr val="FFE28F"/>
                </a:highlight>
              </a:rPr>
              <a:t> </a:t>
            </a:r>
            <a:r>
              <a:rPr lang="en-US" sz="1000" b="1" dirty="0">
                <a:highlight>
                  <a:srgbClr val="FFE28F"/>
                </a:highlight>
              </a:rPr>
              <a:t>leader’s</a:t>
            </a:r>
            <a:r>
              <a:rPr lang="en-US" sz="1000" dirty="0">
                <a:solidFill>
                  <a:schemeClr val="accent4"/>
                </a:solidFill>
                <a:highlight>
                  <a:srgbClr val="00FFFF"/>
                </a:highlight>
              </a:rPr>
              <a:t> </a:t>
            </a:r>
            <a:r>
              <a:rPr lang="en-US" sz="1000" b="1" dirty="0">
                <a:highlight>
                  <a:srgbClr val="00FFFF"/>
                </a:highlight>
              </a:rPr>
              <a:t>spiritual formation</a:t>
            </a:r>
            <a:r>
              <a:rPr lang="en-US" sz="1000" dirty="0">
                <a:highlight>
                  <a:srgbClr val="00FFFF"/>
                </a:highlight>
              </a:rPr>
              <a:t> </a:t>
            </a:r>
            <a:r>
              <a:rPr lang="en-US" sz="1000" dirty="0"/>
              <a:t>and </a:t>
            </a:r>
            <a:r>
              <a:rPr lang="en-US" sz="1000" dirty="0">
                <a:highlight>
                  <a:srgbClr val="00FF00"/>
                </a:highlight>
              </a:rPr>
              <a:t>transformational</a:t>
            </a:r>
            <a:r>
              <a:rPr lang="en-US" sz="1000" dirty="0"/>
              <a:t> </a:t>
            </a:r>
            <a:r>
              <a:rPr lang="en-US" sz="1000" dirty="0">
                <a:highlight>
                  <a:srgbClr val="00FF00"/>
                </a:highlight>
              </a:rPr>
              <a:t>leadership style.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DC9F901-3326-4B74-9627-460DD93C8137}"/>
              </a:ext>
            </a:extLst>
          </p:cNvPr>
          <p:cNvSpPr txBox="1"/>
          <p:nvPr/>
        </p:nvSpPr>
        <p:spPr>
          <a:xfrm>
            <a:off x="365063" y="4042708"/>
            <a:ext cx="3419128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SIGNIFICANCE</a:t>
            </a:r>
          </a:p>
          <a:p>
            <a:pPr algn="ctr"/>
            <a:r>
              <a:rPr lang="en-US" sz="900" i="1" dirty="0"/>
              <a:t>Describe what you hope to accomplish  (The So-What, Why do I care)</a:t>
            </a:r>
            <a:endParaRPr lang="en-US" sz="900" b="1" dirty="0"/>
          </a:p>
          <a:p>
            <a:endParaRPr lang="en-US" sz="1100" dirty="0"/>
          </a:p>
          <a:p>
            <a:r>
              <a:rPr lang="en-US" sz="1100" dirty="0"/>
              <a:t>This research will:</a:t>
            </a:r>
          </a:p>
          <a:p>
            <a:pPr marR="0" lvl="0" algn="l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1.   understand the strength of relationship between  </a:t>
            </a:r>
          </a:p>
          <a:p>
            <a:pPr marR="0" lvl="0" algn="l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     </a:t>
            </a:r>
            <a:r>
              <a:rPr lang="en-US" sz="1100" b="1" dirty="0">
                <a:effectLst/>
                <a:highlight>
                  <a:srgbClr val="FFE28F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church leader’s </a:t>
            </a:r>
            <a:r>
              <a:rPr lang="en-US" sz="1100" b="1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spiritual formation </a:t>
            </a:r>
            <a:r>
              <a:rPr lang="en-US" sz="11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and   </a:t>
            </a:r>
          </a:p>
          <a:p>
            <a:pPr marR="0" lvl="0" algn="l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     </a:t>
            </a:r>
            <a:r>
              <a:rPr lang="en-US" sz="11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transformational</a:t>
            </a:r>
            <a:r>
              <a:rPr lang="en-US" sz="1100" dirty="0"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 </a:t>
            </a:r>
            <a:r>
              <a:rPr lang="en-US" sz="11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leadership </a:t>
            </a:r>
            <a:r>
              <a:rPr lang="en-US" sz="110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style </a:t>
            </a:r>
            <a:br>
              <a:rPr lang="en-US" sz="110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</a:br>
            <a:endParaRPr lang="en-US" sz="1100" dirty="0">
              <a:effectLst/>
              <a:highlight>
                <a:srgbClr val="00FF00"/>
              </a:highlight>
              <a:latin typeface="Times New Roman" panose="02020603050405020304" pitchFamily="18" charset="0"/>
              <a:ea typeface="Arial" panose="020B0604020202020204" pitchFamily="34" charset="0"/>
              <a:cs typeface="Times New Roman (Body CS)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2.  </a:t>
            </a:r>
            <a:r>
              <a:rPr lang="en-US" sz="11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 understand </a:t>
            </a:r>
            <a:r>
              <a:rPr lang="en-US" sz="1100" dirty="0">
                <a:highlight>
                  <a:srgbClr val="00FF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transformational l</a:t>
            </a:r>
            <a:r>
              <a:rPr lang="en-US" sz="11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eaderships style </a:t>
            </a:r>
            <a:r>
              <a:rPr lang="en-US" sz="11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in   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      </a:t>
            </a:r>
            <a:r>
              <a:rPr lang="en-US" sz="11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relationship to </a:t>
            </a:r>
            <a:r>
              <a:rPr lang="en-US" sz="11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 (Body CS)"/>
              </a:rPr>
              <a:t>beliefs (spiritual formation) 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171EA7-6EE9-41EE-8C45-2DDF37A36C9B}"/>
              </a:ext>
            </a:extLst>
          </p:cNvPr>
          <p:cNvSpPr txBox="1"/>
          <p:nvPr/>
        </p:nvSpPr>
        <p:spPr>
          <a:xfrm>
            <a:off x="8649789" y="691293"/>
            <a:ext cx="2664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Null Hypothesis:</a:t>
            </a:r>
          </a:p>
          <a:p>
            <a:r>
              <a:rPr lang="en-US" sz="1000" b="1" dirty="0"/>
              <a:t>     There is no statistically significant correlation between a church leader’s spiritual formation and leadership style. 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2FC6C28-46E2-4BCD-A458-677E6334FA1F}"/>
              </a:ext>
            </a:extLst>
          </p:cNvPr>
          <p:cNvCxnSpPr>
            <a:cxnSpLocks/>
            <a:stCxn id="84" idx="3"/>
          </p:cNvCxnSpPr>
          <p:nvPr/>
        </p:nvCxnSpPr>
        <p:spPr>
          <a:xfrm flipV="1">
            <a:off x="8396894" y="1885480"/>
            <a:ext cx="271596" cy="147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3B032AA5-031C-4BF5-A460-422B476646F2}"/>
              </a:ext>
            </a:extLst>
          </p:cNvPr>
          <p:cNvSpPr txBox="1"/>
          <p:nvPr/>
        </p:nvSpPr>
        <p:spPr>
          <a:xfrm>
            <a:off x="7489725" y="1848154"/>
            <a:ext cx="907169" cy="36933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u="sng" dirty="0"/>
              <a:t>Research Hypotheses</a:t>
            </a:r>
            <a:endParaRPr lang="en-US" sz="900" dirty="0">
              <a:solidFill>
                <a:srgbClr val="7030A0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8B09235-6652-4D3E-B8C4-C4EB9BB53695}"/>
              </a:ext>
            </a:extLst>
          </p:cNvPr>
          <p:cNvSpPr txBox="1"/>
          <p:nvPr/>
        </p:nvSpPr>
        <p:spPr>
          <a:xfrm>
            <a:off x="4391502" y="3997147"/>
            <a:ext cx="3341314" cy="1015663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u="sng" dirty="0">
                <a:highlight>
                  <a:srgbClr val="FFE28F"/>
                </a:highlight>
              </a:rPr>
              <a:t>What Validated Instrument is being used?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Multifactor Leadership Questionnaire (MLQ)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The Christian Spiritual Participation Profile (CSPP)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And or the 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Faith Maturity Scale (FMS) </a:t>
            </a:r>
            <a:endParaRPr lang="en-US" sz="1050" dirty="0">
              <a:solidFill>
                <a:srgbClr val="0070C0"/>
              </a:solidFill>
              <a:highlight>
                <a:srgbClr val="FFE28F"/>
              </a:highlight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5CF98D8-B66F-44C7-851E-C05D140C99EB}"/>
              </a:ext>
            </a:extLst>
          </p:cNvPr>
          <p:cNvSpPr txBox="1"/>
          <p:nvPr/>
        </p:nvSpPr>
        <p:spPr>
          <a:xfrm>
            <a:off x="4680090" y="5022225"/>
            <a:ext cx="2785470" cy="646331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Non-experimental design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Parametric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Pearson’s Correlation Test (r)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F8ACBE6-AD50-49D9-8FF0-90E15690DE9E}"/>
              </a:ext>
            </a:extLst>
          </p:cNvPr>
          <p:cNvSpPr txBox="1"/>
          <p:nvPr/>
        </p:nvSpPr>
        <p:spPr>
          <a:xfrm>
            <a:off x="5011686" y="5820537"/>
            <a:ext cx="2278289" cy="46166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Data Collection</a:t>
            </a:r>
          </a:p>
          <a:p>
            <a:pPr algn="ctr"/>
            <a:r>
              <a:rPr lang="en-US" sz="1200" dirty="0"/>
              <a:t>Survey Monkey? </a:t>
            </a:r>
            <a:endParaRPr lang="en-US" sz="1050" dirty="0">
              <a:solidFill>
                <a:srgbClr val="7030A0"/>
              </a:solidFill>
            </a:endParaRP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667C667-37CA-4977-9399-A9BB2716E811}"/>
              </a:ext>
            </a:extLst>
          </p:cNvPr>
          <p:cNvGrpSpPr/>
          <p:nvPr/>
        </p:nvGrpSpPr>
        <p:grpSpPr>
          <a:xfrm>
            <a:off x="5889033" y="5499989"/>
            <a:ext cx="301923" cy="224758"/>
            <a:chOff x="8097253" y="1371600"/>
            <a:chExt cx="128337" cy="228600"/>
          </a:xfrm>
        </p:grpSpPr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1290CAF7-FF5A-4E0D-83A4-5D5FD42CFF98}"/>
                </a:ext>
              </a:extLst>
            </p:cNvPr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77DAA417-ABC6-441F-80B9-BD87D65BB792}"/>
                </a:ext>
              </a:extLst>
            </p:cNvPr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0C9C6D7F-D001-4BEB-8E2F-306D0FCE6341}"/>
                </a:ext>
              </a:extLst>
            </p:cNvPr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8066715-5790-4826-8AB1-D3AB42DB47D5}"/>
              </a:ext>
            </a:extLst>
          </p:cNvPr>
          <p:cNvGrpSpPr/>
          <p:nvPr/>
        </p:nvGrpSpPr>
        <p:grpSpPr>
          <a:xfrm>
            <a:off x="5927591" y="4774664"/>
            <a:ext cx="263365" cy="333502"/>
            <a:chOff x="8097253" y="1371600"/>
            <a:chExt cx="128337" cy="228600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A67F4C9A-6C1B-428E-9CD1-761DEFAD5033}"/>
                </a:ext>
              </a:extLst>
            </p:cNvPr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15AF508C-784D-409E-9855-825D5CBD4D1C}"/>
                </a:ext>
              </a:extLst>
            </p:cNvPr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D43B6F44-482D-466F-9A92-6164287C765A}"/>
                </a:ext>
              </a:extLst>
            </p:cNvPr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TextBox 104">
            <a:extLst>
              <a:ext uri="{FF2B5EF4-FFF2-40B4-BE49-F238E27FC236}">
                <a16:creationId xmlns:a16="http://schemas.microsoft.com/office/drawing/2014/main" id="{1EB59539-6CEC-4FE5-9628-29B08388B3A0}"/>
              </a:ext>
            </a:extLst>
          </p:cNvPr>
          <p:cNvSpPr txBox="1"/>
          <p:nvPr/>
        </p:nvSpPr>
        <p:spPr>
          <a:xfrm>
            <a:off x="8668490" y="224673"/>
            <a:ext cx="2975738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5">
                    <a:lumMod val="75000"/>
                  </a:schemeClr>
                </a:solidFill>
              </a:rPr>
              <a:t>Erik Christensen – </a:t>
            </a:r>
            <a:r>
              <a:rPr lang="en-US" sz="1100" b="1" dirty="0">
                <a:solidFill>
                  <a:schemeClr val="accent5">
                    <a:lumMod val="75000"/>
                  </a:schemeClr>
                </a:solidFill>
              </a:rPr>
              <a:t>2.13.23 </a:t>
            </a:r>
            <a:r>
              <a:rPr lang="en-US" sz="1000" b="1" i="1" dirty="0">
                <a:solidFill>
                  <a:schemeClr val="accent5">
                    <a:lumMod val="75000"/>
                  </a:schemeClr>
                </a:solidFill>
              </a:rPr>
              <a:t>version date</a:t>
            </a:r>
            <a:endParaRPr lang="en-US" sz="12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8E81A2-BCE2-4CB2-B9BA-C5FC7F9FA3D1}"/>
              </a:ext>
            </a:extLst>
          </p:cNvPr>
          <p:cNvSpPr txBox="1"/>
          <p:nvPr/>
        </p:nvSpPr>
        <p:spPr>
          <a:xfrm>
            <a:off x="244600" y="389501"/>
            <a:ext cx="3373402" cy="142346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050" b="1" dirty="0"/>
              <a:t>PURPOSE</a:t>
            </a:r>
            <a:r>
              <a:rPr lang="en-US" sz="1100" b="1" dirty="0"/>
              <a:t> </a:t>
            </a:r>
          </a:p>
          <a:p>
            <a:pPr algn="ctr"/>
            <a:r>
              <a:rPr lang="en-US" sz="900" i="1" dirty="0"/>
              <a:t>Establishes the intent  of the entire research study…</a:t>
            </a:r>
            <a:br>
              <a:rPr lang="en-US" sz="900" dirty="0"/>
            </a:br>
            <a:r>
              <a:rPr lang="en-US" sz="1050" dirty="0"/>
              <a:t>The purpose of this study is to </a:t>
            </a:r>
            <a:r>
              <a:rPr lang="en-US" sz="1050" b="1" dirty="0">
                <a:highlight>
                  <a:srgbClr val="FFFF00"/>
                </a:highlight>
              </a:rPr>
              <a:t>investigate</a:t>
            </a:r>
            <a:r>
              <a:rPr lang="en-US" sz="1050" dirty="0"/>
              <a:t> the </a:t>
            </a:r>
            <a:r>
              <a:rPr lang="en-US" sz="1050" b="1" dirty="0">
                <a:highlight>
                  <a:srgbClr val="FFFF00"/>
                </a:highlight>
              </a:rPr>
              <a:t>relationship</a:t>
            </a:r>
            <a:r>
              <a:rPr lang="en-US" sz="1050" dirty="0"/>
              <a:t> between </a:t>
            </a:r>
            <a:r>
              <a:rPr lang="en-US" sz="1050" b="1" dirty="0">
                <a:highlight>
                  <a:srgbClr val="FFE28F"/>
                </a:highlight>
              </a:rPr>
              <a:t>Church Leader’s </a:t>
            </a:r>
            <a:r>
              <a:rPr lang="en-US" sz="1050" b="1" dirty="0">
                <a:highlight>
                  <a:srgbClr val="00FFFF"/>
                </a:highlight>
              </a:rPr>
              <a:t>spiritual formation </a:t>
            </a:r>
            <a:r>
              <a:rPr lang="en-US" sz="1050" dirty="0"/>
              <a:t>and </a:t>
            </a:r>
            <a:r>
              <a:rPr lang="en-US" sz="1050" dirty="0">
                <a:highlight>
                  <a:srgbClr val="00FF00"/>
                </a:highlight>
              </a:rPr>
              <a:t> leadership style.</a:t>
            </a:r>
          </a:p>
          <a:p>
            <a:endParaRPr lang="en-US" sz="400" dirty="0"/>
          </a:p>
          <a:p>
            <a:r>
              <a:rPr lang="en-US" sz="1050" i="1" dirty="0"/>
              <a:t>[</a:t>
            </a:r>
            <a:r>
              <a:rPr lang="en-US" sz="1000" i="1" dirty="0"/>
              <a:t>Leadership is being defined as an outward work to be accomplished rather than an inward spiritual transformation of beliefs which effectively influence others</a:t>
            </a:r>
            <a:r>
              <a:rPr lang="en-US" sz="1050" i="1" dirty="0"/>
              <a:t>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176D06-3BD9-4A03-AAF8-403143B6B3C8}"/>
              </a:ext>
            </a:extLst>
          </p:cNvPr>
          <p:cNvSpPr txBox="1"/>
          <p:nvPr/>
        </p:nvSpPr>
        <p:spPr>
          <a:xfrm>
            <a:off x="8668490" y="2441706"/>
            <a:ext cx="28614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Interest</a:t>
            </a:r>
            <a:r>
              <a:rPr lang="en-US" sz="1400" dirty="0"/>
              <a:t>: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4428625-3A91-4065-AC41-55527F3CD14C}"/>
              </a:ext>
            </a:extLst>
          </p:cNvPr>
          <p:cNvSpPr txBox="1"/>
          <p:nvPr/>
        </p:nvSpPr>
        <p:spPr>
          <a:xfrm>
            <a:off x="292026" y="6421669"/>
            <a:ext cx="234667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/>
              <a:t>Rev.  2022 Hughes Research Design Funnel ©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C129D48-A561-FF49-B642-2BC8BCD72232}"/>
              </a:ext>
            </a:extLst>
          </p:cNvPr>
          <p:cNvSpPr/>
          <p:nvPr/>
        </p:nvSpPr>
        <p:spPr>
          <a:xfrm>
            <a:off x="4293438" y="1043731"/>
            <a:ext cx="3360952" cy="1392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Southern NJ &amp; PA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4D0D36C-5F16-48E8-A715-03795B8A20A1}"/>
              </a:ext>
            </a:extLst>
          </p:cNvPr>
          <p:cNvSpPr/>
          <p:nvPr/>
        </p:nvSpPr>
        <p:spPr>
          <a:xfrm>
            <a:off x="4934530" y="2032043"/>
            <a:ext cx="2187351" cy="2774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 Church Leaders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E84A27-4B75-AB40-890E-D516476AE67E}"/>
              </a:ext>
            </a:extLst>
          </p:cNvPr>
          <p:cNvSpPr txBox="1"/>
          <p:nvPr/>
        </p:nvSpPr>
        <p:spPr>
          <a:xfrm>
            <a:off x="8872208" y="2752398"/>
            <a:ext cx="28614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 of Interest: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1. Spiritual Formation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2. Leadership Styles 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Transformational &amp; Ethical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3EBB412-B7CB-4840-895B-55B137015135}"/>
              </a:ext>
            </a:extLst>
          </p:cNvPr>
          <p:cNvSpPr txBox="1"/>
          <p:nvPr/>
        </p:nvSpPr>
        <p:spPr>
          <a:xfrm>
            <a:off x="8782790" y="3878153"/>
            <a:ext cx="286143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&amp; Sample: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Pastors &amp; Leaders of top 3-4 Protestant Denominations in southern PA &amp; NJ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CA101E7-B906-3E53-60C0-801E30D07BD8}"/>
              </a:ext>
            </a:extLst>
          </p:cNvPr>
          <p:cNvSpPr txBox="1"/>
          <p:nvPr/>
        </p:nvSpPr>
        <p:spPr>
          <a:xfrm>
            <a:off x="8668490" y="1399532"/>
            <a:ext cx="2664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Research Hypothesis:</a:t>
            </a:r>
          </a:p>
          <a:p>
            <a:r>
              <a:rPr lang="en-US" sz="1000" b="1" dirty="0"/>
              <a:t>     There is a statistically significant correlation between a church leader’s spiritual formation and leadership style. </a:t>
            </a:r>
            <a:endParaRPr lang="en-US" sz="1000" baseline="-25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AE421C-9237-94F3-C421-421A7B31232C}"/>
              </a:ext>
            </a:extLst>
          </p:cNvPr>
          <p:cNvSpPr txBox="1"/>
          <p:nvPr/>
        </p:nvSpPr>
        <p:spPr>
          <a:xfrm>
            <a:off x="8123815" y="5820537"/>
            <a:ext cx="1496786" cy="46166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Data </a:t>
            </a:r>
          </a:p>
          <a:p>
            <a:pPr algn="ctr"/>
            <a:r>
              <a:rPr lang="en-US" sz="1200" dirty="0">
                <a:solidFill>
                  <a:srgbClr val="7030A0"/>
                </a:solidFill>
              </a:rPr>
              <a:t>Winks SDA</a:t>
            </a:r>
            <a:endParaRPr lang="en-US" sz="105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188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/>
          </p:cNvCxnSpPr>
          <p:nvPr/>
        </p:nvCxnSpPr>
        <p:spPr>
          <a:xfrm>
            <a:off x="3747403" y="726502"/>
            <a:ext cx="1399234" cy="19658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 flipH="1">
            <a:off x="6933470" y="710037"/>
            <a:ext cx="1095580" cy="19822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13644" y="2927026"/>
            <a:ext cx="1755513" cy="1107996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SAMPLE</a:t>
            </a:r>
          </a:p>
          <a:p>
            <a:pPr algn="ctr"/>
            <a:r>
              <a:rPr lang="en-US" sz="1100" dirty="0"/>
              <a:t>Church Leaders serving within a local church and connected with one of the main Protestant denominations in the NE</a:t>
            </a:r>
            <a:endParaRPr lang="en-US" sz="7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42970" y="6456150"/>
            <a:ext cx="56968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Hughes Research Design Funnel Template – QUANTITATIVE Research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5951114" y="4178235"/>
            <a:ext cx="239842" cy="186692"/>
            <a:chOff x="8097253" y="1371600"/>
            <a:chExt cx="128337" cy="2286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Rectangle 127"/>
          <p:cNvSpPr/>
          <p:nvPr/>
        </p:nvSpPr>
        <p:spPr>
          <a:xfrm>
            <a:off x="4161462" y="772388"/>
            <a:ext cx="3597628" cy="1733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Northeast Region of America 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4507912" y="1298017"/>
            <a:ext cx="2957648" cy="1893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 4 Largest Protestant Denominations</a:t>
            </a:r>
          </a:p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4683496" y="1611333"/>
            <a:ext cx="2606479" cy="3775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Baptist, Presbyterian, Pentecostal, Methodist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5287118" y="2393201"/>
            <a:ext cx="1399234" cy="310303"/>
          </a:xfrm>
          <a:prstGeom prst="rect">
            <a:avLst/>
          </a:prstGeom>
          <a:solidFill>
            <a:srgbClr val="FDDC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Pastors, Deacons, Bible teachers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69A755A-7E1F-4174-A2C7-394C16C21866}"/>
              </a:ext>
            </a:extLst>
          </p:cNvPr>
          <p:cNvSpPr/>
          <p:nvPr/>
        </p:nvSpPr>
        <p:spPr>
          <a:xfrm>
            <a:off x="4767511" y="112502"/>
            <a:ext cx="26477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/>
              <a:t>Dissertation Title: A quantitative study</a:t>
            </a:r>
            <a:endParaRPr lang="en-US" sz="1200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BF8AF08-5642-40A1-928B-C508BA86E6DD}"/>
              </a:ext>
            </a:extLst>
          </p:cNvPr>
          <p:cNvSpPr txBox="1"/>
          <p:nvPr/>
        </p:nvSpPr>
        <p:spPr>
          <a:xfrm>
            <a:off x="55245" y="2087763"/>
            <a:ext cx="3889865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000" b="1" dirty="0"/>
              <a:t>PROBLEM STATEMENT </a:t>
            </a:r>
          </a:p>
          <a:p>
            <a:pPr algn="ctr"/>
            <a:r>
              <a:rPr lang="en-US" sz="900" i="1" dirty="0"/>
              <a:t>It is unknown whether…</a:t>
            </a:r>
            <a:endParaRPr lang="en-US" sz="400" b="1" dirty="0"/>
          </a:p>
          <a:p>
            <a:pPr algn="ctr"/>
            <a:r>
              <a:rPr lang="en-US" sz="1000" dirty="0"/>
              <a:t>It is unknown whether there is a </a:t>
            </a:r>
            <a:r>
              <a:rPr lang="en-US" sz="1000" dirty="0">
                <a:highlight>
                  <a:srgbClr val="FFFF00"/>
                </a:highlight>
              </a:rPr>
              <a:t>relationship</a:t>
            </a:r>
            <a:r>
              <a:rPr lang="en-US" sz="1000" dirty="0"/>
              <a:t> between </a:t>
            </a:r>
            <a:r>
              <a:rPr lang="en-US" sz="1000" b="1" dirty="0">
                <a:highlight>
                  <a:srgbClr val="FFE28F"/>
                </a:highlight>
              </a:rPr>
              <a:t>Church Leader’s </a:t>
            </a:r>
            <a:r>
              <a:rPr lang="en-US" sz="1000" b="1" dirty="0">
                <a:highlight>
                  <a:srgbClr val="00FFFF"/>
                </a:highlight>
              </a:rPr>
              <a:t>spiritual formation </a:t>
            </a:r>
            <a:r>
              <a:rPr lang="en-US" sz="1000" dirty="0">
                <a:highlight>
                  <a:srgbClr val="00FFFF"/>
                </a:highlight>
              </a:rPr>
              <a:t> </a:t>
            </a:r>
            <a:r>
              <a:rPr lang="en-US" sz="1000" dirty="0"/>
              <a:t>and</a:t>
            </a:r>
            <a:r>
              <a:rPr lang="en-US" sz="1000" dirty="0">
                <a:highlight>
                  <a:srgbClr val="00FF00"/>
                </a:highlight>
              </a:rPr>
              <a:t> leadership style.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9A1ACD8-FDE5-4975-A8CC-BDDBE75FBC56}"/>
              </a:ext>
            </a:extLst>
          </p:cNvPr>
          <p:cNvSpPr txBox="1"/>
          <p:nvPr/>
        </p:nvSpPr>
        <p:spPr>
          <a:xfrm>
            <a:off x="267750" y="3052100"/>
            <a:ext cx="34191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THESIS </a:t>
            </a:r>
          </a:p>
          <a:p>
            <a:pPr algn="ctr"/>
            <a:r>
              <a:rPr lang="en-US" sz="900" i="1" dirty="0"/>
              <a:t>This study will evaluate/research/…</a:t>
            </a:r>
            <a:endParaRPr lang="en-US" sz="900" b="1" dirty="0"/>
          </a:p>
          <a:p>
            <a:pPr algn="ctr"/>
            <a:r>
              <a:rPr lang="en-US" sz="1000" dirty="0"/>
              <a:t>This study will </a:t>
            </a:r>
            <a:r>
              <a:rPr lang="en-US" sz="1000" b="1" dirty="0"/>
              <a:t>investigate</a:t>
            </a:r>
            <a:r>
              <a:rPr lang="en-US" sz="1000" dirty="0"/>
              <a:t> the </a:t>
            </a:r>
            <a:r>
              <a:rPr lang="en-US" sz="1000" dirty="0">
                <a:highlight>
                  <a:srgbClr val="FFFF00"/>
                </a:highlight>
              </a:rPr>
              <a:t>relationship</a:t>
            </a:r>
            <a:r>
              <a:rPr lang="en-US" sz="1000" dirty="0"/>
              <a:t> between </a:t>
            </a:r>
            <a:r>
              <a:rPr lang="en-US" sz="1000" b="1" dirty="0">
                <a:highlight>
                  <a:srgbClr val="FFE28F"/>
                </a:highlight>
              </a:rPr>
              <a:t>church</a:t>
            </a:r>
            <a:r>
              <a:rPr lang="en-US" sz="1000" dirty="0">
                <a:highlight>
                  <a:srgbClr val="FFE28F"/>
                </a:highlight>
              </a:rPr>
              <a:t> </a:t>
            </a:r>
            <a:r>
              <a:rPr lang="en-US" sz="1000" b="1" dirty="0">
                <a:highlight>
                  <a:srgbClr val="FFE28F"/>
                </a:highlight>
              </a:rPr>
              <a:t>leader’s</a:t>
            </a:r>
            <a:r>
              <a:rPr lang="en-US" sz="1000" dirty="0">
                <a:solidFill>
                  <a:schemeClr val="accent4"/>
                </a:solidFill>
                <a:highlight>
                  <a:srgbClr val="00FFFF"/>
                </a:highlight>
              </a:rPr>
              <a:t> </a:t>
            </a:r>
            <a:r>
              <a:rPr lang="en-US" sz="1000" b="1" dirty="0">
                <a:highlight>
                  <a:srgbClr val="00FFFF"/>
                </a:highlight>
              </a:rPr>
              <a:t>spiritual formation</a:t>
            </a:r>
            <a:r>
              <a:rPr lang="en-US" sz="1000" dirty="0">
                <a:highlight>
                  <a:srgbClr val="00FFFF"/>
                </a:highlight>
              </a:rPr>
              <a:t> </a:t>
            </a:r>
            <a:r>
              <a:rPr lang="en-US" sz="1000" dirty="0"/>
              <a:t>and </a:t>
            </a:r>
            <a:r>
              <a:rPr lang="en-US" sz="1000" dirty="0">
                <a:highlight>
                  <a:srgbClr val="00FF00"/>
                </a:highlight>
              </a:rPr>
              <a:t>leadership style.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DC9F901-3326-4B74-9627-460DD93C8137}"/>
              </a:ext>
            </a:extLst>
          </p:cNvPr>
          <p:cNvSpPr txBox="1"/>
          <p:nvPr/>
        </p:nvSpPr>
        <p:spPr>
          <a:xfrm>
            <a:off x="365063" y="4042708"/>
            <a:ext cx="34191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SIGNIFICANCE</a:t>
            </a:r>
          </a:p>
          <a:p>
            <a:pPr algn="ctr"/>
            <a:r>
              <a:rPr lang="en-US" sz="900" i="1" dirty="0"/>
              <a:t>Describe what you hope to accomplish  (The So-What, Why do I care)</a:t>
            </a:r>
            <a:endParaRPr lang="en-US" sz="900" b="1" dirty="0"/>
          </a:p>
          <a:p>
            <a:r>
              <a:rPr lang="en-US" sz="1100" dirty="0"/>
              <a:t>This research will:</a:t>
            </a:r>
          </a:p>
          <a:p>
            <a:r>
              <a:rPr lang="en-US" sz="1100" dirty="0"/>
              <a:t>   1. strengthen  </a:t>
            </a:r>
            <a:r>
              <a:rPr lang="en-US" sz="1100" b="1" dirty="0">
                <a:highlight>
                  <a:srgbClr val="FFE28F"/>
                </a:highlight>
              </a:rPr>
              <a:t>church leader’s </a:t>
            </a:r>
            <a:r>
              <a:rPr lang="en-US" sz="1100" b="1" dirty="0">
                <a:highlight>
                  <a:srgbClr val="00FFFF"/>
                </a:highlight>
              </a:rPr>
              <a:t>spiritual formation </a:t>
            </a:r>
            <a:r>
              <a:rPr lang="en-US" sz="1100" dirty="0"/>
              <a:t>by focusing in on key beliefs needed for spiritual maturity</a:t>
            </a:r>
          </a:p>
          <a:p>
            <a:r>
              <a:rPr lang="en-US" sz="1100" dirty="0"/>
              <a:t>   2.  train </a:t>
            </a:r>
            <a:r>
              <a:rPr lang="en-US" sz="1100" b="1" dirty="0">
                <a:highlight>
                  <a:srgbClr val="FFE28F"/>
                </a:highlight>
              </a:rPr>
              <a:t>church leaders </a:t>
            </a:r>
            <a:r>
              <a:rPr lang="en-US" sz="1100" dirty="0"/>
              <a:t>in effective </a:t>
            </a:r>
            <a:r>
              <a:rPr lang="en-US" sz="1100" b="1" dirty="0">
                <a:highlight>
                  <a:srgbClr val="00FF00"/>
                </a:highlight>
              </a:rPr>
              <a:t>leadership styles</a:t>
            </a:r>
          </a:p>
          <a:p>
            <a:r>
              <a:rPr lang="en-US" sz="1100" dirty="0"/>
              <a:t>   3.  result in greater leader effectiveness within the church (discipleship), and within the non-churched community (evangelism)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171EA7-6EE9-41EE-8C45-2DDF37A36C9B}"/>
              </a:ext>
            </a:extLst>
          </p:cNvPr>
          <p:cNvSpPr txBox="1"/>
          <p:nvPr/>
        </p:nvSpPr>
        <p:spPr>
          <a:xfrm>
            <a:off x="8649789" y="691293"/>
            <a:ext cx="2664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Null Hypothesis:</a:t>
            </a:r>
          </a:p>
          <a:p>
            <a:r>
              <a:rPr lang="en-US" sz="1000" b="1" dirty="0"/>
              <a:t>     There is no statistically significant correlation between a church leader’s spiritual formation and leadership style. 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2FC6C28-46E2-4BCD-A458-677E6334FA1F}"/>
              </a:ext>
            </a:extLst>
          </p:cNvPr>
          <p:cNvCxnSpPr>
            <a:cxnSpLocks/>
            <a:stCxn id="84" idx="3"/>
          </p:cNvCxnSpPr>
          <p:nvPr/>
        </p:nvCxnSpPr>
        <p:spPr>
          <a:xfrm flipV="1">
            <a:off x="8396894" y="1885480"/>
            <a:ext cx="271596" cy="147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3B032AA5-031C-4BF5-A460-422B476646F2}"/>
              </a:ext>
            </a:extLst>
          </p:cNvPr>
          <p:cNvSpPr txBox="1"/>
          <p:nvPr/>
        </p:nvSpPr>
        <p:spPr>
          <a:xfrm>
            <a:off x="7489725" y="1848154"/>
            <a:ext cx="907169" cy="36933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u="sng" dirty="0"/>
              <a:t>Research Hypotheses</a:t>
            </a:r>
            <a:endParaRPr lang="en-US" sz="900" dirty="0">
              <a:solidFill>
                <a:srgbClr val="7030A0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8B09235-6652-4D3E-B8C4-C4EB9BB53695}"/>
              </a:ext>
            </a:extLst>
          </p:cNvPr>
          <p:cNvSpPr txBox="1"/>
          <p:nvPr/>
        </p:nvSpPr>
        <p:spPr>
          <a:xfrm>
            <a:off x="4391502" y="3997147"/>
            <a:ext cx="3341314" cy="1015663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u="sng" dirty="0">
                <a:highlight>
                  <a:srgbClr val="FFE28F"/>
                </a:highlight>
              </a:rPr>
              <a:t>What Validated Instrument is being used?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Multifactor Leadership Questionnaire (MLQ)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The Christian Spiritual Participation Profile (CSPP)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And or the 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Faith Maturity Scale (FMS) </a:t>
            </a:r>
            <a:endParaRPr lang="en-US" sz="1050" dirty="0">
              <a:solidFill>
                <a:srgbClr val="0070C0"/>
              </a:solidFill>
              <a:highlight>
                <a:srgbClr val="FFE28F"/>
              </a:highlight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5CF98D8-B66F-44C7-851E-C05D140C99EB}"/>
              </a:ext>
            </a:extLst>
          </p:cNvPr>
          <p:cNvSpPr txBox="1"/>
          <p:nvPr/>
        </p:nvSpPr>
        <p:spPr>
          <a:xfrm>
            <a:off x="4680090" y="5022225"/>
            <a:ext cx="2785470" cy="646331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Non-experimental design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Parametric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Pearson’s Correlation Test (r)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F8ACBE6-AD50-49D9-8FF0-90E15690DE9E}"/>
              </a:ext>
            </a:extLst>
          </p:cNvPr>
          <p:cNvSpPr txBox="1"/>
          <p:nvPr/>
        </p:nvSpPr>
        <p:spPr>
          <a:xfrm>
            <a:off x="5011686" y="5820537"/>
            <a:ext cx="2278289" cy="46166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Data Collection</a:t>
            </a:r>
          </a:p>
          <a:p>
            <a:pPr algn="ctr"/>
            <a:r>
              <a:rPr lang="en-US" sz="1200" dirty="0"/>
              <a:t>Survey Monkey? </a:t>
            </a:r>
            <a:endParaRPr lang="en-US" sz="1050" dirty="0">
              <a:solidFill>
                <a:srgbClr val="7030A0"/>
              </a:solidFill>
            </a:endParaRP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667C667-37CA-4977-9399-A9BB2716E811}"/>
              </a:ext>
            </a:extLst>
          </p:cNvPr>
          <p:cNvGrpSpPr/>
          <p:nvPr/>
        </p:nvGrpSpPr>
        <p:grpSpPr>
          <a:xfrm>
            <a:off x="5889033" y="5499989"/>
            <a:ext cx="301923" cy="224758"/>
            <a:chOff x="8097253" y="1371600"/>
            <a:chExt cx="128337" cy="228600"/>
          </a:xfrm>
        </p:grpSpPr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1290CAF7-FF5A-4E0D-83A4-5D5FD42CFF98}"/>
                </a:ext>
              </a:extLst>
            </p:cNvPr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77DAA417-ABC6-441F-80B9-BD87D65BB792}"/>
                </a:ext>
              </a:extLst>
            </p:cNvPr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0C9C6D7F-D001-4BEB-8E2F-306D0FCE6341}"/>
                </a:ext>
              </a:extLst>
            </p:cNvPr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8066715-5790-4826-8AB1-D3AB42DB47D5}"/>
              </a:ext>
            </a:extLst>
          </p:cNvPr>
          <p:cNvGrpSpPr/>
          <p:nvPr/>
        </p:nvGrpSpPr>
        <p:grpSpPr>
          <a:xfrm>
            <a:off x="5927591" y="4774664"/>
            <a:ext cx="263365" cy="333502"/>
            <a:chOff x="8097253" y="1371600"/>
            <a:chExt cx="128337" cy="228600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A67F4C9A-6C1B-428E-9CD1-761DEFAD5033}"/>
                </a:ext>
              </a:extLst>
            </p:cNvPr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15AF508C-784D-409E-9855-825D5CBD4D1C}"/>
                </a:ext>
              </a:extLst>
            </p:cNvPr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D43B6F44-482D-466F-9A92-6164287C765A}"/>
                </a:ext>
              </a:extLst>
            </p:cNvPr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TextBox 104">
            <a:extLst>
              <a:ext uri="{FF2B5EF4-FFF2-40B4-BE49-F238E27FC236}">
                <a16:creationId xmlns:a16="http://schemas.microsoft.com/office/drawing/2014/main" id="{1EB59539-6CEC-4FE5-9628-29B08388B3A0}"/>
              </a:ext>
            </a:extLst>
          </p:cNvPr>
          <p:cNvSpPr txBox="1"/>
          <p:nvPr/>
        </p:nvSpPr>
        <p:spPr>
          <a:xfrm>
            <a:off x="8668490" y="224673"/>
            <a:ext cx="2975738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5">
                    <a:lumMod val="75000"/>
                  </a:schemeClr>
                </a:solidFill>
              </a:rPr>
              <a:t>Erik Christensen – </a:t>
            </a:r>
            <a:r>
              <a:rPr lang="en-US" sz="1100" b="1" dirty="0">
                <a:solidFill>
                  <a:schemeClr val="accent5">
                    <a:lumMod val="75000"/>
                  </a:schemeClr>
                </a:solidFill>
              </a:rPr>
              <a:t>1.25.23 </a:t>
            </a:r>
            <a:r>
              <a:rPr lang="en-US" sz="1000" b="1" i="1" dirty="0">
                <a:solidFill>
                  <a:schemeClr val="accent5">
                    <a:lumMod val="75000"/>
                  </a:schemeClr>
                </a:solidFill>
              </a:rPr>
              <a:t>version date</a:t>
            </a:r>
            <a:endParaRPr lang="en-US" sz="12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8E81A2-BCE2-4CB2-B9BA-C5FC7F9FA3D1}"/>
              </a:ext>
            </a:extLst>
          </p:cNvPr>
          <p:cNvSpPr txBox="1"/>
          <p:nvPr/>
        </p:nvSpPr>
        <p:spPr>
          <a:xfrm>
            <a:off x="244600" y="389501"/>
            <a:ext cx="3373402" cy="142346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050" b="1" dirty="0"/>
              <a:t>PURPOSE</a:t>
            </a:r>
            <a:r>
              <a:rPr lang="en-US" sz="1100" b="1" dirty="0"/>
              <a:t> </a:t>
            </a:r>
          </a:p>
          <a:p>
            <a:pPr algn="ctr"/>
            <a:r>
              <a:rPr lang="en-US" sz="900" i="1" dirty="0"/>
              <a:t>Establishes the intent  of the entire research study…</a:t>
            </a:r>
            <a:br>
              <a:rPr lang="en-US" sz="900" dirty="0"/>
            </a:br>
            <a:r>
              <a:rPr lang="en-US" sz="1050" dirty="0"/>
              <a:t>The purpose of this study is to </a:t>
            </a:r>
            <a:r>
              <a:rPr lang="en-US" sz="1050" b="1" dirty="0"/>
              <a:t>investigate</a:t>
            </a:r>
            <a:r>
              <a:rPr lang="en-US" sz="1050" dirty="0"/>
              <a:t> the </a:t>
            </a:r>
            <a:r>
              <a:rPr lang="en-US" sz="1050" dirty="0">
                <a:highlight>
                  <a:srgbClr val="FFFF00"/>
                </a:highlight>
              </a:rPr>
              <a:t>relationship</a:t>
            </a:r>
            <a:r>
              <a:rPr lang="en-US" sz="1050" dirty="0"/>
              <a:t> between </a:t>
            </a:r>
            <a:r>
              <a:rPr lang="en-US" sz="1050" b="1" dirty="0">
                <a:highlight>
                  <a:srgbClr val="FFE28F"/>
                </a:highlight>
              </a:rPr>
              <a:t>Church Leader’s </a:t>
            </a:r>
            <a:r>
              <a:rPr lang="en-US" sz="1050" b="1" dirty="0">
                <a:highlight>
                  <a:srgbClr val="00FFFF"/>
                </a:highlight>
              </a:rPr>
              <a:t>spiritual formation </a:t>
            </a:r>
            <a:r>
              <a:rPr lang="en-US" sz="1050" dirty="0"/>
              <a:t>and </a:t>
            </a:r>
            <a:r>
              <a:rPr lang="en-US" sz="1050" dirty="0">
                <a:highlight>
                  <a:srgbClr val="00FF00"/>
                </a:highlight>
              </a:rPr>
              <a:t> leadership style.</a:t>
            </a:r>
          </a:p>
          <a:p>
            <a:endParaRPr lang="en-US" sz="400" dirty="0"/>
          </a:p>
          <a:p>
            <a:r>
              <a:rPr lang="en-US" sz="1050" i="1" dirty="0"/>
              <a:t>[</a:t>
            </a:r>
            <a:r>
              <a:rPr lang="en-US" sz="1000" i="1" dirty="0"/>
              <a:t>Leadership is being defined as an outward work to be accomplished rather than an inward spiritual transformation of beliefs which effectively influence others</a:t>
            </a:r>
            <a:r>
              <a:rPr lang="en-US" sz="1050" i="1" dirty="0"/>
              <a:t>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176D06-3BD9-4A03-AAF8-403143B6B3C8}"/>
              </a:ext>
            </a:extLst>
          </p:cNvPr>
          <p:cNvSpPr txBox="1"/>
          <p:nvPr/>
        </p:nvSpPr>
        <p:spPr>
          <a:xfrm>
            <a:off x="8668490" y="2441706"/>
            <a:ext cx="28614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Interest</a:t>
            </a:r>
            <a:r>
              <a:rPr lang="en-US" sz="1400" dirty="0"/>
              <a:t>: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4428625-3A91-4065-AC41-55527F3CD14C}"/>
              </a:ext>
            </a:extLst>
          </p:cNvPr>
          <p:cNvSpPr txBox="1"/>
          <p:nvPr/>
        </p:nvSpPr>
        <p:spPr>
          <a:xfrm>
            <a:off x="292026" y="6421669"/>
            <a:ext cx="234667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/>
              <a:t>Rev.  2022 Hughes Research Design Funnel ©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C129D48-A561-FF49-B642-2BC8BCD72232}"/>
              </a:ext>
            </a:extLst>
          </p:cNvPr>
          <p:cNvSpPr/>
          <p:nvPr/>
        </p:nvSpPr>
        <p:spPr>
          <a:xfrm>
            <a:off x="4293438" y="1043731"/>
            <a:ext cx="3360952" cy="1392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Southern NJ &amp; PA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4D0D36C-5F16-48E8-A715-03795B8A20A1}"/>
              </a:ext>
            </a:extLst>
          </p:cNvPr>
          <p:cNvSpPr/>
          <p:nvPr/>
        </p:nvSpPr>
        <p:spPr>
          <a:xfrm>
            <a:off x="4934530" y="2032043"/>
            <a:ext cx="2187351" cy="2774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 Church Leaders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E84A27-4B75-AB40-890E-D516476AE67E}"/>
              </a:ext>
            </a:extLst>
          </p:cNvPr>
          <p:cNvSpPr txBox="1"/>
          <p:nvPr/>
        </p:nvSpPr>
        <p:spPr>
          <a:xfrm>
            <a:off x="8872208" y="2752398"/>
            <a:ext cx="28614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 of Interest: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1. Spiritual Formation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2. Leadership Styles 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Transformational &amp; Ethical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3EBB412-B7CB-4840-895B-55B137015135}"/>
              </a:ext>
            </a:extLst>
          </p:cNvPr>
          <p:cNvSpPr txBox="1"/>
          <p:nvPr/>
        </p:nvSpPr>
        <p:spPr>
          <a:xfrm>
            <a:off x="8782790" y="3878153"/>
            <a:ext cx="286143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&amp; Sample: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Pastors &amp; Leaders of top 3-4 Protestant Denominations in southern PA &amp; NJ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CA101E7-B906-3E53-60C0-801E30D07BD8}"/>
              </a:ext>
            </a:extLst>
          </p:cNvPr>
          <p:cNvSpPr txBox="1"/>
          <p:nvPr/>
        </p:nvSpPr>
        <p:spPr>
          <a:xfrm>
            <a:off x="8668490" y="1399532"/>
            <a:ext cx="2664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Research Hypothesis:</a:t>
            </a:r>
          </a:p>
          <a:p>
            <a:r>
              <a:rPr lang="en-US" sz="1000" b="1" dirty="0"/>
              <a:t>     There is a statistically significant correlation between a church leader’s spiritual formation and leadership style. </a:t>
            </a:r>
            <a:endParaRPr lang="en-US" sz="1000" baseline="-25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AE421C-9237-94F3-C421-421A7B31232C}"/>
              </a:ext>
            </a:extLst>
          </p:cNvPr>
          <p:cNvSpPr txBox="1"/>
          <p:nvPr/>
        </p:nvSpPr>
        <p:spPr>
          <a:xfrm>
            <a:off x="8123815" y="5820537"/>
            <a:ext cx="1496786" cy="46166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Data </a:t>
            </a:r>
          </a:p>
          <a:p>
            <a:pPr algn="ctr"/>
            <a:r>
              <a:rPr lang="en-US" sz="1200" dirty="0">
                <a:solidFill>
                  <a:srgbClr val="7030A0"/>
                </a:solidFill>
              </a:rPr>
              <a:t>Winks SDA</a:t>
            </a:r>
            <a:endParaRPr lang="en-US" sz="105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243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/>
          </p:cNvCxnSpPr>
          <p:nvPr/>
        </p:nvCxnSpPr>
        <p:spPr>
          <a:xfrm>
            <a:off x="3747403" y="726502"/>
            <a:ext cx="1399234" cy="19658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 flipH="1">
            <a:off x="6933470" y="710037"/>
            <a:ext cx="1095580" cy="19822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13644" y="2927026"/>
            <a:ext cx="1755513" cy="1107996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SAMPLE</a:t>
            </a:r>
          </a:p>
          <a:p>
            <a:pPr algn="ctr"/>
            <a:r>
              <a:rPr lang="en-US" sz="1100" dirty="0"/>
              <a:t>Church Leaders serving within a local church and connected with one of the main Protestant denominations in the NE</a:t>
            </a:r>
            <a:endParaRPr lang="en-US" sz="7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42970" y="6456150"/>
            <a:ext cx="56968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Hughes Research Design Funnel Template – QUANTITATIVE Research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5951114" y="4178235"/>
            <a:ext cx="239842" cy="186692"/>
            <a:chOff x="8097253" y="1371600"/>
            <a:chExt cx="128337" cy="2286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Rectangle 127"/>
          <p:cNvSpPr/>
          <p:nvPr/>
        </p:nvSpPr>
        <p:spPr>
          <a:xfrm>
            <a:off x="4161462" y="772388"/>
            <a:ext cx="3597628" cy="1733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Northeast Region of America 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4507912" y="1298017"/>
            <a:ext cx="2957648" cy="1893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 4 Largest Protestant Denominations</a:t>
            </a:r>
          </a:p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4683496" y="1611333"/>
            <a:ext cx="2606479" cy="3775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Baptist, Presbyterian, Pentecostal, Methodist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5287118" y="2393201"/>
            <a:ext cx="1399234" cy="310303"/>
          </a:xfrm>
          <a:prstGeom prst="rect">
            <a:avLst/>
          </a:prstGeom>
          <a:solidFill>
            <a:srgbClr val="FDDC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Pastors, Deacons, Bible teachers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69A755A-7E1F-4174-A2C7-394C16C21866}"/>
              </a:ext>
            </a:extLst>
          </p:cNvPr>
          <p:cNvSpPr/>
          <p:nvPr/>
        </p:nvSpPr>
        <p:spPr>
          <a:xfrm>
            <a:off x="4767511" y="112502"/>
            <a:ext cx="26477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/>
              <a:t>Dissertation Title: A quantitative study</a:t>
            </a:r>
            <a:endParaRPr lang="en-US" sz="1200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BF8AF08-5642-40A1-928B-C508BA86E6DD}"/>
              </a:ext>
            </a:extLst>
          </p:cNvPr>
          <p:cNvSpPr txBox="1"/>
          <p:nvPr/>
        </p:nvSpPr>
        <p:spPr>
          <a:xfrm>
            <a:off x="55245" y="2087763"/>
            <a:ext cx="3889865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000" b="1" dirty="0"/>
              <a:t>PROBLEM STATEMENT </a:t>
            </a:r>
          </a:p>
          <a:p>
            <a:pPr algn="ctr"/>
            <a:r>
              <a:rPr lang="en-US" sz="900" i="1" dirty="0"/>
              <a:t>It is unknown whether…</a:t>
            </a:r>
            <a:endParaRPr lang="en-US" sz="400" b="1" dirty="0"/>
          </a:p>
          <a:p>
            <a:pPr algn="ctr"/>
            <a:r>
              <a:rPr lang="en-US" sz="1000" dirty="0"/>
              <a:t>It is unknown whether there is a </a:t>
            </a:r>
            <a:r>
              <a:rPr lang="en-US" sz="1000" b="1" dirty="0">
                <a:highlight>
                  <a:srgbClr val="FFFF00"/>
                </a:highlight>
              </a:rPr>
              <a:t>relationship</a:t>
            </a:r>
            <a:r>
              <a:rPr lang="en-US" sz="1000" dirty="0"/>
              <a:t> between </a:t>
            </a:r>
            <a:r>
              <a:rPr lang="en-US" sz="1000" b="1" dirty="0">
                <a:highlight>
                  <a:srgbClr val="FFE28F"/>
                </a:highlight>
              </a:rPr>
              <a:t>Church Leader’s </a:t>
            </a:r>
            <a:r>
              <a:rPr lang="en-US" sz="1000" b="1" dirty="0">
                <a:highlight>
                  <a:srgbClr val="00FFFF"/>
                </a:highlight>
              </a:rPr>
              <a:t>spiritual formation </a:t>
            </a:r>
            <a:r>
              <a:rPr lang="en-US" sz="1000" dirty="0">
                <a:highlight>
                  <a:srgbClr val="00FFFF"/>
                </a:highlight>
              </a:rPr>
              <a:t> </a:t>
            </a:r>
            <a:r>
              <a:rPr lang="en-US" sz="1000" dirty="0"/>
              <a:t>and</a:t>
            </a:r>
            <a:r>
              <a:rPr lang="en-US" sz="1000" dirty="0">
                <a:highlight>
                  <a:srgbClr val="00FF00"/>
                </a:highlight>
              </a:rPr>
              <a:t> leadership style.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9A1ACD8-FDE5-4975-A8CC-BDDBE75FBC56}"/>
              </a:ext>
            </a:extLst>
          </p:cNvPr>
          <p:cNvSpPr txBox="1"/>
          <p:nvPr/>
        </p:nvSpPr>
        <p:spPr>
          <a:xfrm>
            <a:off x="267750" y="3052100"/>
            <a:ext cx="3419129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THESIS </a:t>
            </a:r>
          </a:p>
          <a:p>
            <a:pPr algn="ctr"/>
            <a:r>
              <a:rPr lang="en-US" sz="900" i="1" dirty="0"/>
              <a:t>This study will evaluate/research/…</a:t>
            </a:r>
            <a:endParaRPr lang="en-US" sz="900" b="1" dirty="0"/>
          </a:p>
          <a:p>
            <a:pPr algn="ctr"/>
            <a:r>
              <a:rPr lang="en-US" sz="1000" dirty="0"/>
              <a:t>This study will </a:t>
            </a:r>
            <a:r>
              <a:rPr lang="en-US" sz="1000" b="1" dirty="0">
                <a:highlight>
                  <a:srgbClr val="FFFF00"/>
                </a:highlight>
              </a:rPr>
              <a:t>investigate</a:t>
            </a:r>
            <a:r>
              <a:rPr lang="en-US" sz="1000" dirty="0"/>
              <a:t> the </a:t>
            </a:r>
            <a:r>
              <a:rPr lang="en-US" sz="1000" b="1" dirty="0">
                <a:highlight>
                  <a:srgbClr val="FFFF00"/>
                </a:highlight>
              </a:rPr>
              <a:t>relationship</a:t>
            </a:r>
            <a:r>
              <a:rPr lang="en-US" sz="1000" dirty="0"/>
              <a:t> between </a:t>
            </a:r>
            <a:r>
              <a:rPr lang="en-US" sz="1000" b="1" dirty="0">
                <a:highlight>
                  <a:srgbClr val="FFE28F"/>
                </a:highlight>
              </a:rPr>
              <a:t>church</a:t>
            </a:r>
            <a:r>
              <a:rPr lang="en-US" sz="1000" dirty="0">
                <a:highlight>
                  <a:srgbClr val="FFE28F"/>
                </a:highlight>
              </a:rPr>
              <a:t> </a:t>
            </a:r>
            <a:r>
              <a:rPr lang="en-US" sz="1000" b="1" dirty="0">
                <a:highlight>
                  <a:srgbClr val="FFE28F"/>
                </a:highlight>
              </a:rPr>
              <a:t>leader’s</a:t>
            </a:r>
            <a:r>
              <a:rPr lang="en-US" sz="1000" dirty="0">
                <a:solidFill>
                  <a:schemeClr val="accent4"/>
                </a:solidFill>
                <a:highlight>
                  <a:srgbClr val="00FFFF"/>
                </a:highlight>
              </a:rPr>
              <a:t> </a:t>
            </a:r>
            <a:r>
              <a:rPr lang="en-US" sz="1000" b="1" dirty="0">
                <a:highlight>
                  <a:srgbClr val="00FFFF"/>
                </a:highlight>
              </a:rPr>
              <a:t>spiritual formation</a:t>
            </a:r>
            <a:r>
              <a:rPr lang="en-US" sz="1000" dirty="0">
                <a:highlight>
                  <a:srgbClr val="00FFFF"/>
                </a:highlight>
              </a:rPr>
              <a:t> </a:t>
            </a:r>
            <a:r>
              <a:rPr lang="en-US" sz="1000" dirty="0"/>
              <a:t>and </a:t>
            </a:r>
            <a:r>
              <a:rPr lang="en-US" sz="1000" dirty="0">
                <a:highlight>
                  <a:srgbClr val="00FF00"/>
                </a:highlight>
              </a:rPr>
              <a:t>leadership style.</a:t>
            </a:r>
          </a:p>
          <a:p>
            <a:pPr algn="ctr"/>
            <a:r>
              <a:rPr lang="en-US" sz="1000" b="1" dirty="0">
                <a:highlight>
                  <a:srgbClr val="00FF00"/>
                </a:highlight>
              </a:rPr>
              <a:t>&amp; transformational leadership practice????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DC9F901-3326-4B74-9627-460DD93C8137}"/>
              </a:ext>
            </a:extLst>
          </p:cNvPr>
          <p:cNvSpPr txBox="1"/>
          <p:nvPr/>
        </p:nvSpPr>
        <p:spPr>
          <a:xfrm>
            <a:off x="365063" y="4042708"/>
            <a:ext cx="34191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SIGNIFICANCE</a:t>
            </a:r>
          </a:p>
          <a:p>
            <a:pPr algn="ctr"/>
            <a:r>
              <a:rPr lang="en-US" sz="900" i="1" dirty="0"/>
              <a:t>Describe what you hope to accomplish  (The So-What, Why do I care)</a:t>
            </a:r>
            <a:endParaRPr lang="en-US" sz="900" b="1" dirty="0"/>
          </a:p>
          <a:p>
            <a:r>
              <a:rPr lang="en-US" sz="1100" dirty="0"/>
              <a:t>This research will:</a:t>
            </a:r>
          </a:p>
          <a:p>
            <a:r>
              <a:rPr lang="en-US" sz="1100" dirty="0"/>
              <a:t>   1. strengthen  </a:t>
            </a:r>
            <a:r>
              <a:rPr lang="en-US" sz="1100" b="1" dirty="0">
                <a:highlight>
                  <a:srgbClr val="FFE28F"/>
                </a:highlight>
              </a:rPr>
              <a:t>church leader’s </a:t>
            </a:r>
            <a:r>
              <a:rPr lang="en-US" sz="1100" b="1" dirty="0">
                <a:highlight>
                  <a:srgbClr val="00FFFF"/>
                </a:highlight>
              </a:rPr>
              <a:t>spiritual formation </a:t>
            </a:r>
            <a:r>
              <a:rPr lang="en-US" sz="1100" dirty="0"/>
              <a:t>by           </a:t>
            </a:r>
          </a:p>
          <a:p>
            <a:r>
              <a:rPr lang="en-US" sz="1100" dirty="0"/>
              <a:t>       establishing key beliefs </a:t>
            </a:r>
          </a:p>
          <a:p>
            <a:r>
              <a:rPr lang="en-US" sz="1100" dirty="0"/>
              <a:t>   2.  train </a:t>
            </a:r>
            <a:r>
              <a:rPr lang="en-US" sz="1100" b="1" dirty="0">
                <a:highlight>
                  <a:srgbClr val="FFE28F"/>
                </a:highlight>
              </a:rPr>
              <a:t>church leaders </a:t>
            </a:r>
            <a:r>
              <a:rPr lang="en-US" sz="1100" dirty="0"/>
              <a:t>in effective </a:t>
            </a:r>
            <a:r>
              <a:rPr lang="en-US" sz="1100" b="1" dirty="0">
                <a:highlight>
                  <a:srgbClr val="00FF00"/>
                </a:highlight>
              </a:rPr>
              <a:t>leadership styles</a:t>
            </a:r>
          </a:p>
          <a:p>
            <a:r>
              <a:rPr lang="en-US" sz="1100" dirty="0"/>
              <a:t>   3.  result in greater leader effectiveness within the </a:t>
            </a:r>
          </a:p>
          <a:p>
            <a:r>
              <a:rPr lang="en-US" sz="1100" dirty="0"/>
              <a:t>        church (discipleship), and within the non-churched </a:t>
            </a:r>
          </a:p>
          <a:p>
            <a:r>
              <a:rPr lang="en-US" sz="1100"/>
              <a:t>        community </a:t>
            </a:r>
            <a:r>
              <a:rPr lang="en-US" sz="1100" dirty="0"/>
              <a:t>(evangelism)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171EA7-6EE9-41EE-8C45-2DDF37A36C9B}"/>
              </a:ext>
            </a:extLst>
          </p:cNvPr>
          <p:cNvSpPr txBox="1"/>
          <p:nvPr/>
        </p:nvSpPr>
        <p:spPr>
          <a:xfrm>
            <a:off x="8649789" y="691293"/>
            <a:ext cx="2664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Null Hypothesis:</a:t>
            </a:r>
          </a:p>
          <a:p>
            <a:r>
              <a:rPr lang="en-US" sz="1000" b="1" dirty="0"/>
              <a:t>     There is no statistically significant correlation between a church leader’s spiritual formation and leadership style. 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2FC6C28-46E2-4BCD-A458-677E6334FA1F}"/>
              </a:ext>
            </a:extLst>
          </p:cNvPr>
          <p:cNvCxnSpPr>
            <a:cxnSpLocks/>
            <a:stCxn id="84" idx="3"/>
          </p:cNvCxnSpPr>
          <p:nvPr/>
        </p:nvCxnSpPr>
        <p:spPr>
          <a:xfrm flipV="1">
            <a:off x="8396894" y="1885480"/>
            <a:ext cx="271596" cy="147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3B032AA5-031C-4BF5-A460-422B476646F2}"/>
              </a:ext>
            </a:extLst>
          </p:cNvPr>
          <p:cNvSpPr txBox="1"/>
          <p:nvPr/>
        </p:nvSpPr>
        <p:spPr>
          <a:xfrm>
            <a:off x="7489725" y="1848154"/>
            <a:ext cx="907169" cy="36933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u="sng" dirty="0"/>
              <a:t>Research Hypotheses</a:t>
            </a:r>
            <a:endParaRPr lang="en-US" sz="900" dirty="0">
              <a:solidFill>
                <a:srgbClr val="7030A0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8B09235-6652-4D3E-B8C4-C4EB9BB53695}"/>
              </a:ext>
            </a:extLst>
          </p:cNvPr>
          <p:cNvSpPr txBox="1"/>
          <p:nvPr/>
        </p:nvSpPr>
        <p:spPr>
          <a:xfrm>
            <a:off x="4391502" y="3997147"/>
            <a:ext cx="3341314" cy="1015663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u="sng" dirty="0">
                <a:highlight>
                  <a:srgbClr val="FFE28F"/>
                </a:highlight>
              </a:rPr>
              <a:t>What Validated Instrument is being used?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Multifactor Leadership Questionnaire (MLQ)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The Christian Spiritual Participation Profile (CSPP)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And or the 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Faith Maturity Scale (FMS) </a:t>
            </a:r>
            <a:endParaRPr lang="en-US" sz="1050" dirty="0">
              <a:solidFill>
                <a:srgbClr val="0070C0"/>
              </a:solidFill>
              <a:highlight>
                <a:srgbClr val="FFE28F"/>
              </a:highlight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5CF98D8-B66F-44C7-851E-C05D140C99EB}"/>
              </a:ext>
            </a:extLst>
          </p:cNvPr>
          <p:cNvSpPr txBox="1"/>
          <p:nvPr/>
        </p:nvSpPr>
        <p:spPr>
          <a:xfrm>
            <a:off x="4680090" y="5022225"/>
            <a:ext cx="2785470" cy="646331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Non-experimental design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Parametric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Pearson’s Correlation Test (r)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F8ACBE6-AD50-49D9-8FF0-90E15690DE9E}"/>
              </a:ext>
            </a:extLst>
          </p:cNvPr>
          <p:cNvSpPr txBox="1"/>
          <p:nvPr/>
        </p:nvSpPr>
        <p:spPr>
          <a:xfrm>
            <a:off x="5011686" y="5820537"/>
            <a:ext cx="2278289" cy="46166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Data Collection</a:t>
            </a:r>
          </a:p>
          <a:p>
            <a:pPr algn="ctr"/>
            <a:r>
              <a:rPr lang="en-US" sz="1200" dirty="0"/>
              <a:t>Survey Monkey? </a:t>
            </a:r>
            <a:endParaRPr lang="en-US" sz="1050" dirty="0">
              <a:solidFill>
                <a:srgbClr val="7030A0"/>
              </a:solidFill>
            </a:endParaRP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667C667-37CA-4977-9399-A9BB2716E811}"/>
              </a:ext>
            </a:extLst>
          </p:cNvPr>
          <p:cNvGrpSpPr/>
          <p:nvPr/>
        </p:nvGrpSpPr>
        <p:grpSpPr>
          <a:xfrm>
            <a:off x="5889033" y="5499989"/>
            <a:ext cx="301923" cy="224758"/>
            <a:chOff x="8097253" y="1371600"/>
            <a:chExt cx="128337" cy="228600"/>
          </a:xfrm>
        </p:grpSpPr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1290CAF7-FF5A-4E0D-83A4-5D5FD42CFF98}"/>
                </a:ext>
              </a:extLst>
            </p:cNvPr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77DAA417-ABC6-441F-80B9-BD87D65BB792}"/>
                </a:ext>
              </a:extLst>
            </p:cNvPr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0C9C6D7F-D001-4BEB-8E2F-306D0FCE6341}"/>
                </a:ext>
              </a:extLst>
            </p:cNvPr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8066715-5790-4826-8AB1-D3AB42DB47D5}"/>
              </a:ext>
            </a:extLst>
          </p:cNvPr>
          <p:cNvGrpSpPr/>
          <p:nvPr/>
        </p:nvGrpSpPr>
        <p:grpSpPr>
          <a:xfrm>
            <a:off x="5927591" y="4774664"/>
            <a:ext cx="263365" cy="333502"/>
            <a:chOff x="8097253" y="1371600"/>
            <a:chExt cx="128337" cy="228600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A67F4C9A-6C1B-428E-9CD1-761DEFAD5033}"/>
                </a:ext>
              </a:extLst>
            </p:cNvPr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15AF508C-784D-409E-9855-825D5CBD4D1C}"/>
                </a:ext>
              </a:extLst>
            </p:cNvPr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D43B6F44-482D-466F-9A92-6164287C765A}"/>
                </a:ext>
              </a:extLst>
            </p:cNvPr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TextBox 104">
            <a:extLst>
              <a:ext uri="{FF2B5EF4-FFF2-40B4-BE49-F238E27FC236}">
                <a16:creationId xmlns:a16="http://schemas.microsoft.com/office/drawing/2014/main" id="{1EB59539-6CEC-4FE5-9628-29B08388B3A0}"/>
              </a:ext>
            </a:extLst>
          </p:cNvPr>
          <p:cNvSpPr txBox="1"/>
          <p:nvPr/>
        </p:nvSpPr>
        <p:spPr>
          <a:xfrm>
            <a:off x="8668490" y="224673"/>
            <a:ext cx="2975738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5">
                    <a:lumMod val="75000"/>
                  </a:schemeClr>
                </a:solidFill>
              </a:rPr>
              <a:t>Erik Christensen </a:t>
            </a:r>
            <a:r>
              <a:rPr lang="en-US" sz="1200" b="1">
                <a:solidFill>
                  <a:schemeClr val="accent5">
                    <a:lumMod val="75000"/>
                  </a:schemeClr>
                </a:solidFill>
              </a:rPr>
              <a:t>– </a:t>
            </a:r>
            <a:r>
              <a:rPr lang="en-US" sz="1100" b="1">
                <a:solidFill>
                  <a:schemeClr val="accent5">
                    <a:lumMod val="75000"/>
                  </a:schemeClr>
                </a:solidFill>
              </a:rPr>
              <a:t>1.30.23 </a:t>
            </a:r>
            <a:r>
              <a:rPr lang="en-US" sz="1000" b="1" i="1" dirty="0">
                <a:solidFill>
                  <a:schemeClr val="accent5">
                    <a:lumMod val="75000"/>
                  </a:schemeClr>
                </a:solidFill>
              </a:rPr>
              <a:t>version date</a:t>
            </a:r>
            <a:endParaRPr lang="en-US" sz="12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8E81A2-BCE2-4CB2-B9BA-C5FC7F9FA3D1}"/>
              </a:ext>
            </a:extLst>
          </p:cNvPr>
          <p:cNvSpPr txBox="1"/>
          <p:nvPr/>
        </p:nvSpPr>
        <p:spPr>
          <a:xfrm>
            <a:off x="244600" y="389501"/>
            <a:ext cx="3373402" cy="142346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050" b="1" dirty="0"/>
              <a:t>PURPOSE</a:t>
            </a:r>
            <a:r>
              <a:rPr lang="en-US" sz="1100" b="1" dirty="0"/>
              <a:t> </a:t>
            </a:r>
          </a:p>
          <a:p>
            <a:pPr algn="ctr"/>
            <a:r>
              <a:rPr lang="en-US" sz="900" i="1" dirty="0"/>
              <a:t>Establishes the intent  of the entire research study…</a:t>
            </a:r>
            <a:br>
              <a:rPr lang="en-US" sz="900" dirty="0"/>
            </a:br>
            <a:r>
              <a:rPr lang="en-US" sz="1050" dirty="0"/>
              <a:t>The purpose of this study is to </a:t>
            </a:r>
            <a:r>
              <a:rPr lang="en-US" sz="1050" b="1" dirty="0">
                <a:highlight>
                  <a:srgbClr val="FFFF00"/>
                </a:highlight>
              </a:rPr>
              <a:t>investigate</a:t>
            </a:r>
            <a:r>
              <a:rPr lang="en-US" sz="1050" dirty="0"/>
              <a:t> the </a:t>
            </a:r>
            <a:r>
              <a:rPr lang="en-US" sz="1050" b="1" dirty="0">
                <a:highlight>
                  <a:srgbClr val="FFFF00"/>
                </a:highlight>
              </a:rPr>
              <a:t>relationship</a:t>
            </a:r>
            <a:r>
              <a:rPr lang="en-US" sz="1050" dirty="0"/>
              <a:t> between </a:t>
            </a:r>
            <a:r>
              <a:rPr lang="en-US" sz="1050" b="1" dirty="0">
                <a:highlight>
                  <a:srgbClr val="FFE28F"/>
                </a:highlight>
              </a:rPr>
              <a:t>Church Leader’s </a:t>
            </a:r>
            <a:r>
              <a:rPr lang="en-US" sz="1050" b="1" dirty="0">
                <a:highlight>
                  <a:srgbClr val="00FFFF"/>
                </a:highlight>
              </a:rPr>
              <a:t>spiritual formation </a:t>
            </a:r>
            <a:r>
              <a:rPr lang="en-US" sz="1050" dirty="0"/>
              <a:t>and </a:t>
            </a:r>
            <a:r>
              <a:rPr lang="en-US" sz="1050" dirty="0">
                <a:highlight>
                  <a:srgbClr val="00FF00"/>
                </a:highlight>
              </a:rPr>
              <a:t> leadership style.</a:t>
            </a:r>
          </a:p>
          <a:p>
            <a:endParaRPr lang="en-US" sz="400" dirty="0"/>
          </a:p>
          <a:p>
            <a:r>
              <a:rPr lang="en-US" sz="1050" i="1" dirty="0"/>
              <a:t>[</a:t>
            </a:r>
            <a:r>
              <a:rPr lang="en-US" sz="1000" i="1" dirty="0"/>
              <a:t>Leadership is being defined as an outward work to be accomplished rather than an inward spiritual transformation of beliefs which effectively influence others</a:t>
            </a:r>
            <a:r>
              <a:rPr lang="en-US" sz="1050" i="1" dirty="0"/>
              <a:t>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176D06-3BD9-4A03-AAF8-403143B6B3C8}"/>
              </a:ext>
            </a:extLst>
          </p:cNvPr>
          <p:cNvSpPr txBox="1"/>
          <p:nvPr/>
        </p:nvSpPr>
        <p:spPr>
          <a:xfrm>
            <a:off x="8668490" y="2441706"/>
            <a:ext cx="28614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Interest</a:t>
            </a:r>
            <a:r>
              <a:rPr lang="en-US" sz="1400" dirty="0"/>
              <a:t>: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4428625-3A91-4065-AC41-55527F3CD14C}"/>
              </a:ext>
            </a:extLst>
          </p:cNvPr>
          <p:cNvSpPr txBox="1"/>
          <p:nvPr/>
        </p:nvSpPr>
        <p:spPr>
          <a:xfrm>
            <a:off x="292026" y="6421669"/>
            <a:ext cx="234667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/>
              <a:t>Rev.  2022 Hughes Research Design Funnel ©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C129D48-A561-FF49-B642-2BC8BCD72232}"/>
              </a:ext>
            </a:extLst>
          </p:cNvPr>
          <p:cNvSpPr/>
          <p:nvPr/>
        </p:nvSpPr>
        <p:spPr>
          <a:xfrm>
            <a:off x="4293438" y="1043731"/>
            <a:ext cx="3360952" cy="1392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Southern NJ &amp; PA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4D0D36C-5F16-48E8-A715-03795B8A20A1}"/>
              </a:ext>
            </a:extLst>
          </p:cNvPr>
          <p:cNvSpPr/>
          <p:nvPr/>
        </p:nvSpPr>
        <p:spPr>
          <a:xfrm>
            <a:off x="4934530" y="2032043"/>
            <a:ext cx="2187351" cy="2774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 Church Leaders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E84A27-4B75-AB40-890E-D516476AE67E}"/>
              </a:ext>
            </a:extLst>
          </p:cNvPr>
          <p:cNvSpPr txBox="1"/>
          <p:nvPr/>
        </p:nvSpPr>
        <p:spPr>
          <a:xfrm>
            <a:off x="8872208" y="2752398"/>
            <a:ext cx="28614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 of Interest: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1. Spiritual Formation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2. Leadership Styles 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Transformational &amp; Ethical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3EBB412-B7CB-4840-895B-55B137015135}"/>
              </a:ext>
            </a:extLst>
          </p:cNvPr>
          <p:cNvSpPr txBox="1"/>
          <p:nvPr/>
        </p:nvSpPr>
        <p:spPr>
          <a:xfrm>
            <a:off x="8782790" y="3878153"/>
            <a:ext cx="286143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&amp; Sample: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Pastors &amp; Leaders of top 3-4 Protestant Denominations in southern PA &amp; NJ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CA101E7-B906-3E53-60C0-801E30D07BD8}"/>
              </a:ext>
            </a:extLst>
          </p:cNvPr>
          <p:cNvSpPr txBox="1"/>
          <p:nvPr/>
        </p:nvSpPr>
        <p:spPr>
          <a:xfrm>
            <a:off x="8668490" y="1399532"/>
            <a:ext cx="2664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Research Hypothesis:</a:t>
            </a:r>
          </a:p>
          <a:p>
            <a:r>
              <a:rPr lang="en-US" sz="1000" b="1" dirty="0"/>
              <a:t>     There is a statistically significant correlation between a church leader’s spiritual formation and leadership style. </a:t>
            </a:r>
            <a:endParaRPr lang="en-US" sz="1000" baseline="-25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AE421C-9237-94F3-C421-421A7B31232C}"/>
              </a:ext>
            </a:extLst>
          </p:cNvPr>
          <p:cNvSpPr txBox="1"/>
          <p:nvPr/>
        </p:nvSpPr>
        <p:spPr>
          <a:xfrm>
            <a:off x="8123815" y="5820537"/>
            <a:ext cx="1496786" cy="46166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Data </a:t>
            </a:r>
          </a:p>
          <a:p>
            <a:pPr algn="ctr"/>
            <a:r>
              <a:rPr lang="en-US" sz="1200" dirty="0">
                <a:solidFill>
                  <a:srgbClr val="7030A0"/>
                </a:solidFill>
              </a:rPr>
              <a:t>Winks SDA</a:t>
            </a:r>
            <a:endParaRPr lang="en-US" sz="105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052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/>
          </p:cNvCxnSpPr>
          <p:nvPr/>
        </p:nvCxnSpPr>
        <p:spPr>
          <a:xfrm>
            <a:off x="3747403" y="726502"/>
            <a:ext cx="1399234" cy="19658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 flipH="1">
            <a:off x="6933470" y="710037"/>
            <a:ext cx="1095580" cy="19822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13644" y="2927026"/>
            <a:ext cx="1755513" cy="1107996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SAMPLE</a:t>
            </a:r>
          </a:p>
          <a:p>
            <a:pPr algn="ctr"/>
            <a:r>
              <a:rPr lang="en-US" sz="1100" dirty="0"/>
              <a:t>Church Leaders serving within a local church and connected with one of the main Protestant denominations in the NE</a:t>
            </a:r>
            <a:endParaRPr lang="en-US" sz="7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42970" y="6456150"/>
            <a:ext cx="56968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Hughes Research Design Funnel Template – QUANTITATIVE Research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5951114" y="4178235"/>
            <a:ext cx="239842" cy="186692"/>
            <a:chOff x="8097253" y="1371600"/>
            <a:chExt cx="128337" cy="2286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Rectangle 127"/>
          <p:cNvSpPr/>
          <p:nvPr/>
        </p:nvSpPr>
        <p:spPr>
          <a:xfrm>
            <a:off x="4161462" y="772388"/>
            <a:ext cx="3597628" cy="1733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Northeast Region of America 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4507912" y="1298017"/>
            <a:ext cx="2957648" cy="1893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 4 Largest Protestant Denominations</a:t>
            </a:r>
          </a:p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4683496" y="1611333"/>
            <a:ext cx="2606479" cy="3775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Baptist, Presbyterian, Pentecostal, Methodist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4945982" y="2035062"/>
            <a:ext cx="1399234" cy="310303"/>
          </a:xfrm>
          <a:prstGeom prst="rect">
            <a:avLst/>
          </a:prstGeom>
          <a:solidFill>
            <a:srgbClr val="FDDC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69A755A-7E1F-4174-A2C7-394C16C21866}"/>
              </a:ext>
            </a:extLst>
          </p:cNvPr>
          <p:cNvSpPr/>
          <p:nvPr/>
        </p:nvSpPr>
        <p:spPr>
          <a:xfrm>
            <a:off x="4767511" y="112502"/>
            <a:ext cx="26477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/>
              <a:t>Dissertation Title: A quantitative study</a:t>
            </a:r>
            <a:endParaRPr lang="en-US" sz="1200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BF8AF08-5642-40A1-928B-C508BA86E6DD}"/>
              </a:ext>
            </a:extLst>
          </p:cNvPr>
          <p:cNvSpPr txBox="1"/>
          <p:nvPr/>
        </p:nvSpPr>
        <p:spPr>
          <a:xfrm>
            <a:off x="55245" y="2087763"/>
            <a:ext cx="3889865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000" b="1" dirty="0"/>
              <a:t>PROBLEM STATEMENT </a:t>
            </a:r>
          </a:p>
          <a:p>
            <a:pPr algn="ctr"/>
            <a:r>
              <a:rPr lang="en-US" sz="900" i="1" dirty="0"/>
              <a:t>It is unknown whether…</a:t>
            </a:r>
            <a:endParaRPr lang="en-US" sz="400" b="1" dirty="0"/>
          </a:p>
          <a:p>
            <a:pPr algn="ctr"/>
            <a:r>
              <a:rPr lang="en-US" sz="1000" dirty="0"/>
              <a:t>It is unknown whether there is a </a:t>
            </a:r>
            <a:r>
              <a:rPr lang="en-US" sz="1000" dirty="0">
                <a:highlight>
                  <a:srgbClr val="FFFF00"/>
                </a:highlight>
              </a:rPr>
              <a:t>relationship</a:t>
            </a:r>
            <a:r>
              <a:rPr lang="en-US" sz="1000" dirty="0"/>
              <a:t> between </a:t>
            </a:r>
            <a:r>
              <a:rPr lang="en-US" sz="1000" b="1" dirty="0">
                <a:highlight>
                  <a:srgbClr val="FFE28F"/>
                </a:highlight>
              </a:rPr>
              <a:t>Church Leader’s </a:t>
            </a:r>
            <a:r>
              <a:rPr lang="en-US" sz="1000" b="1" dirty="0">
                <a:highlight>
                  <a:srgbClr val="00FFFF"/>
                </a:highlight>
              </a:rPr>
              <a:t>spiritual formation </a:t>
            </a:r>
            <a:r>
              <a:rPr lang="en-US" sz="1000" dirty="0">
                <a:highlight>
                  <a:srgbClr val="00FFFF"/>
                </a:highlight>
              </a:rPr>
              <a:t> </a:t>
            </a:r>
            <a:r>
              <a:rPr lang="en-US" sz="1000" dirty="0"/>
              <a:t>and</a:t>
            </a:r>
            <a:r>
              <a:rPr lang="en-US" sz="1000" dirty="0">
                <a:highlight>
                  <a:srgbClr val="00FF00"/>
                </a:highlight>
              </a:rPr>
              <a:t> leadership style.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9A1ACD8-FDE5-4975-A8CC-BDDBE75FBC56}"/>
              </a:ext>
            </a:extLst>
          </p:cNvPr>
          <p:cNvSpPr txBox="1"/>
          <p:nvPr/>
        </p:nvSpPr>
        <p:spPr>
          <a:xfrm>
            <a:off x="267750" y="3052100"/>
            <a:ext cx="34191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THESIS </a:t>
            </a:r>
          </a:p>
          <a:p>
            <a:pPr algn="ctr"/>
            <a:r>
              <a:rPr lang="en-US" sz="900" i="1" dirty="0"/>
              <a:t>This study will evaluate/research/…</a:t>
            </a:r>
            <a:endParaRPr lang="en-US" sz="900" b="1" dirty="0"/>
          </a:p>
          <a:p>
            <a:pPr algn="ctr"/>
            <a:r>
              <a:rPr lang="en-US" sz="1000" dirty="0"/>
              <a:t>This study will </a:t>
            </a:r>
            <a:r>
              <a:rPr lang="en-US" sz="1000" b="1" dirty="0"/>
              <a:t>investigate</a:t>
            </a:r>
            <a:r>
              <a:rPr lang="en-US" sz="1000" dirty="0"/>
              <a:t> the </a:t>
            </a:r>
            <a:r>
              <a:rPr lang="en-US" sz="1000" dirty="0">
                <a:highlight>
                  <a:srgbClr val="FFFF00"/>
                </a:highlight>
              </a:rPr>
              <a:t>relationship</a:t>
            </a:r>
            <a:r>
              <a:rPr lang="en-US" sz="1000" dirty="0"/>
              <a:t> between </a:t>
            </a:r>
            <a:r>
              <a:rPr lang="en-US" sz="1000" b="1" dirty="0">
                <a:highlight>
                  <a:srgbClr val="FFE28F"/>
                </a:highlight>
              </a:rPr>
              <a:t>church</a:t>
            </a:r>
            <a:r>
              <a:rPr lang="en-US" sz="1000" dirty="0">
                <a:highlight>
                  <a:srgbClr val="FFE28F"/>
                </a:highlight>
              </a:rPr>
              <a:t> </a:t>
            </a:r>
            <a:r>
              <a:rPr lang="en-US" sz="1000" b="1" dirty="0">
                <a:highlight>
                  <a:srgbClr val="FFE28F"/>
                </a:highlight>
              </a:rPr>
              <a:t>leader’s</a:t>
            </a:r>
            <a:r>
              <a:rPr lang="en-US" sz="1000" dirty="0">
                <a:solidFill>
                  <a:schemeClr val="accent4"/>
                </a:solidFill>
                <a:highlight>
                  <a:srgbClr val="00FFFF"/>
                </a:highlight>
              </a:rPr>
              <a:t> </a:t>
            </a:r>
            <a:r>
              <a:rPr lang="en-US" sz="1000" b="1" dirty="0">
                <a:highlight>
                  <a:srgbClr val="00FFFF"/>
                </a:highlight>
              </a:rPr>
              <a:t>spiritual formation</a:t>
            </a:r>
            <a:r>
              <a:rPr lang="en-US" sz="1000" dirty="0">
                <a:highlight>
                  <a:srgbClr val="00FFFF"/>
                </a:highlight>
              </a:rPr>
              <a:t> </a:t>
            </a:r>
            <a:r>
              <a:rPr lang="en-US" sz="1000" dirty="0"/>
              <a:t>and </a:t>
            </a:r>
            <a:r>
              <a:rPr lang="en-US" sz="1000" dirty="0">
                <a:highlight>
                  <a:srgbClr val="00FF00"/>
                </a:highlight>
              </a:rPr>
              <a:t>leadership style.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DC9F901-3326-4B74-9627-460DD93C8137}"/>
              </a:ext>
            </a:extLst>
          </p:cNvPr>
          <p:cNvSpPr txBox="1"/>
          <p:nvPr/>
        </p:nvSpPr>
        <p:spPr>
          <a:xfrm>
            <a:off x="365063" y="4042708"/>
            <a:ext cx="34191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SIGNIFICANCE</a:t>
            </a:r>
          </a:p>
          <a:p>
            <a:pPr algn="ctr"/>
            <a:r>
              <a:rPr lang="en-US" sz="900" i="1" dirty="0"/>
              <a:t>Describe what you hope to accomplish  (The So-What, Why do I care)</a:t>
            </a:r>
            <a:endParaRPr lang="en-US" sz="900" b="1" dirty="0"/>
          </a:p>
          <a:p>
            <a:r>
              <a:rPr lang="en-US" sz="1100" dirty="0"/>
              <a:t>This research will:</a:t>
            </a:r>
          </a:p>
          <a:p>
            <a:r>
              <a:rPr lang="en-US" sz="1100" dirty="0"/>
              <a:t>   1. strengthen  </a:t>
            </a:r>
            <a:r>
              <a:rPr lang="en-US" sz="1100" b="1" dirty="0">
                <a:highlight>
                  <a:srgbClr val="FFE28F"/>
                </a:highlight>
              </a:rPr>
              <a:t>church leader’s </a:t>
            </a:r>
            <a:r>
              <a:rPr lang="en-US" sz="1100" b="1" dirty="0">
                <a:highlight>
                  <a:srgbClr val="00FFFF"/>
                </a:highlight>
              </a:rPr>
              <a:t>spiritual formation </a:t>
            </a:r>
            <a:r>
              <a:rPr lang="en-US" sz="1100" dirty="0"/>
              <a:t>by focusing in on key beliefs needed for spiritual maturity</a:t>
            </a:r>
          </a:p>
          <a:p>
            <a:r>
              <a:rPr lang="en-US" sz="1100" dirty="0"/>
              <a:t>   2.  train </a:t>
            </a:r>
            <a:r>
              <a:rPr lang="en-US" sz="1100" b="1" dirty="0">
                <a:highlight>
                  <a:srgbClr val="FFE28F"/>
                </a:highlight>
              </a:rPr>
              <a:t>church leaders </a:t>
            </a:r>
            <a:r>
              <a:rPr lang="en-US" sz="1100" dirty="0"/>
              <a:t>in effective </a:t>
            </a:r>
            <a:r>
              <a:rPr lang="en-US" sz="1100" b="1" dirty="0">
                <a:highlight>
                  <a:srgbClr val="00FF00"/>
                </a:highlight>
              </a:rPr>
              <a:t>leadership styles</a:t>
            </a:r>
          </a:p>
          <a:p>
            <a:r>
              <a:rPr lang="en-US" sz="1100" dirty="0"/>
              <a:t>   3.  result in greater leader effectiveness within the church (discipleship), and within the non-churched community (evangelism)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171EA7-6EE9-41EE-8C45-2DDF37A36C9B}"/>
              </a:ext>
            </a:extLst>
          </p:cNvPr>
          <p:cNvSpPr txBox="1"/>
          <p:nvPr/>
        </p:nvSpPr>
        <p:spPr>
          <a:xfrm>
            <a:off x="8649789" y="691293"/>
            <a:ext cx="2664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Null Hypothesis:</a:t>
            </a:r>
          </a:p>
          <a:p>
            <a:r>
              <a:rPr lang="en-US" sz="1000" b="1" dirty="0"/>
              <a:t>     There is no statistically significant correlation between a church leader’s spiritual formation and leadership style. 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2FC6C28-46E2-4BCD-A458-677E6334FA1F}"/>
              </a:ext>
            </a:extLst>
          </p:cNvPr>
          <p:cNvCxnSpPr>
            <a:cxnSpLocks/>
            <a:stCxn id="84" idx="3"/>
          </p:cNvCxnSpPr>
          <p:nvPr/>
        </p:nvCxnSpPr>
        <p:spPr>
          <a:xfrm flipV="1">
            <a:off x="8396894" y="1885480"/>
            <a:ext cx="271596" cy="147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3B032AA5-031C-4BF5-A460-422B476646F2}"/>
              </a:ext>
            </a:extLst>
          </p:cNvPr>
          <p:cNvSpPr txBox="1"/>
          <p:nvPr/>
        </p:nvSpPr>
        <p:spPr>
          <a:xfrm>
            <a:off x="7489725" y="1848154"/>
            <a:ext cx="907169" cy="36933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u="sng" dirty="0"/>
              <a:t>Research Hypotheses</a:t>
            </a:r>
            <a:endParaRPr lang="en-US" sz="900" dirty="0">
              <a:solidFill>
                <a:srgbClr val="7030A0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8B09235-6652-4D3E-B8C4-C4EB9BB53695}"/>
              </a:ext>
            </a:extLst>
          </p:cNvPr>
          <p:cNvSpPr txBox="1"/>
          <p:nvPr/>
        </p:nvSpPr>
        <p:spPr>
          <a:xfrm>
            <a:off x="4391502" y="3997147"/>
            <a:ext cx="3341314" cy="1015663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u="sng" dirty="0">
                <a:highlight>
                  <a:srgbClr val="FFE28F"/>
                </a:highlight>
              </a:rPr>
              <a:t>What Validated Instrument is being used?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Multifactor Leadership Questionnaire (MLQ)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The Christian Spiritual Participation Profile (CSPP)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And or the 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Faith Maturity Scale (FMS) </a:t>
            </a:r>
            <a:endParaRPr lang="en-US" sz="1050" dirty="0">
              <a:solidFill>
                <a:srgbClr val="0070C0"/>
              </a:solidFill>
              <a:highlight>
                <a:srgbClr val="FFE28F"/>
              </a:highlight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5CF98D8-B66F-44C7-851E-C05D140C99EB}"/>
              </a:ext>
            </a:extLst>
          </p:cNvPr>
          <p:cNvSpPr txBox="1"/>
          <p:nvPr/>
        </p:nvSpPr>
        <p:spPr>
          <a:xfrm>
            <a:off x="4680090" y="5206889"/>
            <a:ext cx="2785470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Non-experimental design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F8ACBE6-AD50-49D9-8FF0-90E15690DE9E}"/>
              </a:ext>
            </a:extLst>
          </p:cNvPr>
          <p:cNvSpPr txBox="1"/>
          <p:nvPr/>
        </p:nvSpPr>
        <p:spPr>
          <a:xfrm>
            <a:off x="5011686" y="5820537"/>
            <a:ext cx="2278289" cy="46166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Data Collection</a:t>
            </a:r>
          </a:p>
          <a:p>
            <a:pPr algn="ctr"/>
            <a:r>
              <a:rPr lang="en-US" sz="1200" dirty="0"/>
              <a:t>Survey Monkey? </a:t>
            </a:r>
            <a:endParaRPr lang="en-US" sz="1050" dirty="0">
              <a:solidFill>
                <a:srgbClr val="7030A0"/>
              </a:solidFill>
            </a:endParaRP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667C667-37CA-4977-9399-A9BB2716E811}"/>
              </a:ext>
            </a:extLst>
          </p:cNvPr>
          <p:cNvGrpSpPr/>
          <p:nvPr/>
        </p:nvGrpSpPr>
        <p:grpSpPr>
          <a:xfrm>
            <a:off x="5889033" y="5499989"/>
            <a:ext cx="301923" cy="224758"/>
            <a:chOff x="8097253" y="1371600"/>
            <a:chExt cx="128337" cy="228600"/>
          </a:xfrm>
        </p:grpSpPr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1290CAF7-FF5A-4E0D-83A4-5D5FD42CFF98}"/>
                </a:ext>
              </a:extLst>
            </p:cNvPr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77DAA417-ABC6-441F-80B9-BD87D65BB792}"/>
                </a:ext>
              </a:extLst>
            </p:cNvPr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0C9C6D7F-D001-4BEB-8E2F-306D0FCE6341}"/>
                </a:ext>
              </a:extLst>
            </p:cNvPr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8066715-5790-4826-8AB1-D3AB42DB47D5}"/>
              </a:ext>
            </a:extLst>
          </p:cNvPr>
          <p:cNvGrpSpPr/>
          <p:nvPr/>
        </p:nvGrpSpPr>
        <p:grpSpPr>
          <a:xfrm>
            <a:off x="5927591" y="4774664"/>
            <a:ext cx="263365" cy="333502"/>
            <a:chOff x="8097253" y="1371600"/>
            <a:chExt cx="128337" cy="228600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A67F4C9A-6C1B-428E-9CD1-761DEFAD5033}"/>
                </a:ext>
              </a:extLst>
            </p:cNvPr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15AF508C-784D-409E-9855-825D5CBD4D1C}"/>
                </a:ext>
              </a:extLst>
            </p:cNvPr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D43B6F44-482D-466F-9A92-6164287C765A}"/>
                </a:ext>
              </a:extLst>
            </p:cNvPr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TextBox 104">
            <a:extLst>
              <a:ext uri="{FF2B5EF4-FFF2-40B4-BE49-F238E27FC236}">
                <a16:creationId xmlns:a16="http://schemas.microsoft.com/office/drawing/2014/main" id="{1EB59539-6CEC-4FE5-9628-29B08388B3A0}"/>
              </a:ext>
            </a:extLst>
          </p:cNvPr>
          <p:cNvSpPr txBox="1"/>
          <p:nvPr/>
        </p:nvSpPr>
        <p:spPr>
          <a:xfrm>
            <a:off x="8668490" y="224673"/>
            <a:ext cx="2975738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5">
                    <a:lumMod val="75000"/>
                  </a:schemeClr>
                </a:solidFill>
              </a:rPr>
              <a:t>Erik Christensen </a:t>
            </a:r>
            <a:r>
              <a:rPr lang="en-US" sz="1200" b="1">
                <a:solidFill>
                  <a:schemeClr val="accent5">
                    <a:lumMod val="75000"/>
                  </a:schemeClr>
                </a:solidFill>
              </a:rPr>
              <a:t>– </a:t>
            </a:r>
            <a:r>
              <a:rPr lang="en-US" sz="1100" b="1">
                <a:solidFill>
                  <a:schemeClr val="accent5">
                    <a:lumMod val="75000"/>
                  </a:schemeClr>
                </a:solidFill>
              </a:rPr>
              <a:t>1.25.23 </a:t>
            </a:r>
            <a:r>
              <a:rPr lang="en-US" sz="1000" b="1" i="1" dirty="0">
                <a:solidFill>
                  <a:schemeClr val="accent5">
                    <a:lumMod val="75000"/>
                  </a:schemeClr>
                </a:solidFill>
              </a:rPr>
              <a:t>version date</a:t>
            </a:r>
            <a:endParaRPr lang="en-US" sz="12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8E81A2-BCE2-4CB2-B9BA-C5FC7F9FA3D1}"/>
              </a:ext>
            </a:extLst>
          </p:cNvPr>
          <p:cNvSpPr txBox="1"/>
          <p:nvPr/>
        </p:nvSpPr>
        <p:spPr>
          <a:xfrm>
            <a:off x="244600" y="389501"/>
            <a:ext cx="3373402" cy="142346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050" b="1" dirty="0"/>
              <a:t>PURPOSE</a:t>
            </a:r>
            <a:r>
              <a:rPr lang="en-US" sz="1100" b="1" dirty="0"/>
              <a:t> </a:t>
            </a:r>
          </a:p>
          <a:p>
            <a:pPr algn="ctr"/>
            <a:r>
              <a:rPr lang="en-US" sz="900" i="1" dirty="0"/>
              <a:t>Establishes the intent  of the entire research study…</a:t>
            </a:r>
            <a:br>
              <a:rPr lang="en-US" sz="900" dirty="0"/>
            </a:br>
            <a:r>
              <a:rPr lang="en-US" sz="1050" dirty="0"/>
              <a:t>The purpose of this study is to </a:t>
            </a:r>
            <a:r>
              <a:rPr lang="en-US" sz="1050" b="1" dirty="0"/>
              <a:t>investigate</a:t>
            </a:r>
            <a:r>
              <a:rPr lang="en-US" sz="1050" dirty="0"/>
              <a:t> the </a:t>
            </a:r>
            <a:r>
              <a:rPr lang="en-US" sz="1050" dirty="0">
                <a:highlight>
                  <a:srgbClr val="FFFF00"/>
                </a:highlight>
              </a:rPr>
              <a:t>relationship</a:t>
            </a:r>
            <a:r>
              <a:rPr lang="en-US" sz="1050" dirty="0"/>
              <a:t> between </a:t>
            </a:r>
            <a:r>
              <a:rPr lang="en-US" sz="1050" b="1" dirty="0">
                <a:highlight>
                  <a:srgbClr val="FFE28F"/>
                </a:highlight>
              </a:rPr>
              <a:t>Church Leader’s </a:t>
            </a:r>
            <a:r>
              <a:rPr lang="en-US" sz="1050" b="1" dirty="0">
                <a:highlight>
                  <a:srgbClr val="00FFFF"/>
                </a:highlight>
              </a:rPr>
              <a:t>spiritual formation </a:t>
            </a:r>
            <a:r>
              <a:rPr lang="en-US" sz="1050" dirty="0"/>
              <a:t>and </a:t>
            </a:r>
            <a:r>
              <a:rPr lang="en-US" sz="1050" dirty="0">
                <a:highlight>
                  <a:srgbClr val="00FF00"/>
                </a:highlight>
              </a:rPr>
              <a:t> leadership style.</a:t>
            </a:r>
          </a:p>
          <a:p>
            <a:endParaRPr lang="en-US" sz="400" dirty="0"/>
          </a:p>
          <a:p>
            <a:r>
              <a:rPr lang="en-US" sz="1050" i="1" dirty="0"/>
              <a:t>[</a:t>
            </a:r>
            <a:r>
              <a:rPr lang="en-US" sz="1000" i="1" dirty="0"/>
              <a:t>Leadership is being defined as an outward work to be accomplished rather than an inward spiritual transformation of beliefs which effectively influence others</a:t>
            </a:r>
            <a:r>
              <a:rPr lang="en-US" sz="1050" i="1" dirty="0"/>
              <a:t>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176D06-3BD9-4A03-AAF8-403143B6B3C8}"/>
              </a:ext>
            </a:extLst>
          </p:cNvPr>
          <p:cNvSpPr txBox="1"/>
          <p:nvPr/>
        </p:nvSpPr>
        <p:spPr>
          <a:xfrm>
            <a:off x="8668490" y="2441706"/>
            <a:ext cx="28614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Interest</a:t>
            </a:r>
            <a:r>
              <a:rPr lang="en-US" sz="1400" dirty="0"/>
              <a:t>: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4428625-3A91-4065-AC41-55527F3CD14C}"/>
              </a:ext>
            </a:extLst>
          </p:cNvPr>
          <p:cNvSpPr txBox="1"/>
          <p:nvPr/>
        </p:nvSpPr>
        <p:spPr>
          <a:xfrm>
            <a:off x="292026" y="6421669"/>
            <a:ext cx="234667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/>
              <a:t>Rev.  2022 Hughes Research Design Funnel ©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C129D48-A561-FF49-B642-2BC8BCD72232}"/>
              </a:ext>
            </a:extLst>
          </p:cNvPr>
          <p:cNvSpPr/>
          <p:nvPr/>
        </p:nvSpPr>
        <p:spPr>
          <a:xfrm>
            <a:off x="4293438" y="1043731"/>
            <a:ext cx="3360952" cy="1392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Southern NJ &amp; PA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4D0D36C-5F16-48E8-A715-03795B8A20A1}"/>
              </a:ext>
            </a:extLst>
          </p:cNvPr>
          <p:cNvSpPr/>
          <p:nvPr/>
        </p:nvSpPr>
        <p:spPr>
          <a:xfrm>
            <a:off x="5276038" y="2519313"/>
            <a:ext cx="1490317" cy="2257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 Church Leaders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E84A27-4B75-AB40-890E-D516476AE67E}"/>
              </a:ext>
            </a:extLst>
          </p:cNvPr>
          <p:cNvSpPr txBox="1"/>
          <p:nvPr/>
        </p:nvSpPr>
        <p:spPr>
          <a:xfrm>
            <a:off x="8872208" y="2752398"/>
            <a:ext cx="28614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 of Interest: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1. Spiritual Formation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2. Leadership Styles 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Transformational &amp; Ethical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3EBB412-B7CB-4840-895B-55B137015135}"/>
              </a:ext>
            </a:extLst>
          </p:cNvPr>
          <p:cNvSpPr txBox="1"/>
          <p:nvPr/>
        </p:nvSpPr>
        <p:spPr>
          <a:xfrm>
            <a:off x="8782790" y="3878153"/>
            <a:ext cx="286143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&amp; Sample: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Pastors &amp; Leaders of top 3-4 Protestant Denominations in southern PA &amp; NJ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CA101E7-B906-3E53-60C0-801E30D07BD8}"/>
              </a:ext>
            </a:extLst>
          </p:cNvPr>
          <p:cNvSpPr txBox="1"/>
          <p:nvPr/>
        </p:nvSpPr>
        <p:spPr>
          <a:xfrm>
            <a:off x="8668490" y="1399532"/>
            <a:ext cx="2664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Research Hypothesis:</a:t>
            </a:r>
          </a:p>
          <a:p>
            <a:r>
              <a:rPr lang="en-US" sz="1000" b="1" dirty="0"/>
              <a:t>     There is a statistically significant correlation between a church leader’s spiritual formation and leadership style. </a:t>
            </a:r>
            <a:endParaRPr lang="en-US" sz="1000" baseline="-25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AE421C-9237-94F3-C421-421A7B31232C}"/>
              </a:ext>
            </a:extLst>
          </p:cNvPr>
          <p:cNvSpPr txBox="1"/>
          <p:nvPr/>
        </p:nvSpPr>
        <p:spPr>
          <a:xfrm>
            <a:off x="8123815" y="5820537"/>
            <a:ext cx="1496786" cy="46166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Data </a:t>
            </a:r>
          </a:p>
          <a:p>
            <a:pPr algn="ctr"/>
            <a:r>
              <a:rPr lang="en-US" sz="1200" dirty="0">
                <a:solidFill>
                  <a:srgbClr val="7030A0"/>
                </a:solidFill>
              </a:rPr>
              <a:t>Winks SDA</a:t>
            </a:r>
            <a:endParaRPr lang="en-US" sz="105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948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/>
          </p:cNvCxnSpPr>
          <p:nvPr/>
        </p:nvCxnSpPr>
        <p:spPr>
          <a:xfrm>
            <a:off x="3747403" y="726502"/>
            <a:ext cx="1399234" cy="19658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 flipH="1">
            <a:off x="6933470" y="710037"/>
            <a:ext cx="1095580" cy="19822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13644" y="2927026"/>
            <a:ext cx="1755513" cy="1107996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SAMPLE</a:t>
            </a:r>
          </a:p>
          <a:p>
            <a:pPr algn="ctr"/>
            <a:r>
              <a:rPr lang="en-US" sz="1100" dirty="0"/>
              <a:t>Church Leaders serving within a local church and connected with one of the main Protestant denominations in the NE</a:t>
            </a:r>
            <a:endParaRPr lang="en-US" sz="7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42970" y="6456150"/>
            <a:ext cx="56968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Hughes Research Design Funnel Template – QUANTITATIVE Research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5951114" y="4178235"/>
            <a:ext cx="239842" cy="186692"/>
            <a:chOff x="8097253" y="1371600"/>
            <a:chExt cx="128337" cy="2286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Rectangle 127"/>
          <p:cNvSpPr/>
          <p:nvPr/>
        </p:nvSpPr>
        <p:spPr>
          <a:xfrm>
            <a:off x="4161462" y="772388"/>
            <a:ext cx="3597628" cy="1733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Northeast Region of America 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4507912" y="1298017"/>
            <a:ext cx="2957648" cy="1893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 4 Largest Protestant Denominations</a:t>
            </a:r>
          </a:p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4683496" y="1611333"/>
            <a:ext cx="2606479" cy="3775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Baptist, Presbyterian, Pentecostal, Methodist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4945982" y="2035062"/>
            <a:ext cx="2164072" cy="349323"/>
          </a:xfrm>
          <a:prstGeom prst="rect">
            <a:avLst/>
          </a:prstGeom>
          <a:solidFill>
            <a:srgbClr val="FDDC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69A755A-7E1F-4174-A2C7-394C16C21866}"/>
              </a:ext>
            </a:extLst>
          </p:cNvPr>
          <p:cNvSpPr/>
          <p:nvPr/>
        </p:nvSpPr>
        <p:spPr>
          <a:xfrm>
            <a:off x="4767511" y="112502"/>
            <a:ext cx="26477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/>
              <a:t>Dissertation Title: A quantitative study</a:t>
            </a:r>
            <a:endParaRPr lang="en-US" sz="1200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BF8AF08-5642-40A1-928B-C508BA86E6DD}"/>
              </a:ext>
            </a:extLst>
          </p:cNvPr>
          <p:cNvSpPr txBox="1"/>
          <p:nvPr/>
        </p:nvSpPr>
        <p:spPr>
          <a:xfrm>
            <a:off x="55245" y="2087763"/>
            <a:ext cx="3889865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000" b="1" dirty="0"/>
              <a:t>PROBLEM STATEMENT </a:t>
            </a:r>
          </a:p>
          <a:p>
            <a:pPr algn="ctr"/>
            <a:r>
              <a:rPr lang="en-US" sz="900" i="1" dirty="0"/>
              <a:t>It is unknown whether…</a:t>
            </a:r>
            <a:endParaRPr lang="en-US" sz="400" b="1" dirty="0"/>
          </a:p>
          <a:p>
            <a:pPr algn="ctr"/>
            <a:r>
              <a:rPr lang="en-US" sz="1000" dirty="0"/>
              <a:t>It is unknown whether there is a </a:t>
            </a:r>
            <a:r>
              <a:rPr lang="en-US" sz="1000" dirty="0">
                <a:highlight>
                  <a:srgbClr val="FFFF00"/>
                </a:highlight>
              </a:rPr>
              <a:t>relationship</a:t>
            </a:r>
            <a:r>
              <a:rPr lang="en-US" sz="1000" dirty="0"/>
              <a:t> between </a:t>
            </a:r>
            <a:r>
              <a:rPr lang="en-US" sz="1000" b="1" dirty="0">
                <a:highlight>
                  <a:srgbClr val="FFE28F"/>
                </a:highlight>
              </a:rPr>
              <a:t>Church Leader’s </a:t>
            </a:r>
            <a:r>
              <a:rPr lang="en-US" sz="1000" b="1" dirty="0">
                <a:highlight>
                  <a:srgbClr val="00FFFF"/>
                </a:highlight>
              </a:rPr>
              <a:t>spiritual formation </a:t>
            </a:r>
            <a:r>
              <a:rPr lang="en-US" sz="1000" dirty="0">
                <a:highlight>
                  <a:srgbClr val="00FFFF"/>
                </a:highlight>
              </a:rPr>
              <a:t> </a:t>
            </a:r>
            <a:r>
              <a:rPr lang="en-US" sz="1000" dirty="0"/>
              <a:t>and</a:t>
            </a:r>
            <a:r>
              <a:rPr lang="en-US" sz="1000" dirty="0">
                <a:highlight>
                  <a:srgbClr val="00FF00"/>
                </a:highlight>
              </a:rPr>
              <a:t> leadership style.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9A1ACD8-FDE5-4975-A8CC-BDDBE75FBC56}"/>
              </a:ext>
            </a:extLst>
          </p:cNvPr>
          <p:cNvSpPr txBox="1"/>
          <p:nvPr/>
        </p:nvSpPr>
        <p:spPr>
          <a:xfrm>
            <a:off x="267750" y="3052100"/>
            <a:ext cx="34191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THESIS </a:t>
            </a:r>
          </a:p>
          <a:p>
            <a:pPr algn="ctr"/>
            <a:r>
              <a:rPr lang="en-US" sz="900" i="1" dirty="0"/>
              <a:t>This study will evaluate/research/…</a:t>
            </a:r>
            <a:endParaRPr lang="en-US" sz="900" b="1" dirty="0"/>
          </a:p>
          <a:p>
            <a:pPr algn="ctr"/>
            <a:r>
              <a:rPr lang="en-US" sz="1000" dirty="0"/>
              <a:t>This study will </a:t>
            </a:r>
            <a:r>
              <a:rPr lang="en-US" sz="1000" b="1" dirty="0"/>
              <a:t>evaluate</a:t>
            </a:r>
            <a:r>
              <a:rPr lang="en-US" sz="1000" dirty="0"/>
              <a:t> the </a:t>
            </a:r>
            <a:r>
              <a:rPr lang="en-US" sz="1000" dirty="0">
                <a:highlight>
                  <a:srgbClr val="FFFF00"/>
                </a:highlight>
              </a:rPr>
              <a:t>relationship</a:t>
            </a:r>
            <a:r>
              <a:rPr lang="en-US" sz="1000" dirty="0"/>
              <a:t> between </a:t>
            </a:r>
            <a:r>
              <a:rPr lang="en-US" sz="1000" b="1" dirty="0">
                <a:highlight>
                  <a:srgbClr val="FFE28F"/>
                </a:highlight>
              </a:rPr>
              <a:t>church</a:t>
            </a:r>
            <a:r>
              <a:rPr lang="en-US" sz="1000" dirty="0">
                <a:highlight>
                  <a:srgbClr val="FFE28F"/>
                </a:highlight>
              </a:rPr>
              <a:t> </a:t>
            </a:r>
            <a:r>
              <a:rPr lang="en-US" sz="1000" b="1" dirty="0">
                <a:highlight>
                  <a:srgbClr val="FFE28F"/>
                </a:highlight>
              </a:rPr>
              <a:t>leader’s</a:t>
            </a:r>
            <a:r>
              <a:rPr lang="en-US" sz="1000" dirty="0">
                <a:solidFill>
                  <a:schemeClr val="accent4"/>
                </a:solidFill>
                <a:highlight>
                  <a:srgbClr val="00FFFF"/>
                </a:highlight>
              </a:rPr>
              <a:t> </a:t>
            </a:r>
            <a:r>
              <a:rPr lang="en-US" sz="1000" b="1" dirty="0">
                <a:highlight>
                  <a:srgbClr val="00FFFF"/>
                </a:highlight>
              </a:rPr>
              <a:t>spiritual formation</a:t>
            </a:r>
            <a:r>
              <a:rPr lang="en-US" sz="1000" dirty="0">
                <a:highlight>
                  <a:srgbClr val="00FFFF"/>
                </a:highlight>
              </a:rPr>
              <a:t> </a:t>
            </a:r>
            <a:r>
              <a:rPr lang="en-US" sz="1000" dirty="0"/>
              <a:t>and </a:t>
            </a:r>
            <a:r>
              <a:rPr lang="en-US" sz="1000" dirty="0">
                <a:highlight>
                  <a:srgbClr val="00FF00"/>
                </a:highlight>
              </a:rPr>
              <a:t>leadership style.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DC9F901-3326-4B74-9627-460DD93C8137}"/>
              </a:ext>
            </a:extLst>
          </p:cNvPr>
          <p:cNvSpPr txBox="1"/>
          <p:nvPr/>
        </p:nvSpPr>
        <p:spPr>
          <a:xfrm>
            <a:off x="365063" y="4042708"/>
            <a:ext cx="34191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SIGNIFICANCE</a:t>
            </a:r>
          </a:p>
          <a:p>
            <a:pPr algn="ctr"/>
            <a:r>
              <a:rPr lang="en-US" sz="900" i="1" dirty="0"/>
              <a:t>Describe what you hope to accomplish  (The So-What, Why do I care)</a:t>
            </a:r>
            <a:endParaRPr lang="en-US" sz="900" b="1" dirty="0"/>
          </a:p>
          <a:p>
            <a:r>
              <a:rPr lang="en-US" sz="1100" dirty="0"/>
              <a:t>This research will:</a:t>
            </a:r>
          </a:p>
          <a:p>
            <a:r>
              <a:rPr lang="en-US" sz="1100" dirty="0"/>
              <a:t>   1. strengthen  </a:t>
            </a:r>
            <a:r>
              <a:rPr lang="en-US" sz="1100" b="1" dirty="0">
                <a:highlight>
                  <a:srgbClr val="FFE28F"/>
                </a:highlight>
              </a:rPr>
              <a:t>church leader’s </a:t>
            </a:r>
            <a:r>
              <a:rPr lang="en-US" sz="1100" b="1" dirty="0">
                <a:highlight>
                  <a:srgbClr val="00FFFF"/>
                </a:highlight>
              </a:rPr>
              <a:t>spiritual formation </a:t>
            </a:r>
            <a:r>
              <a:rPr lang="en-US" sz="1100" dirty="0"/>
              <a:t>by focusing in on key beliefs needed for spiritual maturity</a:t>
            </a:r>
          </a:p>
          <a:p>
            <a:r>
              <a:rPr lang="en-US" sz="1100" dirty="0"/>
              <a:t>   2.  train </a:t>
            </a:r>
            <a:r>
              <a:rPr lang="en-US" sz="1100" b="1" dirty="0">
                <a:highlight>
                  <a:srgbClr val="FFE28F"/>
                </a:highlight>
              </a:rPr>
              <a:t>church leaders </a:t>
            </a:r>
            <a:r>
              <a:rPr lang="en-US" sz="1100" dirty="0"/>
              <a:t>in effective </a:t>
            </a:r>
            <a:r>
              <a:rPr lang="en-US" sz="1100" b="1" dirty="0">
                <a:highlight>
                  <a:srgbClr val="00FF00"/>
                </a:highlight>
              </a:rPr>
              <a:t>leadership styles</a:t>
            </a:r>
          </a:p>
          <a:p>
            <a:r>
              <a:rPr lang="en-US" sz="1100" dirty="0"/>
              <a:t>   3.  result in greater leader effectiveness within the church (discipleship), and within the non-churched community (evangelism)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171EA7-6EE9-41EE-8C45-2DDF37A36C9B}"/>
              </a:ext>
            </a:extLst>
          </p:cNvPr>
          <p:cNvSpPr txBox="1"/>
          <p:nvPr/>
        </p:nvSpPr>
        <p:spPr>
          <a:xfrm>
            <a:off x="8649789" y="691293"/>
            <a:ext cx="2664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Null Hypothesis:</a:t>
            </a:r>
          </a:p>
          <a:p>
            <a:r>
              <a:rPr lang="en-US" sz="1000" b="1" dirty="0"/>
              <a:t>     There is no statistically significant correlation between a church leader’s spiritual formation and leadership style. 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2FC6C28-46E2-4BCD-A458-677E6334FA1F}"/>
              </a:ext>
            </a:extLst>
          </p:cNvPr>
          <p:cNvCxnSpPr>
            <a:cxnSpLocks/>
            <a:stCxn id="84" idx="3"/>
          </p:cNvCxnSpPr>
          <p:nvPr/>
        </p:nvCxnSpPr>
        <p:spPr>
          <a:xfrm flipV="1">
            <a:off x="8396894" y="1885480"/>
            <a:ext cx="271596" cy="147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3B032AA5-031C-4BF5-A460-422B476646F2}"/>
              </a:ext>
            </a:extLst>
          </p:cNvPr>
          <p:cNvSpPr txBox="1"/>
          <p:nvPr/>
        </p:nvSpPr>
        <p:spPr>
          <a:xfrm>
            <a:off x="7489725" y="1848154"/>
            <a:ext cx="907169" cy="36933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u="sng" dirty="0"/>
              <a:t>Research Hypotheses</a:t>
            </a:r>
            <a:endParaRPr lang="en-US" sz="900" dirty="0">
              <a:solidFill>
                <a:srgbClr val="7030A0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8B09235-6652-4D3E-B8C4-C4EB9BB53695}"/>
              </a:ext>
            </a:extLst>
          </p:cNvPr>
          <p:cNvSpPr txBox="1"/>
          <p:nvPr/>
        </p:nvSpPr>
        <p:spPr>
          <a:xfrm>
            <a:off x="4391502" y="4181813"/>
            <a:ext cx="3341314" cy="646331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u="sng" dirty="0">
                <a:highlight>
                  <a:srgbClr val="FFE28F"/>
                </a:highlight>
              </a:rPr>
              <a:t>What Validated Instrument is being used?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Multifactor Leadership Questionnaire (MLQ)</a:t>
            </a:r>
          </a:p>
          <a:p>
            <a:pPr algn="ctr"/>
            <a:r>
              <a:rPr lang="en-US" sz="1200" u="sng" dirty="0">
                <a:solidFill>
                  <a:srgbClr val="0070C0"/>
                </a:solidFill>
                <a:highlight>
                  <a:srgbClr val="FFE28F"/>
                </a:highlight>
              </a:rPr>
              <a:t>Faith Maturity Scale (FMS)</a:t>
            </a:r>
            <a:endParaRPr lang="en-US" sz="1050" dirty="0">
              <a:solidFill>
                <a:srgbClr val="0070C0"/>
              </a:solidFill>
              <a:highlight>
                <a:srgbClr val="FFE28F"/>
              </a:highlight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5CF98D8-B66F-44C7-851E-C05D140C99EB}"/>
              </a:ext>
            </a:extLst>
          </p:cNvPr>
          <p:cNvSpPr txBox="1"/>
          <p:nvPr/>
        </p:nvSpPr>
        <p:spPr>
          <a:xfrm>
            <a:off x="4680090" y="5206889"/>
            <a:ext cx="2785470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Non-experimental design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F8ACBE6-AD50-49D9-8FF0-90E15690DE9E}"/>
              </a:ext>
            </a:extLst>
          </p:cNvPr>
          <p:cNvSpPr txBox="1"/>
          <p:nvPr/>
        </p:nvSpPr>
        <p:spPr>
          <a:xfrm>
            <a:off x="5011686" y="5820537"/>
            <a:ext cx="2278289" cy="46166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Data Collection</a:t>
            </a:r>
          </a:p>
          <a:p>
            <a:pPr algn="ctr"/>
            <a:r>
              <a:rPr lang="en-US" sz="1200" dirty="0"/>
              <a:t>Survey Monkey? </a:t>
            </a:r>
            <a:endParaRPr lang="en-US" sz="1050" dirty="0">
              <a:solidFill>
                <a:srgbClr val="7030A0"/>
              </a:solidFill>
            </a:endParaRP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667C667-37CA-4977-9399-A9BB2716E811}"/>
              </a:ext>
            </a:extLst>
          </p:cNvPr>
          <p:cNvGrpSpPr/>
          <p:nvPr/>
        </p:nvGrpSpPr>
        <p:grpSpPr>
          <a:xfrm>
            <a:off x="5889033" y="5499989"/>
            <a:ext cx="301923" cy="224758"/>
            <a:chOff x="8097253" y="1371600"/>
            <a:chExt cx="128337" cy="228600"/>
          </a:xfrm>
        </p:grpSpPr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1290CAF7-FF5A-4E0D-83A4-5D5FD42CFF98}"/>
                </a:ext>
              </a:extLst>
            </p:cNvPr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77DAA417-ABC6-441F-80B9-BD87D65BB792}"/>
                </a:ext>
              </a:extLst>
            </p:cNvPr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0C9C6D7F-D001-4BEB-8E2F-306D0FCE6341}"/>
                </a:ext>
              </a:extLst>
            </p:cNvPr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8066715-5790-4826-8AB1-D3AB42DB47D5}"/>
              </a:ext>
            </a:extLst>
          </p:cNvPr>
          <p:cNvGrpSpPr/>
          <p:nvPr/>
        </p:nvGrpSpPr>
        <p:grpSpPr>
          <a:xfrm>
            <a:off x="5927591" y="4774664"/>
            <a:ext cx="263365" cy="333502"/>
            <a:chOff x="8097253" y="1371600"/>
            <a:chExt cx="128337" cy="228600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A67F4C9A-6C1B-428E-9CD1-761DEFAD5033}"/>
                </a:ext>
              </a:extLst>
            </p:cNvPr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15AF508C-784D-409E-9855-825D5CBD4D1C}"/>
                </a:ext>
              </a:extLst>
            </p:cNvPr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D43B6F44-482D-466F-9A92-6164287C765A}"/>
                </a:ext>
              </a:extLst>
            </p:cNvPr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TextBox 104">
            <a:extLst>
              <a:ext uri="{FF2B5EF4-FFF2-40B4-BE49-F238E27FC236}">
                <a16:creationId xmlns:a16="http://schemas.microsoft.com/office/drawing/2014/main" id="{1EB59539-6CEC-4FE5-9628-29B08388B3A0}"/>
              </a:ext>
            </a:extLst>
          </p:cNvPr>
          <p:cNvSpPr txBox="1"/>
          <p:nvPr/>
        </p:nvSpPr>
        <p:spPr>
          <a:xfrm>
            <a:off x="8668490" y="224673"/>
            <a:ext cx="2975738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5">
                    <a:lumMod val="75000"/>
                  </a:schemeClr>
                </a:solidFill>
              </a:rPr>
              <a:t>Erik Christensen – </a:t>
            </a:r>
            <a:r>
              <a:rPr lang="en-US" sz="1100" b="1" dirty="0">
                <a:solidFill>
                  <a:schemeClr val="accent5">
                    <a:lumMod val="75000"/>
                  </a:schemeClr>
                </a:solidFill>
              </a:rPr>
              <a:t>1.16.23 </a:t>
            </a:r>
            <a:r>
              <a:rPr lang="en-US" sz="1000" b="1" i="1" dirty="0">
                <a:solidFill>
                  <a:schemeClr val="accent5">
                    <a:lumMod val="75000"/>
                  </a:schemeClr>
                </a:solidFill>
              </a:rPr>
              <a:t>version date</a:t>
            </a:r>
            <a:endParaRPr lang="en-US" sz="12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8E81A2-BCE2-4CB2-B9BA-C5FC7F9FA3D1}"/>
              </a:ext>
            </a:extLst>
          </p:cNvPr>
          <p:cNvSpPr txBox="1"/>
          <p:nvPr/>
        </p:nvSpPr>
        <p:spPr>
          <a:xfrm>
            <a:off x="244600" y="389501"/>
            <a:ext cx="3373402" cy="142346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050" b="1" dirty="0"/>
              <a:t>PURPOSE</a:t>
            </a:r>
            <a:r>
              <a:rPr lang="en-US" sz="1100" b="1" dirty="0"/>
              <a:t> </a:t>
            </a:r>
          </a:p>
          <a:p>
            <a:pPr algn="ctr"/>
            <a:r>
              <a:rPr lang="en-US" sz="900" i="1" dirty="0"/>
              <a:t>Establishes the intent  of the entire research study…</a:t>
            </a:r>
            <a:br>
              <a:rPr lang="en-US" sz="900" dirty="0"/>
            </a:br>
            <a:r>
              <a:rPr lang="en-US" sz="1050" dirty="0"/>
              <a:t>The purpose of this study is to </a:t>
            </a:r>
            <a:r>
              <a:rPr lang="en-US" sz="1050" b="1" dirty="0"/>
              <a:t>evaluate</a:t>
            </a:r>
            <a:r>
              <a:rPr lang="en-US" sz="1050" dirty="0"/>
              <a:t> the </a:t>
            </a:r>
            <a:r>
              <a:rPr lang="en-US" sz="1050" dirty="0">
                <a:highlight>
                  <a:srgbClr val="FFFF00"/>
                </a:highlight>
              </a:rPr>
              <a:t>relationship</a:t>
            </a:r>
            <a:r>
              <a:rPr lang="en-US" sz="1050" dirty="0"/>
              <a:t> between </a:t>
            </a:r>
            <a:r>
              <a:rPr lang="en-US" sz="1050" b="1" dirty="0">
                <a:highlight>
                  <a:srgbClr val="FFE28F"/>
                </a:highlight>
              </a:rPr>
              <a:t>Church Leader’s </a:t>
            </a:r>
            <a:r>
              <a:rPr lang="en-US" sz="1050" b="1" dirty="0">
                <a:highlight>
                  <a:srgbClr val="00FFFF"/>
                </a:highlight>
              </a:rPr>
              <a:t>spiritual formation </a:t>
            </a:r>
            <a:r>
              <a:rPr lang="en-US" sz="1050" dirty="0"/>
              <a:t>and </a:t>
            </a:r>
            <a:r>
              <a:rPr lang="en-US" sz="1050" dirty="0">
                <a:highlight>
                  <a:srgbClr val="00FF00"/>
                </a:highlight>
              </a:rPr>
              <a:t> leadership style.</a:t>
            </a:r>
          </a:p>
          <a:p>
            <a:endParaRPr lang="en-US" sz="400" dirty="0"/>
          </a:p>
          <a:p>
            <a:r>
              <a:rPr lang="en-US" sz="1050" i="1" dirty="0"/>
              <a:t>[</a:t>
            </a:r>
            <a:r>
              <a:rPr lang="en-US" sz="1000" i="1" dirty="0"/>
              <a:t>Leadership is being defined as an outward work to be accomplished rather than an inward spiritual transformation of beliefs which effectively influence others</a:t>
            </a:r>
            <a:r>
              <a:rPr lang="en-US" sz="1050" i="1" dirty="0"/>
              <a:t>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176D06-3BD9-4A03-AAF8-403143B6B3C8}"/>
              </a:ext>
            </a:extLst>
          </p:cNvPr>
          <p:cNvSpPr txBox="1"/>
          <p:nvPr/>
        </p:nvSpPr>
        <p:spPr>
          <a:xfrm>
            <a:off x="8668490" y="2441706"/>
            <a:ext cx="28614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Interest</a:t>
            </a:r>
            <a:r>
              <a:rPr lang="en-US" sz="1400" dirty="0"/>
              <a:t>: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4428625-3A91-4065-AC41-55527F3CD14C}"/>
              </a:ext>
            </a:extLst>
          </p:cNvPr>
          <p:cNvSpPr txBox="1"/>
          <p:nvPr/>
        </p:nvSpPr>
        <p:spPr>
          <a:xfrm>
            <a:off x="292026" y="6421669"/>
            <a:ext cx="234667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/>
              <a:t>Rev.  2022 Hughes Research Design Funnel ©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C129D48-A561-FF49-B642-2BC8BCD72232}"/>
              </a:ext>
            </a:extLst>
          </p:cNvPr>
          <p:cNvSpPr/>
          <p:nvPr/>
        </p:nvSpPr>
        <p:spPr>
          <a:xfrm>
            <a:off x="4293438" y="1043731"/>
            <a:ext cx="3360952" cy="1392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Southern NJ &amp; PA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4D0D36C-5F16-48E8-A715-03795B8A20A1}"/>
              </a:ext>
            </a:extLst>
          </p:cNvPr>
          <p:cNvSpPr/>
          <p:nvPr/>
        </p:nvSpPr>
        <p:spPr>
          <a:xfrm>
            <a:off x="5276038" y="2519313"/>
            <a:ext cx="1490317" cy="2257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 Church Leaders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E84A27-4B75-AB40-890E-D516476AE67E}"/>
              </a:ext>
            </a:extLst>
          </p:cNvPr>
          <p:cNvSpPr txBox="1"/>
          <p:nvPr/>
        </p:nvSpPr>
        <p:spPr>
          <a:xfrm>
            <a:off x="8872208" y="2752398"/>
            <a:ext cx="28614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 of Interest: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1. Spiritual Formation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2. Leadership Styles 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Transformational &amp; Ethical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3EBB412-B7CB-4840-895B-55B137015135}"/>
              </a:ext>
            </a:extLst>
          </p:cNvPr>
          <p:cNvSpPr txBox="1"/>
          <p:nvPr/>
        </p:nvSpPr>
        <p:spPr>
          <a:xfrm>
            <a:off x="8782790" y="3878153"/>
            <a:ext cx="286143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&amp; Sample: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Pastors &amp; Leaders of top 3-4 Protestant Denominations in southern PA &amp; NJ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CA101E7-B906-3E53-60C0-801E30D07BD8}"/>
              </a:ext>
            </a:extLst>
          </p:cNvPr>
          <p:cNvSpPr txBox="1"/>
          <p:nvPr/>
        </p:nvSpPr>
        <p:spPr>
          <a:xfrm>
            <a:off x="8668490" y="1399532"/>
            <a:ext cx="2664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Research Hypothesis:</a:t>
            </a:r>
          </a:p>
          <a:p>
            <a:r>
              <a:rPr lang="en-US" sz="1000" b="1" dirty="0"/>
              <a:t>     There is a statistically significant correlation between a church leader’s spiritual formation and leadership style. </a:t>
            </a:r>
            <a:endParaRPr lang="en-US" sz="1000" baseline="-25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AE421C-9237-94F3-C421-421A7B31232C}"/>
              </a:ext>
            </a:extLst>
          </p:cNvPr>
          <p:cNvSpPr txBox="1"/>
          <p:nvPr/>
        </p:nvSpPr>
        <p:spPr>
          <a:xfrm>
            <a:off x="8123815" y="5820537"/>
            <a:ext cx="1496786" cy="46166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Data </a:t>
            </a:r>
          </a:p>
          <a:p>
            <a:pPr algn="ctr"/>
            <a:r>
              <a:rPr lang="en-US" sz="1200" dirty="0">
                <a:solidFill>
                  <a:srgbClr val="7030A0"/>
                </a:solidFill>
              </a:rPr>
              <a:t>Winks SDA</a:t>
            </a:r>
            <a:endParaRPr lang="en-US" sz="105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236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/>
          </p:cNvCxnSpPr>
          <p:nvPr/>
        </p:nvCxnSpPr>
        <p:spPr>
          <a:xfrm>
            <a:off x="3862002" y="817553"/>
            <a:ext cx="1730768" cy="2018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6768892" y="737565"/>
            <a:ext cx="1375884" cy="1831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36487" y="3036898"/>
            <a:ext cx="1755513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Sample</a:t>
            </a:r>
          </a:p>
          <a:p>
            <a:pPr algn="ctr"/>
            <a:r>
              <a:rPr lang="en-US" sz="800" i="1" dirty="0"/>
              <a:t>Contingent Upon Instrument</a:t>
            </a:r>
          </a:p>
          <a:p>
            <a:pPr algn="ctr"/>
            <a:r>
              <a:rPr lang="en-US" sz="800" dirty="0">
                <a:solidFill>
                  <a:srgbClr val="7030A0"/>
                </a:solidFill>
              </a:rPr>
              <a:t>(Core 4)</a:t>
            </a:r>
            <a:endParaRPr lang="en-US" sz="8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3172768" y="28306"/>
            <a:ext cx="56968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Hughes Research Design Funnel Template </a:t>
            </a:r>
            <a:r>
              <a:rPr lang="en-US" sz="1200" b="1" dirty="0">
                <a:highlight>
                  <a:srgbClr val="FFFF00"/>
                </a:highlight>
              </a:rPr>
              <a:t>– QUANTITATIVE</a:t>
            </a:r>
            <a:r>
              <a:rPr lang="en-US" sz="1200" b="1" dirty="0"/>
              <a:t> Research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37221" y="3860819"/>
            <a:ext cx="2196562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Assessment – </a:t>
            </a:r>
            <a:r>
              <a:rPr lang="en-US" sz="900" dirty="0"/>
              <a:t>Your Instrument s </a:t>
            </a:r>
            <a:endParaRPr lang="en-US" sz="900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97719" y="4625609"/>
            <a:ext cx="2196562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Intervention – </a:t>
            </a:r>
            <a:r>
              <a:rPr lang="en-US" sz="1000" dirty="0"/>
              <a:t>Your Activity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07980" y="5383479"/>
            <a:ext cx="2935013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Data Collection– </a:t>
            </a:r>
            <a:r>
              <a:rPr lang="en-US" sz="1000" dirty="0"/>
              <a:t>Your Instrument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19220" y="2465830"/>
            <a:ext cx="2138412" cy="1400383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Instrument</a:t>
            </a:r>
          </a:p>
          <a:p>
            <a:pPr algn="ctr"/>
            <a:r>
              <a:rPr lang="en-US" sz="1300" b="1" dirty="0"/>
              <a:t>Dependent Variable</a:t>
            </a:r>
          </a:p>
          <a:p>
            <a:pPr algn="ctr"/>
            <a:r>
              <a:rPr lang="en-US" sz="1000" dirty="0"/>
              <a:t>What You Measure</a:t>
            </a:r>
          </a:p>
          <a:p>
            <a:pPr algn="ctr"/>
            <a:r>
              <a:rPr lang="en-US" sz="1000" dirty="0">
                <a:solidFill>
                  <a:srgbClr val="339966"/>
                </a:solidFill>
              </a:rPr>
              <a:t>Does the instrument speak  language</a:t>
            </a:r>
          </a:p>
          <a:p>
            <a:pPr algn="ctr"/>
            <a:r>
              <a:rPr lang="en-US" sz="1000" dirty="0">
                <a:solidFill>
                  <a:srgbClr val="339966"/>
                </a:solidFill>
              </a:rPr>
              <a:t>of the population?</a:t>
            </a:r>
          </a:p>
          <a:p>
            <a:pPr algn="ctr"/>
            <a:r>
              <a:rPr lang="en-US" sz="1000" dirty="0">
                <a:solidFill>
                  <a:srgbClr val="C00000"/>
                </a:solidFill>
              </a:rPr>
              <a:t>Driven by the Problem Statement</a:t>
            </a:r>
          </a:p>
          <a:p>
            <a:pPr algn="ctr"/>
            <a:endParaRPr lang="en-US" sz="1200" dirty="0"/>
          </a:p>
          <a:p>
            <a:pPr algn="ctr"/>
            <a:r>
              <a:rPr lang="en-US" sz="800" i="1" dirty="0">
                <a:solidFill>
                  <a:srgbClr val="0070C0"/>
                </a:solidFill>
              </a:rPr>
              <a:t>(Instrument cannot be altered)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81005" y="5353216"/>
            <a:ext cx="1131471" cy="46166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Data</a:t>
            </a:r>
          </a:p>
          <a:p>
            <a:pPr algn="ctr"/>
            <a:r>
              <a:rPr lang="en-US" sz="1200" dirty="0">
                <a:solidFill>
                  <a:srgbClr val="7030A0"/>
                </a:solidFill>
              </a:rPr>
              <a:t>Chapter 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15090" y="6049098"/>
            <a:ext cx="1131470" cy="46166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Analysis</a:t>
            </a:r>
          </a:p>
          <a:p>
            <a:pPr algn="ctr"/>
            <a:r>
              <a:rPr lang="en-US" sz="1200" dirty="0">
                <a:solidFill>
                  <a:srgbClr val="7030A0"/>
                </a:solidFill>
              </a:rPr>
              <a:t>(Chapter 5)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15366" y="735063"/>
            <a:ext cx="2497103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C00000"/>
                </a:solidFill>
              </a:rPr>
              <a:t>Population / Audience Worldview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6003366" y="3592805"/>
            <a:ext cx="161407" cy="264271"/>
            <a:chOff x="8097253" y="1371600"/>
            <a:chExt cx="128337" cy="2286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6002608" y="4299401"/>
            <a:ext cx="170350" cy="326207"/>
            <a:chOff x="8097253" y="1371600"/>
            <a:chExt cx="128337" cy="228600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4922918" y="5987542"/>
            <a:ext cx="2196561" cy="58477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So What</a:t>
            </a:r>
          </a:p>
          <a:p>
            <a:pPr algn="ctr"/>
            <a:r>
              <a:rPr lang="en-US" sz="1000" dirty="0">
                <a:solidFill>
                  <a:srgbClr val="7030A0"/>
                </a:solidFill>
              </a:rPr>
              <a:t>(Core  7 Dissertation Workshop (DW))</a:t>
            </a:r>
          </a:p>
          <a:p>
            <a:pPr algn="ctr"/>
            <a:r>
              <a:rPr lang="en-US" sz="1000" dirty="0">
                <a:solidFill>
                  <a:srgbClr val="339966"/>
                </a:solidFill>
              </a:rPr>
              <a:t>Written to address the population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6004326" y="5072840"/>
            <a:ext cx="209650" cy="247689"/>
            <a:chOff x="8097253" y="1371600"/>
            <a:chExt cx="128337" cy="228600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6009317" y="5794474"/>
            <a:ext cx="215629" cy="193067"/>
            <a:chOff x="8097253" y="1371600"/>
            <a:chExt cx="128337" cy="228600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8880998" y="5584048"/>
            <a:ext cx="1131471" cy="646331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Stats</a:t>
            </a:r>
          </a:p>
          <a:p>
            <a:pPr algn="ctr"/>
            <a:r>
              <a:rPr lang="en-US" sz="1200" dirty="0">
                <a:solidFill>
                  <a:srgbClr val="7030A0"/>
                </a:solidFill>
              </a:rPr>
              <a:t>Dissertation Workshop </a:t>
            </a:r>
          </a:p>
        </p:txBody>
      </p:sp>
      <p:cxnSp>
        <p:nvCxnSpPr>
          <p:cNvPr id="54" name="Elbow Connector 53"/>
          <p:cNvCxnSpPr>
            <a:stCxn id="14" idx="3"/>
            <a:endCxn id="19" idx="0"/>
          </p:cNvCxnSpPr>
          <p:nvPr/>
        </p:nvCxnSpPr>
        <p:spPr>
          <a:xfrm>
            <a:off x="7233783" y="3999319"/>
            <a:ext cx="812958" cy="135389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cxnSpLocks/>
          </p:cNvCxnSpPr>
          <p:nvPr/>
        </p:nvCxnSpPr>
        <p:spPr>
          <a:xfrm>
            <a:off x="8039727" y="5824905"/>
            <a:ext cx="0" cy="205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endCxn id="40" idx="3"/>
          </p:cNvCxnSpPr>
          <p:nvPr/>
        </p:nvCxnSpPr>
        <p:spPr>
          <a:xfrm flipH="1">
            <a:off x="7119479" y="6275977"/>
            <a:ext cx="395610" cy="3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cxnSpLocks/>
            <a:stCxn id="11" idx="1"/>
          </p:cNvCxnSpPr>
          <p:nvPr/>
        </p:nvCxnSpPr>
        <p:spPr>
          <a:xfrm flipH="1">
            <a:off x="4831382" y="3298508"/>
            <a:ext cx="4051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cxnSpLocks/>
          </p:cNvCxnSpPr>
          <p:nvPr/>
        </p:nvCxnSpPr>
        <p:spPr>
          <a:xfrm rot="16200000" flipH="1">
            <a:off x="4280717" y="3432884"/>
            <a:ext cx="202355" cy="131065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115222" y="1227230"/>
            <a:ext cx="29740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PROBLEM STATEMENT</a:t>
            </a:r>
          </a:p>
          <a:p>
            <a:pPr algn="ctr"/>
            <a:endParaRPr lang="en-US" sz="800" dirty="0">
              <a:solidFill>
                <a:srgbClr val="339966"/>
              </a:solidFill>
            </a:endParaRPr>
          </a:p>
          <a:p>
            <a:pPr algn="ctr"/>
            <a:r>
              <a:rPr lang="en-US" sz="1200" dirty="0">
                <a:solidFill>
                  <a:srgbClr val="339966"/>
                </a:solidFill>
              </a:rPr>
              <a:t>Contextualize to your audience</a:t>
            </a:r>
          </a:p>
          <a:p>
            <a:pPr algn="ctr"/>
            <a:r>
              <a:rPr lang="en-US" sz="1200" dirty="0">
                <a:solidFill>
                  <a:srgbClr val="339966"/>
                </a:solidFill>
              </a:rPr>
              <a:t>Describe the problem, dependent variable</a:t>
            </a:r>
          </a:p>
          <a:p>
            <a:pPr algn="ctr"/>
            <a:r>
              <a:rPr lang="en-US" sz="1100" i="1" dirty="0">
                <a:solidFill>
                  <a:srgbClr val="339966"/>
                </a:solidFill>
              </a:rPr>
              <a:t>It is unknown whether……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16331" y="2365658"/>
            <a:ext cx="253931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THESIS</a:t>
            </a:r>
          </a:p>
          <a:p>
            <a:pPr algn="ctr"/>
            <a:endParaRPr lang="en-US" sz="800" dirty="0">
              <a:solidFill>
                <a:srgbClr val="339966"/>
              </a:solidFill>
            </a:endParaRPr>
          </a:p>
          <a:p>
            <a:pPr algn="ctr"/>
            <a:r>
              <a:rPr lang="en-US" sz="1100" dirty="0">
                <a:solidFill>
                  <a:srgbClr val="339966"/>
                </a:solidFill>
              </a:rPr>
              <a:t>Contextualize to your audience</a:t>
            </a:r>
          </a:p>
          <a:p>
            <a:pPr algn="ctr"/>
            <a:r>
              <a:rPr lang="en-US" sz="1100" dirty="0">
                <a:solidFill>
                  <a:srgbClr val="339966"/>
                </a:solidFill>
              </a:rPr>
              <a:t>“WHAT” are you going to do?</a:t>
            </a:r>
          </a:p>
          <a:p>
            <a:pPr algn="ctr"/>
            <a:endParaRPr lang="en-US" sz="1100" dirty="0">
              <a:solidFill>
                <a:srgbClr val="339966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07739" y="3538970"/>
            <a:ext cx="2279176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SIGNIFICANCE</a:t>
            </a:r>
          </a:p>
          <a:p>
            <a:pPr algn="ctr"/>
            <a:endParaRPr lang="en-US" sz="1000" dirty="0">
              <a:solidFill>
                <a:srgbClr val="7030A0"/>
              </a:solidFill>
            </a:endParaRPr>
          </a:p>
          <a:p>
            <a:pPr algn="ctr"/>
            <a:endParaRPr lang="en-US" sz="800" dirty="0">
              <a:solidFill>
                <a:srgbClr val="339966"/>
              </a:solidFill>
            </a:endParaRPr>
          </a:p>
          <a:p>
            <a:pPr algn="ctr"/>
            <a:r>
              <a:rPr lang="en-US" sz="1100" dirty="0">
                <a:solidFill>
                  <a:srgbClr val="339966"/>
                </a:solidFill>
              </a:rPr>
              <a:t>Provide tool for change</a:t>
            </a:r>
          </a:p>
          <a:p>
            <a:pPr algn="ctr"/>
            <a:r>
              <a:rPr lang="en-US" sz="1100" dirty="0">
                <a:solidFill>
                  <a:srgbClr val="339966"/>
                </a:solidFill>
              </a:rPr>
              <a:t>“So-What”</a:t>
            </a:r>
          </a:p>
          <a:p>
            <a:pPr algn="ctr"/>
            <a:r>
              <a:rPr lang="en-US" sz="1100" dirty="0">
                <a:solidFill>
                  <a:srgbClr val="339966"/>
                </a:solidFill>
              </a:rPr>
              <a:t>How does it make a difference?</a:t>
            </a:r>
          </a:p>
        </p:txBody>
      </p:sp>
      <p:sp>
        <p:nvSpPr>
          <p:cNvPr id="105" name="TextBox 104"/>
          <p:cNvSpPr txBox="1"/>
          <p:nvPr/>
        </p:nvSpPr>
        <p:spPr>
          <a:xfrm rot="18465458">
            <a:off x="6719557" y="1701641"/>
            <a:ext cx="2153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Independent Variables</a:t>
            </a:r>
          </a:p>
          <a:p>
            <a:r>
              <a:rPr lang="en-US" sz="1000" dirty="0"/>
              <a:t>Creates the environment  in which </a:t>
            </a:r>
          </a:p>
          <a:p>
            <a:r>
              <a:rPr lang="en-US" sz="1000" dirty="0"/>
              <a:t>your research is taking place</a:t>
            </a:r>
          </a:p>
        </p:txBody>
      </p:sp>
      <p:sp>
        <p:nvSpPr>
          <p:cNvPr id="106" name="TextBox 105"/>
          <p:cNvSpPr txBox="1"/>
          <p:nvPr/>
        </p:nvSpPr>
        <p:spPr>
          <a:xfrm rot="2981228">
            <a:off x="2939833" y="1510345"/>
            <a:ext cx="23037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Independent Variables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Not part of what you measure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Explain other variables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Makes up your sample</a:t>
            </a:r>
          </a:p>
        </p:txBody>
      </p:sp>
      <p:cxnSp>
        <p:nvCxnSpPr>
          <p:cNvPr id="119" name="Straight Arrow Connector 118"/>
          <p:cNvCxnSpPr>
            <a:cxnSpLocks/>
            <a:stCxn id="19" idx="1"/>
            <a:endCxn id="16" idx="3"/>
          </p:cNvCxnSpPr>
          <p:nvPr/>
        </p:nvCxnSpPr>
        <p:spPr>
          <a:xfrm flipH="1" flipV="1">
            <a:off x="7442993" y="5521979"/>
            <a:ext cx="38012" cy="62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Left Brace 123"/>
          <p:cNvSpPr/>
          <p:nvPr/>
        </p:nvSpPr>
        <p:spPr>
          <a:xfrm rot="10800000">
            <a:off x="9964440" y="5035968"/>
            <a:ext cx="344082" cy="1669936"/>
          </a:xfrm>
          <a:prstGeom prst="leftBrace">
            <a:avLst/>
          </a:prstGeom>
          <a:ln>
            <a:solidFill>
              <a:srgbClr val="3399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532143" y="1119846"/>
            <a:ext cx="2915353" cy="1653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4675417" y="1416548"/>
            <a:ext cx="2657808" cy="16530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4908767" y="1714370"/>
            <a:ext cx="2290880" cy="1653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5096385" y="1941240"/>
            <a:ext cx="1930916" cy="165535"/>
          </a:xfrm>
          <a:prstGeom prst="rect">
            <a:avLst/>
          </a:prstGeom>
          <a:solidFill>
            <a:srgbClr val="C2FD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/>
        </p:nvSpPr>
        <p:spPr>
          <a:xfrm>
            <a:off x="5332018" y="2192623"/>
            <a:ext cx="1514564" cy="165535"/>
          </a:xfrm>
          <a:prstGeom prst="rect">
            <a:avLst/>
          </a:prstGeom>
          <a:solidFill>
            <a:srgbClr val="A5F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/>
        </p:nvSpPr>
        <p:spPr>
          <a:xfrm>
            <a:off x="5548342" y="2441231"/>
            <a:ext cx="1099524" cy="165535"/>
          </a:xfrm>
          <a:prstGeom prst="rect">
            <a:avLst/>
          </a:prstGeom>
          <a:solidFill>
            <a:srgbClr val="FDDC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5771535" y="2713475"/>
            <a:ext cx="683525" cy="165535"/>
          </a:xfrm>
          <a:prstGeom prst="rect">
            <a:avLst/>
          </a:prstGeom>
          <a:solidFill>
            <a:srgbClr val="FDFD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/>
          <p:cNvGrpSpPr/>
          <p:nvPr/>
        </p:nvGrpSpPr>
        <p:grpSpPr>
          <a:xfrm>
            <a:off x="3858715" y="963840"/>
            <a:ext cx="788539" cy="950497"/>
            <a:chOff x="4576402" y="1120366"/>
            <a:chExt cx="788539" cy="950497"/>
          </a:xfrm>
        </p:grpSpPr>
        <p:sp>
          <p:nvSpPr>
            <p:cNvPr id="64" name="TextBox 63"/>
            <p:cNvSpPr txBox="1"/>
            <p:nvPr/>
          </p:nvSpPr>
          <p:spPr>
            <a:xfrm rot="2995942">
              <a:off x="4695066" y="1489286"/>
              <a:ext cx="56294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/>
                <a:t>Subsets</a:t>
              </a: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>
              <a:off x="4576402" y="1120366"/>
              <a:ext cx="196836" cy="2488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5168105" y="1822055"/>
              <a:ext cx="196836" cy="2488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7007757" y="1418423"/>
            <a:ext cx="836011" cy="1111262"/>
            <a:chOff x="6771981" y="1046304"/>
            <a:chExt cx="836011" cy="1111262"/>
          </a:xfrm>
        </p:grpSpPr>
        <p:sp>
          <p:nvSpPr>
            <p:cNvPr id="75" name="TextBox 74"/>
            <p:cNvSpPr txBox="1"/>
            <p:nvPr/>
          </p:nvSpPr>
          <p:spPr>
            <a:xfrm rot="18430356">
              <a:off x="6925743" y="1444109"/>
              <a:ext cx="56294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/>
                <a:t>Subsets</a:t>
              </a: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H="1">
              <a:off x="7403896" y="1046304"/>
              <a:ext cx="204096" cy="2652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flipH="1">
              <a:off x="6771981" y="1840712"/>
              <a:ext cx="241749" cy="3168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285293" y="5196684"/>
            <a:ext cx="18478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/>
              <a:t>Dissertation Title</a:t>
            </a:r>
            <a:endParaRPr lang="en-US" sz="1200" dirty="0"/>
          </a:p>
          <a:p>
            <a:pPr algn="ctr"/>
            <a:r>
              <a:rPr lang="en-US" sz="1200" dirty="0">
                <a:solidFill>
                  <a:srgbClr val="339966"/>
                </a:solidFill>
              </a:rPr>
              <a:t>Ties to Problem Statement</a:t>
            </a:r>
          </a:p>
          <a:p>
            <a:pPr algn="ctr"/>
            <a:r>
              <a:rPr lang="en-US" sz="1200" dirty="0">
                <a:solidFill>
                  <a:srgbClr val="339966"/>
                </a:solidFill>
              </a:rPr>
              <a:t>Title is Dependent Variable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8E15B6B-C665-4DBB-ADBC-C6B402728EE6}"/>
              </a:ext>
            </a:extLst>
          </p:cNvPr>
          <p:cNvSpPr txBox="1"/>
          <p:nvPr/>
        </p:nvSpPr>
        <p:spPr>
          <a:xfrm>
            <a:off x="4325620" y="340500"/>
            <a:ext cx="3391154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OVERVIEW Cores 3 thru Dissertation Workshop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442ABEF-631D-4FCE-827D-8740C4B8044E}"/>
              </a:ext>
            </a:extLst>
          </p:cNvPr>
          <p:cNvSpPr txBox="1"/>
          <p:nvPr/>
        </p:nvSpPr>
        <p:spPr>
          <a:xfrm>
            <a:off x="10380464" y="4994963"/>
            <a:ext cx="1643084" cy="1515800"/>
          </a:xfrm>
          <a:prstGeom prst="rect">
            <a:avLst/>
          </a:prstGeom>
          <a:noFill/>
          <a:ln>
            <a:solidFill>
              <a:srgbClr val="339966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rgbClr val="339966"/>
                </a:solidFill>
              </a:rPr>
              <a:t>World View of Researcher</a:t>
            </a:r>
          </a:p>
          <a:p>
            <a:pPr algn="ctr"/>
            <a:endParaRPr lang="en-US" sz="900" b="1" dirty="0">
              <a:solidFill>
                <a:srgbClr val="339966"/>
              </a:solidFill>
            </a:endParaRPr>
          </a:p>
          <a:p>
            <a:pPr algn="ctr"/>
            <a:r>
              <a:rPr lang="en-US" sz="900" b="1" dirty="0">
                <a:solidFill>
                  <a:srgbClr val="339966"/>
                </a:solidFill>
              </a:rPr>
              <a:t>Type of Data (NOIR)</a:t>
            </a:r>
          </a:p>
          <a:p>
            <a:pPr algn="ctr"/>
            <a:r>
              <a:rPr lang="en-US" sz="900" b="1" dirty="0">
                <a:solidFill>
                  <a:srgbClr val="339966"/>
                </a:solidFill>
              </a:rPr>
              <a:t>How many Measures</a:t>
            </a:r>
          </a:p>
          <a:p>
            <a:pPr algn="ctr"/>
            <a:r>
              <a:rPr lang="en-US" sz="900" b="1" dirty="0">
                <a:solidFill>
                  <a:srgbClr val="339966"/>
                </a:solidFill>
              </a:rPr>
              <a:t>Independent or Related</a:t>
            </a:r>
          </a:p>
          <a:p>
            <a:pPr algn="ctr"/>
            <a:r>
              <a:rPr lang="en-US" sz="900" b="1" dirty="0">
                <a:solidFill>
                  <a:srgbClr val="339966"/>
                </a:solidFill>
              </a:rPr>
              <a:t>How many Groups</a:t>
            </a:r>
          </a:p>
          <a:p>
            <a:pPr algn="ctr"/>
            <a:endParaRPr lang="en-US" sz="900" b="1" dirty="0">
              <a:solidFill>
                <a:srgbClr val="339966"/>
              </a:solidFill>
            </a:endParaRPr>
          </a:p>
          <a:p>
            <a:pPr algn="ctr"/>
            <a:r>
              <a:rPr lang="en-US" sz="900" b="1" i="1" dirty="0">
                <a:solidFill>
                  <a:srgbClr val="339966"/>
                </a:solidFill>
              </a:rPr>
              <a:t>Statistical Test</a:t>
            </a:r>
          </a:p>
          <a:p>
            <a:pPr algn="ctr"/>
            <a:endParaRPr lang="en-US" sz="900" b="1" i="1" dirty="0">
              <a:solidFill>
                <a:srgbClr val="339966"/>
              </a:solidFill>
            </a:endParaRPr>
          </a:p>
          <a:p>
            <a:pPr algn="ctr"/>
            <a:r>
              <a:rPr lang="en-US" sz="900" b="1" i="1" dirty="0">
                <a:solidFill>
                  <a:srgbClr val="339966"/>
                </a:solidFill>
              </a:rPr>
              <a:t>WINKS SDA SOFTWARE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A7972816-62A6-437C-A2DE-E33834141037}"/>
              </a:ext>
            </a:extLst>
          </p:cNvPr>
          <p:cNvCxnSpPr>
            <a:cxnSpLocks/>
          </p:cNvCxnSpPr>
          <p:nvPr/>
        </p:nvCxnSpPr>
        <p:spPr>
          <a:xfrm flipH="1">
            <a:off x="6234157" y="3701350"/>
            <a:ext cx="5347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B670E8AF-B2C2-43B0-A6DA-5BED793C31F4}"/>
              </a:ext>
            </a:extLst>
          </p:cNvPr>
          <p:cNvSpPr txBox="1"/>
          <p:nvPr/>
        </p:nvSpPr>
        <p:spPr>
          <a:xfrm>
            <a:off x="7078676" y="3538970"/>
            <a:ext cx="1372545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/>
              <a:t>3-5 Hypothesis</a:t>
            </a:r>
            <a:endParaRPr lang="en-US" sz="900" dirty="0">
              <a:solidFill>
                <a:srgbClr val="7030A0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33DB6FD-C7EE-40A7-AAF1-A3D7CF32B7C4}"/>
              </a:ext>
            </a:extLst>
          </p:cNvPr>
          <p:cNvSpPr txBox="1"/>
          <p:nvPr/>
        </p:nvSpPr>
        <p:spPr>
          <a:xfrm>
            <a:off x="174495" y="6045144"/>
            <a:ext cx="259530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Legend:  </a:t>
            </a:r>
          </a:p>
          <a:p>
            <a:r>
              <a:rPr lang="en-US" sz="1000" b="1" dirty="0"/>
              <a:t>BLACK </a:t>
            </a:r>
            <a:r>
              <a:rPr lang="en-US" sz="1000" dirty="0"/>
              <a:t>– Definition  </a:t>
            </a:r>
            <a:r>
              <a:rPr lang="en-US" sz="1000" b="1" dirty="0">
                <a:solidFill>
                  <a:srgbClr val="339966"/>
                </a:solidFill>
              </a:rPr>
              <a:t>GREEN</a:t>
            </a:r>
            <a:r>
              <a:rPr lang="en-US" sz="1000" dirty="0"/>
              <a:t> – </a:t>
            </a:r>
            <a:r>
              <a:rPr lang="en-US" sz="1000" dirty="0">
                <a:solidFill>
                  <a:srgbClr val="339966"/>
                </a:solidFill>
              </a:rPr>
              <a:t>Contextualization</a:t>
            </a:r>
          </a:p>
          <a:p>
            <a:r>
              <a:rPr lang="en-US" sz="1000" dirty="0">
                <a:solidFill>
                  <a:srgbClr val="7030A0"/>
                </a:solidFill>
              </a:rPr>
              <a:t>P</a:t>
            </a:r>
            <a:r>
              <a:rPr lang="en-US" sz="1000" b="1" dirty="0">
                <a:solidFill>
                  <a:srgbClr val="7030A0"/>
                </a:solidFill>
              </a:rPr>
              <a:t>URPLE</a:t>
            </a:r>
            <a:r>
              <a:rPr lang="en-US" sz="1000" dirty="0">
                <a:solidFill>
                  <a:srgbClr val="7030A0"/>
                </a:solidFill>
              </a:rPr>
              <a:t>– Core associated w/Research activity </a:t>
            </a:r>
          </a:p>
          <a:p>
            <a:r>
              <a:rPr lang="en-US" sz="800" dirty="0"/>
              <a:t>Rev.  2017-2021 Hughes Research Design Funnel ©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6514D3-2F18-4D38-B7FA-850840E0ACEB}"/>
              </a:ext>
            </a:extLst>
          </p:cNvPr>
          <p:cNvSpPr txBox="1"/>
          <p:nvPr/>
        </p:nvSpPr>
        <p:spPr>
          <a:xfrm>
            <a:off x="8800696" y="132785"/>
            <a:ext cx="315953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/>
              <a:t>Statistics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30A3D4-F606-4255-8FB6-6B4E553B65E3}"/>
              </a:ext>
            </a:extLst>
          </p:cNvPr>
          <p:cNvSpPr txBox="1"/>
          <p:nvPr/>
        </p:nvSpPr>
        <p:spPr>
          <a:xfrm>
            <a:off x="8412619" y="637955"/>
            <a:ext cx="3601436" cy="70788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000" u="sng" dirty="0"/>
              <a:t>Design</a:t>
            </a:r>
            <a:r>
              <a:rPr lang="en-US" sz="1000" dirty="0"/>
              <a:t>:  Quasi Experimental, Deductive   </a:t>
            </a:r>
          </a:p>
          <a:p>
            <a:r>
              <a:rPr lang="en-US" sz="1000" u="sng" dirty="0"/>
              <a:t>Type of Data</a:t>
            </a:r>
            <a:r>
              <a:rPr lang="en-US" sz="1000" dirty="0"/>
              <a:t>:  Nominal, Ordinal, Interval , Related, (NOIR)</a:t>
            </a:r>
            <a:r>
              <a:rPr lang="en-US" sz="1000" u="sng" dirty="0"/>
              <a:t>Number of Measures</a:t>
            </a:r>
            <a:r>
              <a:rPr lang="en-US" sz="1000" dirty="0"/>
              <a:t>:  1, 2, 3 or more   </a:t>
            </a:r>
            <a:r>
              <a:rPr lang="en-US" sz="1000" u="sng" dirty="0"/>
              <a:t>Number of Groups</a:t>
            </a:r>
            <a:r>
              <a:rPr lang="en-US" sz="1000" dirty="0"/>
              <a:t>:  1-4 </a:t>
            </a:r>
          </a:p>
          <a:p>
            <a:r>
              <a:rPr lang="en-US" sz="1000" u="sng" dirty="0"/>
              <a:t>Proper stat </a:t>
            </a:r>
            <a:r>
              <a:rPr lang="en-US" sz="1000" dirty="0"/>
              <a:t>to use: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D3CE27-CD1E-40D1-A0AA-9F987F867D3E}"/>
              </a:ext>
            </a:extLst>
          </p:cNvPr>
          <p:cNvSpPr txBox="1"/>
          <p:nvPr/>
        </p:nvSpPr>
        <p:spPr>
          <a:xfrm>
            <a:off x="8451223" y="1496490"/>
            <a:ext cx="3531729" cy="209288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u="sng" dirty="0"/>
              <a:t>OGS SUPPORTED DESIGNS: QUANTITATIVE</a:t>
            </a:r>
          </a:p>
          <a:p>
            <a:r>
              <a:rPr lang="en-US" sz="1000" b="1" dirty="0"/>
              <a:t>Quasi-Experimental: </a:t>
            </a:r>
            <a:r>
              <a:rPr lang="en-US" sz="1000" dirty="0"/>
              <a:t>Split-Group or Independent Group (Is there a DIFFERENCE  between groups (age, education,  beliefs)</a:t>
            </a:r>
          </a:p>
          <a:p>
            <a:pPr marL="228600" indent="-228600">
              <a:buAutoNum type="arabicPeriod"/>
            </a:pPr>
            <a:r>
              <a:rPr lang="en-US" sz="1000" dirty="0"/>
              <a:t>Compare dependent variables between 2 groups</a:t>
            </a:r>
          </a:p>
          <a:p>
            <a:pPr marL="228600" indent="-228600">
              <a:buAutoNum type="arabicPeriod"/>
            </a:pPr>
            <a:r>
              <a:rPr lang="en-US" sz="1000" dirty="0"/>
              <a:t>Interval, Ordinal, Ratio Data:  Tests= T-tests; Mann-Whitney U-test/Kruskal-Wallis</a:t>
            </a:r>
          </a:p>
          <a:p>
            <a:pPr marL="228600" indent="-228600">
              <a:buAutoNum type="arabicPeriod"/>
            </a:pPr>
            <a:r>
              <a:rPr lang="en-US" sz="1000" dirty="0"/>
              <a:t>Nominal Data:  Chi-Square</a:t>
            </a:r>
          </a:p>
          <a:p>
            <a:endParaRPr lang="en-US" sz="1000" dirty="0"/>
          </a:p>
          <a:p>
            <a:r>
              <a:rPr lang="en-US" sz="1000" b="1" dirty="0"/>
              <a:t>Correlation:  </a:t>
            </a:r>
            <a:r>
              <a:rPr lang="en-US" sz="1000" dirty="0"/>
              <a:t>Is there a RELATIONSHIP between 2 dependent variables (age group and  anxiety).</a:t>
            </a:r>
          </a:p>
          <a:p>
            <a:pPr marL="228600" indent="-228600">
              <a:buAutoNum type="arabicPeriod"/>
            </a:pPr>
            <a:r>
              <a:rPr lang="en-US" sz="1000" dirty="0"/>
              <a:t> Compare two dependent variables with a sample</a:t>
            </a:r>
          </a:p>
          <a:p>
            <a:pPr marL="228600" indent="-228600">
              <a:buAutoNum type="arabicPeriod"/>
            </a:pPr>
            <a:r>
              <a:rPr lang="en-US" sz="1000" dirty="0"/>
              <a:t>Interval, Ordinal: Pearson Correlation or Spearman Rank Correlation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89CBDA6-6EFA-4D0E-93F4-3B0B9C507B81}"/>
              </a:ext>
            </a:extLst>
          </p:cNvPr>
          <p:cNvSpPr txBox="1"/>
          <p:nvPr/>
        </p:nvSpPr>
        <p:spPr>
          <a:xfrm>
            <a:off x="163144" y="80416"/>
            <a:ext cx="3472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PURPOSE</a:t>
            </a:r>
          </a:p>
          <a:p>
            <a:pPr algn="ctr"/>
            <a:r>
              <a:rPr lang="en-US" sz="800" dirty="0"/>
              <a:t>Establishes the intent  of the entire research study… (Creswell 2018, p. 205)</a:t>
            </a:r>
          </a:p>
          <a:p>
            <a:pPr algn="ctr"/>
            <a:endParaRPr lang="en-US" sz="400" i="1" dirty="0"/>
          </a:p>
          <a:p>
            <a:pPr algn="ctr"/>
            <a:r>
              <a:rPr lang="en-US" sz="1000" i="1" dirty="0">
                <a:solidFill>
                  <a:srgbClr val="339966"/>
                </a:solidFill>
              </a:rPr>
              <a:t>The intent  (purpose/aim/objective) of the research study is …..(one objective or idea)</a:t>
            </a:r>
          </a:p>
        </p:txBody>
      </p:sp>
    </p:spTree>
    <p:extLst>
      <p:ext uri="{BB962C8B-B14F-4D97-AF65-F5344CB8AC3E}">
        <p14:creationId xmlns:p14="http://schemas.microsoft.com/office/powerpoint/2010/main" val="3483859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/>
          </p:cNvCxnSpPr>
          <p:nvPr/>
        </p:nvCxnSpPr>
        <p:spPr>
          <a:xfrm>
            <a:off x="4140417" y="620684"/>
            <a:ext cx="1202487" cy="19736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 flipH="1">
            <a:off x="6656748" y="681136"/>
            <a:ext cx="952961" cy="19332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00339" y="2987600"/>
            <a:ext cx="1755513" cy="40011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Sample</a:t>
            </a:r>
          </a:p>
          <a:p>
            <a:pPr algn="ctr"/>
            <a:r>
              <a:rPr lang="en-US" sz="800" i="1" dirty="0"/>
              <a:t>Describe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72768" y="28306"/>
            <a:ext cx="56968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339966"/>
                </a:solidFill>
              </a:rPr>
              <a:t>[Erik Christensen]</a:t>
            </a:r>
            <a:r>
              <a:rPr lang="en-US" sz="1200" b="1" dirty="0"/>
              <a:t> Research Design Funnel Template – QUANTITATIVE Research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640745" y="343685"/>
            <a:ext cx="2497103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Population / Audience Worldview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6003366" y="3592805"/>
            <a:ext cx="161407" cy="264271"/>
            <a:chOff x="8097253" y="1371600"/>
            <a:chExt cx="128337" cy="2286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Rectangle 127"/>
          <p:cNvSpPr/>
          <p:nvPr/>
        </p:nvSpPr>
        <p:spPr>
          <a:xfrm>
            <a:off x="4499338" y="681137"/>
            <a:ext cx="2915353" cy="2322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4566498" y="1003275"/>
            <a:ext cx="2657808" cy="22051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4802378" y="1298221"/>
            <a:ext cx="2290880" cy="2098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5055739" y="1606385"/>
            <a:ext cx="1930916" cy="235809"/>
          </a:xfrm>
          <a:prstGeom prst="rect">
            <a:avLst/>
          </a:prstGeom>
          <a:solidFill>
            <a:srgbClr val="C2FD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/>
        </p:nvSpPr>
        <p:spPr>
          <a:xfrm>
            <a:off x="5307267" y="1919894"/>
            <a:ext cx="1514564" cy="235809"/>
          </a:xfrm>
          <a:prstGeom prst="rect">
            <a:avLst/>
          </a:prstGeom>
          <a:solidFill>
            <a:srgbClr val="A5F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/>
        </p:nvSpPr>
        <p:spPr>
          <a:xfrm>
            <a:off x="5546238" y="2233403"/>
            <a:ext cx="1099524" cy="239640"/>
          </a:xfrm>
          <a:prstGeom prst="rect">
            <a:avLst/>
          </a:prstGeom>
          <a:solidFill>
            <a:srgbClr val="FDDC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5680541" y="2550743"/>
            <a:ext cx="830918" cy="208048"/>
          </a:xfrm>
          <a:prstGeom prst="rect">
            <a:avLst/>
          </a:prstGeom>
          <a:solidFill>
            <a:srgbClr val="FDFD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8E15B6B-C665-4DBB-ADBC-C6B402728EE6}"/>
              </a:ext>
            </a:extLst>
          </p:cNvPr>
          <p:cNvSpPr txBox="1"/>
          <p:nvPr/>
        </p:nvSpPr>
        <p:spPr>
          <a:xfrm>
            <a:off x="9077369" y="1520024"/>
            <a:ext cx="1656268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MAKE YOUR OWN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69A755A-7E1F-4174-A2C7-394C16C21866}"/>
              </a:ext>
            </a:extLst>
          </p:cNvPr>
          <p:cNvSpPr/>
          <p:nvPr/>
        </p:nvSpPr>
        <p:spPr>
          <a:xfrm>
            <a:off x="5474609" y="6344724"/>
            <a:ext cx="14588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/>
              <a:t>Dissertation Title</a:t>
            </a:r>
            <a:endParaRPr lang="en-US" sz="140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9A1ACD8-FDE5-4975-A8CC-BDDBE75FBC56}"/>
              </a:ext>
            </a:extLst>
          </p:cNvPr>
          <p:cNvSpPr txBox="1"/>
          <p:nvPr/>
        </p:nvSpPr>
        <p:spPr>
          <a:xfrm>
            <a:off x="174495" y="3094365"/>
            <a:ext cx="34733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THESIS </a:t>
            </a:r>
          </a:p>
          <a:p>
            <a:pPr algn="ctr"/>
            <a:r>
              <a:rPr lang="en-US" sz="1000" i="1" dirty="0"/>
              <a:t>This study will evaluate/research/…… (One sentence)</a:t>
            </a:r>
            <a:endParaRPr lang="en-US" sz="1050" i="1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DC9F901-3326-4B74-9627-460DD93C8137}"/>
              </a:ext>
            </a:extLst>
          </p:cNvPr>
          <p:cNvSpPr txBox="1"/>
          <p:nvPr/>
        </p:nvSpPr>
        <p:spPr>
          <a:xfrm>
            <a:off x="267507" y="4614814"/>
            <a:ext cx="37589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SIGNIFICANCE</a:t>
            </a:r>
          </a:p>
          <a:p>
            <a:pPr algn="ctr"/>
            <a:r>
              <a:rPr lang="en-US" sz="1000" i="1" dirty="0"/>
              <a:t>Describe what you hope to accomplish  (The So-What, Why do I care)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171EA7-6EE9-41EE-8C45-2DDF37A36C9B}"/>
              </a:ext>
            </a:extLst>
          </p:cNvPr>
          <p:cNvSpPr txBox="1"/>
          <p:nvPr/>
        </p:nvSpPr>
        <p:spPr>
          <a:xfrm>
            <a:off x="8677411" y="194081"/>
            <a:ext cx="2664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NULL HYPOTHESES</a:t>
            </a:r>
            <a:endParaRPr lang="en-US" sz="1000" dirty="0"/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2FC6C28-46E2-4BCD-A458-677E6334FA1F}"/>
              </a:ext>
            </a:extLst>
          </p:cNvPr>
          <p:cNvCxnSpPr>
            <a:stCxn id="84" idx="3"/>
          </p:cNvCxnSpPr>
          <p:nvPr/>
        </p:nvCxnSpPr>
        <p:spPr>
          <a:xfrm flipV="1">
            <a:off x="5129001" y="3694737"/>
            <a:ext cx="301106" cy="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3B032AA5-031C-4BF5-A460-422B476646F2}"/>
              </a:ext>
            </a:extLst>
          </p:cNvPr>
          <p:cNvSpPr txBox="1"/>
          <p:nvPr/>
        </p:nvSpPr>
        <p:spPr>
          <a:xfrm>
            <a:off x="4221832" y="3579996"/>
            <a:ext cx="907169" cy="23083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u="sng" dirty="0"/>
              <a:t>Hypotheses</a:t>
            </a:r>
            <a:endParaRPr lang="en-US" sz="900" dirty="0">
              <a:solidFill>
                <a:srgbClr val="7030A0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8B09235-6652-4D3E-B8C4-C4EB9BB53695}"/>
              </a:ext>
            </a:extLst>
          </p:cNvPr>
          <p:cNvSpPr txBox="1"/>
          <p:nvPr/>
        </p:nvSpPr>
        <p:spPr>
          <a:xfrm>
            <a:off x="4193115" y="4039799"/>
            <a:ext cx="3341314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u="sng" dirty="0"/>
              <a:t>Assessment (Instruments)</a:t>
            </a:r>
            <a:r>
              <a:rPr lang="en-US" sz="1200" dirty="0"/>
              <a:t> 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5CF98D8-B66F-44C7-851E-C05D140C99EB}"/>
              </a:ext>
            </a:extLst>
          </p:cNvPr>
          <p:cNvSpPr txBox="1"/>
          <p:nvPr/>
        </p:nvSpPr>
        <p:spPr>
          <a:xfrm>
            <a:off x="4225026" y="4815203"/>
            <a:ext cx="3533629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Intervention –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F8ACBE6-AD50-49D9-8FF0-90E15690DE9E}"/>
              </a:ext>
            </a:extLst>
          </p:cNvPr>
          <p:cNvSpPr txBox="1"/>
          <p:nvPr/>
        </p:nvSpPr>
        <p:spPr>
          <a:xfrm>
            <a:off x="4166963" y="5569320"/>
            <a:ext cx="3681472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Data Collection </a:t>
            </a:r>
            <a:endParaRPr lang="en-US" sz="1050" dirty="0">
              <a:solidFill>
                <a:srgbClr val="7030A0"/>
              </a:solidFill>
            </a:endParaRP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667C667-37CA-4977-9399-A9BB2716E811}"/>
              </a:ext>
            </a:extLst>
          </p:cNvPr>
          <p:cNvGrpSpPr/>
          <p:nvPr/>
        </p:nvGrpSpPr>
        <p:grpSpPr>
          <a:xfrm>
            <a:off x="5957015" y="5205528"/>
            <a:ext cx="277969" cy="185240"/>
            <a:chOff x="8097253" y="1371600"/>
            <a:chExt cx="128337" cy="228600"/>
          </a:xfrm>
        </p:grpSpPr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1290CAF7-FF5A-4E0D-83A4-5D5FD42CFF98}"/>
                </a:ext>
              </a:extLst>
            </p:cNvPr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77DAA417-ABC6-441F-80B9-BD87D65BB792}"/>
                </a:ext>
              </a:extLst>
            </p:cNvPr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0C9C6D7F-D001-4BEB-8E2F-306D0FCE6341}"/>
                </a:ext>
              </a:extLst>
            </p:cNvPr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DCF174B5-47C7-4315-8237-DABDCE6126FC}"/>
              </a:ext>
            </a:extLst>
          </p:cNvPr>
          <p:cNvSpPr txBox="1"/>
          <p:nvPr/>
        </p:nvSpPr>
        <p:spPr>
          <a:xfrm>
            <a:off x="7470048" y="3256912"/>
            <a:ext cx="1088226" cy="600164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Measure</a:t>
            </a:r>
            <a:endParaRPr lang="en-US" sz="1100" b="1" dirty="0">
              <a:solidFill>
                <a:srgbClr val="7030A0"/>
              </a:solidFill>
            </a:endParaRPr>
          </a:p>
          <a:p>
            <a:pPr algn="ctr"/>
            <a:r>
              <a:rPr lang="en-US" sz="1100" b="1" dirty="0"/>
              <a:t>Dependent Variables</a:t>
            </a:r>
          </a:p>
        </p:txBody>
      </p:sp>
      <p:cxnSp>
        <p:nvCxnSpPr>
          <p:cNvPr id="95" name="Elbow Connector 65">
            <a:extLst>
              <a:ext uri="{FF2B5EF4-FFF2-40B4-BE49-F238E27FC236}">
                <a16:creationId xmlns:a16="http://schemas.microsoft.com/office/drawing/2014/main" id="{81FE8E5D-FB10-4FED-A0DD-E85B351AE92C}"/>
              </a:ext>
            </a:extLst>
          </p:cNvPr>
          <p:cNvCxnSpPr>
            <a:cxnSpLocks/>
            <a:stCxn id="94" idx="2"/>
            <a:endCxn id="86" idx="3"/>
          </p:cNvCxnSpPr>
          <p:nvPr/>
        </p:nvCxnSpPr>
        <p:spPr>
          <a:xfrm rot="5400000">
            <a:off x="7613684" y="3777821"/>
            <a:ext cx="321223" cy="47973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8066715-5790-4826-8AB1-D3AB42DB47D5}"/>
              </a:ext>
            </a:extLst>
          </p:cNvPr>
          <p:cNvGrpSpPr/>
          <p:nvPr/>
        </p:nvGrpSpPr>
        <p:grpSpPr>
          <a:xfrm>
            <a:off x="5989819" y="4413633"/>
            <a:ext cx="161407" cy="264271"/>
            <a:chOff x="8097253" y="1371600"/>
            <a:chExt cx="128337" cy="228600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A67F4C9A-6C1B-428E-9CD1-761DEFAD5033}"/>
                </a:ext>
              </a:extLst>
            </p:cNvPr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15AF508C-784D-409E-9855-825D5CBD4D1C}"/>
                </a:ext>
              </a:extLst>
            </p:cNvPr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D43B6F44-482D-466F-9A92-6164287C765A}"/>
                </a:ext>
              </a:extLst>
            </p:cNvPr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0BE6A00B-5A25-4183-BF92-7FA64CECFFE6}"/>
              </a:ext>
            </a:extLst>
          </p:cNvPr>
          <p:cNvSpPr txBox="1"/>
          <p:nvPr/>
        </p:nvSpPr>
        <p:spPr>
          <a:xfrm>
            <a:off x="174495" y="6045144"/>
            <a:ext cx="259530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Legend:  </a:t>
            </a:r>
          </a:p>
          <a:p>
            <a:r>
              <a:rPr lang="en-US" sz="1000" b="1" dirty="0"/>
              <a:t>BLACK </a:t>
            </a:r>
            <a:r>
              <a:rPr lang="en-US" sz="1000" dirty="0"/>
              <a:t>– Definition  </a:t>
            </a:r>
            <a:r>
              <a:rPr lang="en-US" sz="1000" b="1" dirty="0">
                <a:solidFill>
                  <a:srgbClr val="339966"/>
                </a:solidFill>
              </a:rPr>
              <a:t>GREEN</a:t>
            </a:r>
            <a:r>
              <a:rPr lang="en-US" sz="1000" dirty="0"/>
              <a:t> – </a:t>
            </a:r>
            <a:r>
              <a:rPr lang="en-US" sz="1000" dirty="0">
                <a:solidFill>
                  <a:srgbClr val="339966"/>
                </a:solidFill>
              </a:rPr>
              <a:t>Contextualization</a:t>
            </a:r>
          </a:p>
          <a:p>
            <a:r>
              <a:rPr lang="en-US" sz="1000" dirty="0">
                <a:solidFill>
                  <a:srgbClr val="7030A0"/>
                </a:solidFill>
              </a:rPr>
              <a:t>P</a:t>
            </a:r>
            <a:r>
              <a:rPr lang="en-US" sz="1000" b="1" dirty="0">
                <a:solidFill>
                  <a:srgbClr val="7030A0"/>
                </a:solidFill>
              </a:rPr>
              <a:t>URPLE</a:t>
            </a:r>
            <a:r>
              <a:rPr lang="en-US" sz="1000" dirty="0">
                <a:solidFill>
                  <a:srgbClr val="7030A0"/>
                </a:solidFill>
              </a:rPr>
              <a:t>– Core associated w/Research activity </a:t>
            </a:r>
          </a:p>
          <a:p>
            <a:r>
              <a:rPr lang="en-US" sz="800" dirty="0"/>
              <a:t>Rev.  2021 Hughes Research Design Funnel ©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E2755D5-68C7-4A16-9DD2-0CA4C1EF0726}"/>
              </a:ext>
            </a:extLst>
          </p:cNvPr>
          <p:cNvSpPr txBox="1"/>
          <p:nvPr/>
        </p:nvSpPr>
        <p:spPr>
          <a:xfrm>
            <a:off x="163144" y="80416"/>
            <a:ext cx="3472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PURPOSE</a:t>
            </a:r>
          </a:p>
          <a:p>
            <a:pPr algn="ctr"/>
            <a:r>
              <a:rPr lang="en-US" sz="800" dirty="0"/>
              <a:t>Establishes the intent  of the entire research study… (Creswell 2018, p. 205)</a:t>
            </a:r>
          </a:p>
          <a:p>
            <a:pPr algn="ctr"/>
            <a:endParaRPr lang="en-US" sz="400" i="1" dirty="0"/>
          </a:p>
          <a:p>
            <a:pPr algn="ctr"/>
            <a:r>
              <a:rPr lang="en-US" sz="1000" i="1" dirty="0"/>
              <a:t>The intent  (purpose/aim/objective) of the research study is …..(one objective or idea)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ABB06CA-1330-4735-9E5E-680372E9E481}"/>
              </a:ext>
            </a:extLst>
          </p:cNvPr>
          <p:cNvSpPr txBox="1"/>
          <p:nvPr/>
        </p:nvSpPr>
        <p:spPr>
          <a:xfrm>
            <a:off x="163144" y="1677097"/>
            <a:ext cx="3863312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PROBLEM STATEMENT</a:t>
            </a:r>
          </a:p>
          <a:p>
            <a:pPr algn="ctr"/>
            <a:endParaRPr lang="en-US" sz="600" b="1" dirty="0"/>
          </a:p>
          <a:p>
            <a:pPr algn="ctr"/>
            <a:r>
              <a:rPr lang="en-US" sz="1000" i="1" dirty="0"/>
              <a:t>Enter your problem statement here… It is unknown whether…..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9C3C976-202F-44E4-B222-AC0F7E51CD73}"/>
              </a:ext>
            </a:extLst>
          </p:cNvPr>
          <p:cNvSpPr txBox="1"/>
          <p:nvPr/>
        </p:nvSpPr>
        <p:spPr>
          <a:xfrm rot="17751566">
            <a:off x="6531429" y="1217095"/>
            <a:ext cx="1771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Independent Variables</a:t>
            </a:r>
            <a:r>
              <a:rPr lang="en-US" sz="1000" dirty="0"/>
              <a:t>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C13C1B6-C5B3-4ECB-9E8C-33EA20BC1803}"/>
              </a:ext>
            </a:extLst>
          </p:cNvPr>
          <p:cNvSpPr txBox="1"/>
          <p:nvPr/>
        </p:nvSpPr>
        <p:spPr>
          <a:xfrm rot="3615550">
            <a:off x="3521497" y="1538596"/>
            <a:ext cx="2153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Independent Variables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9055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/>
          </p:cNvCxnSpPr>
          <p:nvPr/>
        </p:nvCxnSpPr>
        <p:spPr>
          <a:xfrm>
            <a:off x="3612136" y="575300"/>
            <a:ext cx="1730768" cy="2018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 flipH="1">
            <a:off x="6933470" y="710037"/>
            <a:ext cx="1095580" cy="18311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36487" y="3036898"/>
            <a:ext cx="1755513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Sample</a:t>
            </a:r>
          </a:p>
          <a:p>
            <a:pPr algn="ctr"/>
            <a:r>
              <a:rPr lang="en-US" sz="800" i="1" dirty="0"/>
              <a:t>Describe</a:t>
            </a:r>
          </a:p>
          <a:p>
            <a:pPr algn="ctr"/>
            <a:r>
              <a:rPr lang="en-US" sz="800" dirty="0">
                <a:solidFill>
                  <a:srgbClr val="7030A0"/>
                </a:solidFill>
              </a:rPr>
              <a:t>(Core 4)</a:t>
            </a:r>
            <a:endParaRPr lang="en-US" sz="8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3172768" y="28306"/>
            <a:ext cx="56968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Hughes Research Design Funnel Template – QUANTITATIVE Research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00249" y="683700"/>
            <a:ext cx="2497103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Population / Audience Worldview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08053" y="651647"/>
            <a:ext cx="5245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7030A0"/>
                </a:solidFill>
              </a:rPr>
              <a:t>Core 4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6003366" y="3592805"/>
            <a:ext cx="161407" cy="264271"/>
            <a:chOff x="8097253" y="1371600"/>
            <a:chExt cx="128337" cy="2286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Rectangle 127"/>
          <p:cNvSpPr/>
          <p:nvPr/>
        </p:nvSpPr>
        <p:spPr>
          <a:xfrm>
            <a:off x="4532143" y="1119846"/>
            <a:ext cx="2915353" cy="1653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4675417" y="1416548"/>
            <a:ext cx="2657808" cy="16530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4908767" y="1714370"/>
            <a:ext cx="2290880" cy="1653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5096385" y="1941240"/>
            <a:ext cx="1930916" cy="165535"/>
          </a:xfrm>
          <a:prstGeom prst="rect">
            <a:avLst/>
          </a:prstGeom>
          <a:solidFill>
            <a:srgbClr val="C2FD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/>
        </p:nvSpPr>
        <p:spPr>
          <a:xfrm>
            <a:off x="5332018" y="2192623"/>
            <a:ext cx="1514564" cy="165535"/>
          </a:xfrm>
          <a:prstGeom prst="rect">
            <a:avLst/>
          </a:prstGeom>
          <a:solidFill>
            <a:srgbClr val="A5F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/>
        </p:nvSpPr>
        <p:spPr>
          <a:xfrm>
            <a:off x="5548342" y="2441231"/>
            <a:ext cx="1099524" cy="165535"/>
          </a:xfrm>
          <a:prstGeom prst="rect">
            <a:avLst/>
          </a:prstGeom>
          <a:solidFill>
            <a:srgbClr val="FDDC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5771535" y="2713475"/>
            <a:ext cx="683525" cy="165535"/>
          </a:xfrm>
          <a:prstGeom prst="rect">
            <a:avLst/>
          </a:prstGeom>
          <a:solidFill>
            <a:srgbClr val="FDFD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8E15B6B-C665-4DBB-ADBC-C6B402728EE6}"/>
              </a:ext>
            </a:extLst>
          </p:cNvPr>
          <p:cNvSpPr txBox="1"/>
          <p:nvPr/>
        </p:nvSpPr>
        <p:spPr>
          <a:xfrm>
            <a:off x="5146637" y="325584"/>
            <a:ext cx="1656268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Cindy Schmidt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69A755A-7E1F-4174-A2C7-394C16C21866}"/>
              </a:ext>
            </a:extLst>
          </p:cNvPr>
          <p:cNvSpPr/>
          <p:nvPr/>
        </p:nvSpPr>
        <p:spPr>
          <a:xfrm>
            <a:off x="5474609" y="6344724"/>
            <a:ext cx="14588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/>
              <a:t>Dissertation Title</a:t>
            </a:r>
            <a:endParaRPr lang="en-US" sz="1400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BF8AF08-5642-40A1-928B-C508BA86E6DD}"/>
              </a:ext>
            </a:extLst>
          </p:cNvPr>
          <p:cNvSpPr txBox="1"/>
          <p:nvPr/>
        </p:nvSpPr>
        <p:spPr>
          <a:xfrm>
            <a:off x="59275" y="1402593"/>
            <a:ext cx="4177169" cy="86177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000" b="1" dirty="0"/>
              <a:t>PROBLEM STATEMENT </a:t>
            </a:r>
          </a:p>
          <a:p>
            <a:pPr algn="ctr"/>
            <a:r>
              <a:rPr lang="en-US" sz="1000" dirty="0"/>
              <a:t>It is unknown whether  the listening style of the leader contributes to high quality connections with team members in the virtual environment in the areas of trust, respect, enabling and energizing.</a:t>
            </a:r>
          </a:p>
          <a:p>
            <a:pPr algn="ctr"/>
            <a:endParaRPr lang="en-US" sz="100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9A1ACD8-FDE5-4975-A8CC-BDDBE75FBC56}"/>
              </a:ext>
            </a:extLst>
          </p:cNvPr>
          <p:cNvSpPr txBox="1"/>
          <p:nvPr/>
        </p:nvSpPr>
        <p:spPr>
          <a:xfrm>
            <a:off x="276847" y="2253408"/>
            <a:ext cx="341912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THESIS </a:t>
            </a:r>
          </a:p>
          <a:p>
            <a:pPr algn="ctr"/>
            <a:r>
              <a:rPr lang="en-US" sz="1000" dirty="0"/>
              <a:t>The listening styles of the leader influences the high-quality connections with team members in the virtual environment in the areas of trust, respect, enabling and energizing.</a:t>
            </a:r>
          </a:p>
          <a:p>
            <a:pPr algn="ctr"/>
            <a:endParaRPr lang="en-US" sz="1000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DC9F901-3326-4B74-9627-460DD93C8137}"/>
              </a:ext>
            </a:extLst>
          </p:cNvPr>
          <p:cNvSpPr txBox="1"/>
          <p:nvPr/>
        </p:nvSpPr>
        <p:spPr>
          <a:xfrm>
            <a:off x="317376" y="3226053"/>
            <a:ext cx="3305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SIGNIFICANCE</a:t>
            </a:r>
          </a:p>
          <a:p>
            <a:pPr algn="ctr"/>
            <a:r>
              <a:rPr lang="en-US" sz="1000" dirty="0"/>
              <a:t>With the maturing of virtual technology and increased  remote workplaces  team members must maintain relationships for organizational success. 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171EA7-6EE9-41EE-8C45-2DDF37A36C9B}"/>
              </a:ext>
            </a:extLst>
          </p:cNvPr>
          <p:cNvSpPr txBox="1"/>
          <p:nvPr/>
        </p:nvSpPr>
        <p:spPr>
          <a:xfrm>
            <a:off x="8635609" y="910809"/>
            <a:ext cx="2664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NULL HYPOTHESES</a:t>
            </a:r>
            <a:endParaRPr lang="en-US" sz="1000" dirty="0"/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2FC6C28-46E2-4BCD-A458-677E6334FA1F}"/>
              </a:ext>
            </a:extLst>
          </p:cNvPr>
          <p:cNvCxnSpPr>
            <a:stCxn id="84" idx="3"/>
          </p:cNvCxnSpPr>
          <p:nvPr/>
        </p:nvCxnSpPr>
        <p:spPr>
          <a:xfrm flipV="1">
            <a:off x="5129001" y="3694737"/>
            <a:ext cx="301106" cy="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3B032AA5-031C-4BF5-A460-422B476646F2}"/>
              </a:ext>
            </a:extLst>
          </p:cNvPr>
          <p:cNvSpPr txBox="1"/>
          <p:nvPr/>
        </p:nvSpPr>
        <p:spPr>
          <a:xfrm>
            <a:off x="4221832" y="3579996"/>
            <a:ext cx="907169" cy="23083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u="sng" dirty="0"/>
              <a:t>Hypotheses</a:t>
            </a:r>
            <a:endParaRPr lang="en-US" sz="900" dirty="0">
              <a:solidFill>
                <a:srgbClr val="7030A0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8B09235-6652-4D3E-B8C4-C4EB9BB53695}"/>
              </a:ext>
            </a:extLst>
          </p:cNvPr>
          <p:cNvSpPr txBox="1"/>
          <p:nvPr/>
        </p:nvSpPr>
        <p:spPr>
          <a:xfrm>
            <a:off x="4193115" y="4039799"/>
            <a:ext cx="3341314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u="sng" dirty="0"/>
              <a:t>Assessment (Instruments)</a:t>
            </a:r>
            <a:r>
              <a:rPr lang="en-US" sz="1200" dirty="0"/>
              <a:t> 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5CF98D8-B66F-44C7-851E-C05D140C99EB}"/>
              </a:ext>
            </a:extLst>
          </p:cNvPr>
          <p:cNvSpPr txBox="1"/>
          <p:nvPr/>
        </p:nvSpPr>
        <p:spPr>
          <a:xfrm>
            <a:off x="4225026" y="4815203"/>
            <a:ext cx="3533629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Intervention –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F8ACBE6-AD50-49D9-8FF0-90E15690DE9E}"/>
              </a:ext>
            </a:extLst>
          </p:cNvPr>
          <p:cNvSpPr txBox="1"/>
          <p:nvPr/>
        </p:nvSpPr>
        <p:spPr>
          <a:xfrm>
            <a:off x="4166963" y="5569320"/>
            <a:ext cx="3681472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Data Collection </a:t>
            </a:r>
            <a:endParaRPr lang="en-US" sz="1050" dirty="0">
              <a:solidFill>
                <a:srgbClr val="7030A0"/>
              </a:solidFill>
            </a:endParaRP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667C667-37CA-4977-9399-A9BB2716E811}"/>
              </a:ext>
            </a:extLst>
          </p:cNvPr>
          <p:cNvGrpSpPr/>
          <p:nvPr/>
        </p:nvGrpSpPr>
        <p:grpSpPr>
          <a:xfrm>
            <a:off x="5957015" y="5205528"/>
            <a:ext cx="277969" cy="185240"/>
            <a:chOff x="8097253" y="1371600"/>
            <a:chExt cx="128337" cy="228600"/>
          </a:xfrm>
        </p:grpSpPr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1290CAF7-FF5A-4E0D-83A4-5D5FD42CFF98}"/>
                </a:ext>
              </a:extLst>
            </p:cNvPr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77DAA417-ABC6-441F-80B9-BD87D65BB792}"/>
                </a:ext>
              </a:extLst>
            </p:cNvPr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0C9C6D7F-D001-4BEB-8E2F-306D0FCE6341}"/>
                </a:ext>
              </a:extLst>
            </p:cNvPr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DCF174B5-47C7-4315-8237-DABDCE6126FC}"/>
              </a:ext>
            </a:extLst>
          </p:cNvPr>
          <p:cNvSpPr txBox="1"/>
          <p:nvPr/>
        </p:nvSpPr>
        <p:spPr>
          <a:xfrm>
            <a:off x="7470048" y="3256912"/>
            <a:ext cx="1088226" cy="600164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Measure</a:t>
            </a:r>
            <a:endParaRPr lang="en-US" sz="1100" b="1" dirty="0">
              <a:solidFill>
                <a:srgbClr val="7030A0"/>
              </a:solidFill>
            </a:endParaRPr>
          </a:p>
          <a:p>
            <a:pPr algn="ctr"/>
            <a:r>
              <a:rPr lang="en-US" sz="1100" b="1" dirty="0"/>
              <a:t>Dependent Variables</a:t>
            </a:r>
          </a:p>
        </p:txBody>
      </p:sp>
      <p:cxnSp>
        <p:nvCxnSpPr>
          <p:cNvPr id="95" name="Elbow Connector 65">
            <a:extLst>
              <a:ext uri="{FF2B5EF4-FFF2-40B4-BE49-F238E27FC236}">
                <a16:creationId xmlns:a16="http://schemas.microsoft.com/office/drawing/2014/main" id="{81FE8E5D-FB10-4FED-A0DD-E85B351AE92C}"/>
              </a:ext>
            </a:extLst>
          </p:cNvPr>
          <p:cNvCxnSpPr>
            <a:cxnSpLocks/>
            <a:stCxn id="94" idx="2"/>
            <a:endCxn id="86" idx="3"/>
          </p:cNvCxnSpPr>
          <p:nvPr/>
        </p:nvCxnSpPr>
        <p:spPr>
          <a:xfrm rot="5400000">
            <a:off x="7613684" y="3777821"/>
            <a:ext cx="321223" cy="47973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8066715-5790-4826-8AB1-D3AB42DB47D5}"/>
              </a:ext>
            </a:extLst>
          </p:cNvPr>
          <p:cNvGrpSpPr/>
          <p:nvPr/>
        </p:nvGrpSpPr>
        <p:grpSpPr>
          <a:xfrm>
            <a:off x="5989819" y="4413633"/>
            <a:ext cx="161407" cy="264271"/>
            <a:chOff x="8097253" y="1371600"/>
            <a:chExt cx="128337" cy="228600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A67F4C9A-6C1B-428E-9CD1-761DEFAD5033}"/>
                </a:ext>
              </a:extLst>
            </p:cNvPr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15AF508C-784D-409E-9855-825D5CBD4D1C}"/>
                </a:ext>
              </a:extLst>
            </p:cNvPr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D43B6F44-482D-466F-9A92-6164287C765A}"/>
                </a:ext>
              </a:extLst>
            </p:cNvPr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TextBox 104">
            <a:extLst>
              <a:ext uri="{FF2B5EF4-FFF2-40B4-BE49-F238E27FC236}">
                <a16:creationId xmlns:a16="http://schemas.microsoft.com/office/drawing/2014/main" id="{1EB59539-6CEC-4FE5-9628-29B08388B3A0}"/>
              </a:ext>
            </a:extLst>
          </p:cNvPr>
          <p:cNvSpPr txBox="1"/>
          <p:nvPr/>
        </p:nvSpPr>
        <p:spPr>
          <a:xfrm>
            <a:off x="8755327" y="217503"/>
            <a:ext cx="2975738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5">
                    <a:lumMod val="75000"/>
                  </a:schemeClr>
                </a:solidFill>
              </a:rPr>
              <a:t>DELETE CONTENT AND MAKE YOUR OWN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8E81A2-BCE2-4CB2-B9BA-C5FC7F9FA3D1}"/>
              </a:ext>
            </a:extLst>
          </p:cNvPr>
          <p:cNvSpPr txBox="1"/>
          <p:nvPr/>
        </p:nvSpPr>
        <p:spPr>
          <a:xfrm>
            <a:off x="313234" y="176427"/>
            <a:ext cx="3373402" cy="116955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000" b="1" dirty="0"/>
              <a:t>PURPOSE </a:t>
            </a:r>
          </a:p>
          <a:p>
            <a:pPr algn="ctr"/>
            <a:r>
              <a:rPr lang="en-US" sz="1000" dirty="0"/>
              <a:t>Establishes the intent  of the entire research study…</a:t>
            </a:r>
          </a:p>
          <a:p>
            <a:pPr algn="ctr"/>
            <a:endParaRPr lang="en-US" sz="1000" dirty="0"/>
          </a:p>
          <a:p>
            <a:pPr algn="ctr"/>
            <a:r>
              <a:rPr lang="en-US" sz="1000" dirty="0"/>
              <a:t>The purpose of this study is to examine  the relationship between the listening style of the leader and high-quality connections with team members in the  virtual environment.</a:t>
            </a:r>
          </a:p>
          <a:p>
            <a:pPr algn="ctr"/>
            <a:endParaRPr lang="en-US" sz="1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176D06-3BD9-4A03-AAF8-403143B6B3C8}"/>
              </a:ext>
            </a:extLst>
          </p:cNvPr>
          <p:cNvSpPr txBox="1"/>
          <p:nvPr/>
        </p:nvSpPr>
        <p:spPr>
          <a:xfrm>
            <a:off x="8755327" y="1345978"/>
            <a:ext cx="28614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Interest: How leaders can engage teams in meaningful conversations in the virtual environment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4428625-3A91-4065-AC41-55527F3CD14C}"/>
              </a:ext>
            </a:extLst>
          </p:cNvPr>
          <p:cNvSpPr txBox="1"/>
          <p:nvPr/>
        </p:nvSpPr>
        <p:spPr>
          <a:xfrm>
            <a:off x="292026" y="6421669"/>
            <a:ext cx="234667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/>
              <a:t>Rev.  2021 Hughes Research Design Funnel ©</a:t>
            </a:r>
          </a:p>
        </p:txBody>
      </p:sp>
    </p:spTree>
    <p:extLst>
      <p:ext uri="{BB962C8B-B14F-4D97-AF65-F5344CB8AC3E}">
        <p14:creationId xmlns:p14="http://schemas.microsoft.com/office/powerpoint/2010/main" val="1725644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55206</TotalTime>
  <Words>2926</Words>
  <Application>Microsoft Macintosh PowerPoint</Application>
  <PresentationFormat>Widescreen</PresentationFormat>
  <Paragraphs>464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Cathie Hughes</dc:creator>
  <cp:lastModifiedBy>Erik Christensen</cp:lastModifiedBy>
  <cp:revision>252</cp:revision>
  <cp:lastPrinted>2019-03-07T21:38:00Z</cp:lastPrinted>
  <dcterms:created xsi:type="dcterms:W3CDTF">2016-03-19T00:43:39Z</dcterms:created>
  <dcterms:modified xsi:type="dcterms:W3CDTF">2023-04-05T01:04:41Z</dcterms:modified>
</cp:coreProperties>
</file>