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0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CA8471-82B3-45BC-A94B-44059BE84FB3}" type="datetimeFigureOut">
              <a:rPr lang="en-US" smtClean="0"/>
              <a:t>4/3/2023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7CA9DA-3C59-4359-841E-1D72B52CE510}" type="slidenum">
              <a:rPr lang="en-US" smtClean="0"/>
              <a:t>‹#›</a:t>
            </a:fld>
            <a:endParaRPr lang="en-US"/>
          </a:p>
        </p:txBody>
      </p:sp>
    </p:spTree>
    <p:extLst>
      <p:ext uri="{BB962C8B-B14F-4D97-AF65-F5344CB8AC3E}">
        <p14:creationId xmlns:p14="http://schemas.microsoft.com/office/powerpoint/2010/main" val="3168023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a:p>
            <a:pPr marL="0" indent="0">
              <a:buNone/>
            </a:pPr>
            <a:endParaRPr lang="en-US" dirty="0"/>
          </a:p>
        </p:txBody>
      </p:sp>
      <p:sp>
        <p:nvSpPr>
          <p:cNvPr id="4" name="Slide Number Placeholder 3"/>
          <p:cNvSpPr>
            <a:spLocks noGrp="1"/>
          </p:cNvSpPr>
          <p:nvPr>
            <p:ph type="sldNum" sz="quarter" idx="5"/>
          </p:nvPr>
        </p:nvSpPr>
        <p:spPr/>
        <p:txBody>
          <a:bodyPr/>
          <a:lstStyle/>
          <a:p>
            <a:fld id="{707F34C0-D262-4619-9E3C-D907CAE78B08}" type="slidenum">
              <a:rPr lang="en-US" smtClean="0"/>
              <a:t>1</a:t>
            </a:fld>
            <a:endParaRPr lang="en-US"/>
          </a:p>
        </p:txBody>
      </p:sp>
    </p:spTree>
    <p:extLst>
      <p:ext uri="{BB962C8B-B14F-4D97-AF65-F5344CB8AC3E}">
        <p14:creationId xmlns:p14="http://schemas.microsoft.com/office/powerpoint/2010/main" val="704902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CCA2-9869-43F0-9E49-AEC7FC946F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7E8014-3E54-4024-9EB0-9A11E0A4F9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462959-F367-473A-A7DA-28DE8994B0F8}"/>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5" name="Footer Placeholder 4">
            <a:extLst>
              <a:ext uri="{FF2B5EF4-FFF2-40B4-BE49-F238E27FC236}">
                <a16:creationId xmlns:a16="http://schemas.microsoft.com/office/drawing/2014/main" id="{99A075D7-5194-4ED8-A193-4F0E4F3557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B8827-F7E8-43F9-AC39-C41CC42AD98F}"/>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536667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A7C91-F4F0-4D8E-BB22-BCF1964C31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CD53BE-5DDA-441F-B83D-D765BB52B7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8C30A-FE3A-4E7B-8FAE-F016C1D14DB3}"/>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5" name="Footer Placeholder 4">
            <a:extLst>
              <a:ext uri="{FF2B5EF4-FFF2-40B4-BE49-F238E27FC236}">
                <a16:creationId xmlns:a16="http://schemas.microsoft.com/office/drawing/2014/main" id="{67C76F2A-A1B5-4750-97A6-C55A988432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9847F-C225-434D-9A0F-834ACDD65D56}"/>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144404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0F4433-BAA7-407F-9668-A3E169A019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1A13B0-68C9-464D-B6ED-AF295465E0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15BD2A-6D4A-4483-A316-70D5B4351CE5}"/>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5" name="Footer Placeholder 4">
            <a:extLst>
              <a:ext uri="{FF2B5EF4-FFF2-40B4-BE49-F238E27FC236}">
                <a16:creationId xmlns:a16="http://schemas.microsoft.com/office/drawing/2014/main" id="{114B624D-3A92-4FA6-AE00-C9960816CB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2DD21-BE7B-4B6B-A65A-8E2718BA1B92}"/>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42779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62596-A799-434A-8E21-D3ACD467A7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AFF5BC-BEAE-4EF7-B952-433C614CA8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D67267-FEEE-4E3B-9FAB-BF085B3D73F2}"/>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5" name="Footer Placeholder 4">
            <a:extLst>
              <a:ext uri="{FF2B5EF4-FFF2-40B4-BE49-F238E27FC236}">
                <a16:creationId xmlns:a16="http://schemas.microsoft.com/office/drawing/2014/main" id="{4353BF3F-7F8D-472B-9788-1C4033694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211719-D82D-411A-82F4-3C977C469D23}"/>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51863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689A6-6F10-41D7-9379-0EA34D6DEB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CF3E4F-E4EC-489B-98AB-5C8CC16FFF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076FAC-6B65-46F7-94E3-52BB45A10F26}"/>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5" name="Footer Placeholder 4">
            <a:extLst>
              <a:ext uri="{FF2B5EF4-FFF2-40B4-BE49-F238E27FC236}">
                <a16:creationId xmlns:a16="http://schemas.microsoft.com/office/drawing/2014/main" id="{F682A4FB-1844-44F5-AC54-E8B27D2452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C8947-2E64-4AC7-B553-781F11E264B2}"/>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224958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4A7A9-56F7-4E17-965B-DF1FC5F4EB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7F466C-2A36-493E-9017-0905FD4096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DF60A8-0F3A-4B87-BC34-AB4B5983FA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5DC74A-B070-47DC-B744-FCDAE8EC6CA7}"/>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6" name="Footer Placeholder 5">
            <a:extLst>
              <a:ext uri="{FF2B5EF4-FFF2-40B4-BE49-F238E27FC236}">
                <a16:creationId xmlns:a16="http://schemas.microsoft.com/office/drawing/2014/main" id="{EF1D55F4-8214-410E-95A0-0F1F835844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14B906-7D63-4A1F-A6F5-65CFC169AF36}"/>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51166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5B302-53A4-4967-ADBB-CE588EAA14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E1DF13-F413-4E29-853B-2C6E5A43F0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A53EF3-B339-48EB-ACB8-4F542E17B4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DB7F1D-324D-4BAA-A901-D42AF90B5F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8E665E-4F1C-41D7-86C5-B010EDE3E6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E4502D-4732-4911-B0FF-A403FCE2D8B7}"/>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8" name="Footer Placeholder 7">
            <a:extLst>
              <a:ext uri="{FF2B5EF4-FFF2-40B4-BE49-F238E27FC236}">
                <a16:creationId xmlns:a16="http://schemas.microsoft.com/office/drawing/2014/main" id="{4A427405-CDDF-4A4F-8ECB-86B80AE57D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B97253-E73B-4545-9B3F-B471F5739CEA}"/>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150749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E331-0E1E-4415-A907-B59228D06F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B7F6D-57DD-47AC-9C73-F8339F200806}"/>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4" name="Footer Placeholder 3">
            <a:extLst>
              <a:ext uri="{FF2B5EF4-FFF2-40B4-BE49-F238E27FC236}">
                <a16:creationId xmlns:a16="http://schemas.microsoft.com/office/drawing/2014/main" id="{209D1A9A-F169-4F08-8EBD-F37ED6F122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FA197C-4726-4395-9324-17B9427E50EA}"/>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84098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EC97B7-336B-4C71-85EA-F9B1797512F4}"/>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3" name="Footer Placeholder 2">
            <a:extLst>
              <a:ext uri="{FF2B5EF4-FFF2-40B4-BE49-F238E27FC236}">
                <a16:creationId xmlns:a16="http://schemas.microsoft.com/office/drawing/2014/main" id="{43C30FAA-6F09-4EE6-A7BE-E5CC87F887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0E1475-1699-4D81-BBBF-2820B1E520A3}"/>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40438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B1E83-B1DA-47CF-9317-F55C99FD5F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4B2A0D-AF47-411C-A52D-DBC23219BB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A5511-D304-452A-8BE3-3A3122F164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84D682-F36E-4671-ADDD-D1664EA2440F}"/>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6" name="Footer Placeholder 5">
            <a:extLst>
              <a:ext uri="{FF2B5EF4-FFF2-40B4-BE49-F238E27FC236}">
                <a16:creationId xmlns:a16="http://schemas.microsoft.com/office/drawing/2014/main" id="{1D53DE94-A569-470B-909C-C90D983DC8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05DCC-5846-4C99-8AA0-E9BC1EADEE24}"/>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50464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61DAE-9149-4B75-B571-202530DF73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FE6940-0304-49B3-B628-B9B8A3F82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BF8EFB-85B9-4697-8641-50310FAF4B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5B5C1E-AF86-450E-BB60-ECD2B60E5ED3}"/>
              </a:ext>
            </a:extLst>
          </p:cNvPr>
          <p:cNvSpPr>
            <a:spLocks noGrp="1"/>
          </p:cNvSpPr>
          <p:nvPr>
            <p:ph type="dt" sz="half" idx="10"/>
          </p:nvPr>
        </p:nvSpPr>
        <p:spPr/>
        <p:txBody>
          <a:bodyPr/>
          <a:lstStyle/>
          <a:p>
            <a:fld id="{A4DAD747-C3FB-4EF0-BCCF-53FE63C70A09}" type="datetimeFigureOut">
              <a:rPr lang="en-US" smtClean="0"/>
              <a:t>4/3/2023</a:t>
            </a:fld>
            <a:endParaRPr lang="en-US"/>
          </a:p>
        </p:txBody>
      </p:sp>
      <p:sp>
        <p:nvSpPr>
          <p:cNvPr id="6" name="Footer Placeholder 5">
            <a:extLst>
              <a:ext uri="{FF2B5EF4-FFF2-40B4-BE49-F238E27FC236}">
                <a16:creationId xmlns:a16="http://schemas.microsoft.com/office/drawing/2014/main" id="{200626DD-4373-42E0-88EC-0015C426A8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D6F8BF-1AB6-4689-B6B8-F61499CB35B1}"/>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89785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8C8449-6729-483E-9BC1-B22DC91645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EB747-390D-4521-A134-10AE8B34C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50A2-14CD-4099-822F-D1C56A6CAA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AD747-C3FB-4EF0-BCCF-53FE63C70A09}" type="datetimeFigureOut">
              <a:rPr lang="en-US" smtClean="0"/>
              <a:t>4/3/2023</a:t>
            </a:fld>
            <a:endParaRPr lang="en-US"/>
          </a:p>
        </p:txBody>
      </p:sp>
      <p:sp>
        <p:nvSpPr>
          <p:cNvPr id="5" name="Footer Placeholder 4">
            <a:extLst>
              <a:ext uri="{FF2B5EF4-FFF2-40B4-BE49-F238E27FC236}">
                <a16:creationId xmlns:a16="http://schemas.microsoft.com/office/drawing/2014/main" id="{8BB88028-7FEB-48DE-9773-5CC04DF5C9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BA433C-6BB2-4BB9-B6F0-A0B3B63D0B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FD39B-7A5E-4C97-9B73-945958D9063C}" type="slidenum">
              <a:rPr lang="en-US" smtClean="0"/>
              <a:t>‹#›</a:t>
            </a:fld>
            <a:endParaRPr lang="en-US"/>
          </a:p>
        </p:txBody>
      </p:sp>
    </p:spTree>
    <p:extLst>
      <p:ext uri="{BB962C8B-B14F-4D97-AF65-F5344CB8AC3E}">
        <p14:creationId xmlns:p14="http://schemas.microsoft.com/office/powerpoint/2010/main" val="3421225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a:cxnSpLocks/>
          </p:cNvCxnSpPr>
          <p:nvPr/>
        </p:nvCxnSpPr>
        <p:spPr>
          <a:xfrm>
            <a:off x="4140417" y="620684"/>
            <a:ext cx="1202487" cy="19736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a:cxnSpLocks/>
          </p:cNvCxnSpPr>
          <p:nvPr/>
        </p:nvCxnSpPr>
        <p:spPr>
          <a:xfrm flipH="1">
            <a:off x="6656748" y="681136"/>
            <a:ext cx="952961" cy="19332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700417" y="3065546"/>
            <a:ext cx="2715944" cy="938719"/>
          </a:xfrm>
          <a:prstGeom prst="rect">
            <a:avLst/>
          </a:prstGeom>
          <a:noFill/>
          <a:ln>
            <a:solidFill>
              <a:schemeClr val="tx1"/>
            </a:solidFill>
            <a:prstDash val="sysDash"/>
          </a:ln>
        </p:spPr>
        <p:txBody>
          <a:bodyPr wrap="square" rtlCol="0">
            <a:spAutoFit/>
          </a:bodyPr>
          <a:lstStyle/>
          <a:p>
            <a:pPr algn="ctr"/>
            <a:r>
              <a:rPr lang="en-US" sz="1100" b="1" dirty="0"/>
              <a:t>Ho1 – There is no statistically significant difference of measuring cultural metriopathy between White, European Americans and Black, African American Descendants of US Chattel Slavery.</a:t>
            </a:r>
          </a:p>
        </p:txBody>
      </p:sp>
      <p:sp>
        <p:nvSpPr>
          <p:cNvPr id="13" name="TextBox 12"/>
          <p:cNvSpPr txBox="1"/>
          <p:nvPr/>
        </p:nvSpPr>
        <p:spPr>
          <a:xfrm>
            <a:off x="3172768" y="28306"/>
            <a:ext cx="5696859" cy="276999"/>
          </a:xfrm>
          <a:prstGeom prst="rect">
            <a:avLst/>
          </a:prstGeom>
          <a:noFill/>
        </p:spPr>
        <p:txBody>
          <a:bodyPr wrap="square" rtlCol="0">
            <a:spAutoFit/>
          </a:bodyPr>
          <a:lstStyle/>
          <a:p>
            <a:pPr algn="ctr"/>
            <a:r>
              <a:rPr lang="en-US" sz="1200" b="1" dirty="0">
                <a:solidFill>
                  <a:srgbClr val="339966"/>
                </a:solidFill>
              </a:rPr>
              <a:t>[William Summerville]</a:t>
            </a:r>
            <a:r>
              <a:rPr lang="en-US" sz="1200" b="1" dirty="0"/>
              <a:t> Research Design Funnel Template – QUANTITATIVE Research</a:t>
            </a:r>
          </a:p>
        </p:txBody>
      </p:sp>
      <p:sp>
        <p:nvSpPr>
          <p:cNvPr id="26" name="TextBox 25"/>
          <p:cNvSpPr txBox="1"/>
          <p:nvPr/>
        </p:nvSpPr>
        <p:spPr>
          <a:xfrm>
            <a:off x="3514590" y="315892"/>
            <a:ext cx="5041964" cy="461665"/>
          </a:xfrm>
          <a:prstGeom prst="rect">
            <a:avLst/>
          </a:prstGeom>
          <a:noFill/>
          <a:ln>
            <a:solidFill>
              <a:schemeClr val="tx1"/>
            </a:solidFill>
            <a:prstDash val="sysDash"/>
          </a:ln>
        </p:spPr>
        <p:txBody>
          <a:bodyPr wrap="square" rtlCol="0">
            <a:spAutoFit/>
          </a:bodyPr>
          <a:lstStyle/>
          <a:p>
            <a:pPr algn="ctr"/>
            <a:r>
              <a:rPr lang="en-US" sz="1200" dirty="0">
                <a:solidFill>
                  <a:srgbClr val="FF0000"/>
                </a:solidFill>
              </a:rPr>
              <a:t> (Sample population of…) White, European Americans and Black, African American Descendants of US Chattel Slavery  </a:t>
            </a:r>
          </a:p>
        </p:txBody>
      </p:sp>
      <p:grpSp>
        <p:nvGrpSpPr>
          <p:cNvPr id="34" name="Group 33"/>
          <p:cNvGrpSpPr/>
          <p:nvPr/>
        </p:nvGrpSpPr>
        <p:grpSpPr>
          <a:xfrm>
            <a:off x="5879113" y="4293632"/>
            <a:ext cx="161407" cy="264271"/>
            <a:chOff x="8097253" y="1371600"/>
            <a:chExt cx="128337" cy="228600"/>
          </a:xfrm>
        </p:grpSpPr>
        <p:cxnSp>
          <p:nvCxnSpPr>
            <p:cNvPr id="30" name="Straight Connector 29"/>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28" name="Rectangle 127"/>
          <p:cNvSpPr/>
          <p:nvPr/>
        </p:nvSpPr>
        <p:spPr>
          <a:xfrm>
            <a:off x="4417465" y="824586"/>
            <a:ext cx="2915353" cy="23224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Christian Background (American)</a:t>
            </a:r>
          </a:p>
        </p:txBody>
      </p:sp>
      <p:sp>
        <p:nvSpPr>
          <p:cNvPr id="129" name="Rectangle 128"/>
          <p:cNvSpPr/>
          <p:nvPr/>
        </p:nvSpPr>
        <p:spPr>
          <a:xfrm>
            <a:off x="4559143" y="1125974"/>
            <a:ext cx="2657808" cy="22051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Baptist Churches</a:t>
            </a:r>
            <a:endParaRPr lang="en-US" sz="1100" dirty="0">
              <a:solidFill>
                <a:schemeClr val="tx1"/>
              </a:solidFill>
            </a:endParaRPr>
          </a:p>
        </p:txBody>
      </p:sp>
      <p:sp>
        <p:nvSpPr>
          <p:cNvPr id="130" name="Rectangle 129"/>
          <p:cNvSpPr/>
          <p:nvPr/>
        </p:nvSpPr>
        <p:spPr>
          <a:xfrm>
            <a:off x="4790379" y="1430939"/>
            <a:ext cx="2290880" cy="20985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Southern California</a:t>
            </a:r>
          </a:p>
        </p:txBody>
      </p:sp>
      <p:sp>
        <p:nvSpPr>
          <p:cNvPr id="131" name="Rectangle 130"/>
          <p:cNvSpPr/>
          <p:nvPr/>
        </p:nvSpPr>
        <p:spPr>
          <a:xfrm>
            <a:off x="4975202" y="1711340"/>
            <a:ext cx="1930916" cy="235809"/>
          </a:xfrm>
          <a:prstGeom prst="rect">
            <a:avLst/>
          </a:prstGeom>
          <a:solidFill>
            <a:srgbClr val="C2FD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Orange County</a:t>
            </a:r>
          </a:p>
        </p:txBody>
      </p:sp>
      <p:sp>
        <p:nvSpPr>
          <p:cNvPr id="132" name="Rectangle 131"/>
          <p:cNvSpPr/>
          <p:nvPr/>
        </p:nvSpPr>
        <p:spPr>
          <a:xfrm>
            <a:off x="5257043" y="2024978"/>
            <a:ext cx="1514564" cy="235809"/>
          </a:xfrm>
          <a:prstGeom prst="rect">
            <a:avLst/>
          </a:prstGeom>
          <a:solidFill>
            <a:srgbClr val="A5F5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Bapt</a:t>
            </a:r>
            <a:r>
              <a:rPr lang="en-US"/>
              <a:t> in Name</a:t>
            </a:r>
            <a:endParaRPr lang="en-US" dirty="0"/>
          </a:p>
        </p:txBody>
      </p:sp>
      <p:sp>
        <p:nvSpPr>
          <p:cNvPr id="133" name="Rectangle 132"/>
          <p:cNvSpPr/>
          <p:nvPr/>
        </p:nvSpPr>
        <p:spPr>
          <a:xfrm>
            <a:off x="5466721" y="2352214"/>
            <a:ext cx="1099524" cy="239640"/>
          </a:xfrm>
          <a:prstGeom prst="rect">
            <a:avLst/>
          </a:prstGeom>
          <a:solidFill>
            <a:srgbClr val="FDDCC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21+?</a:t>
            </a:r>
          </a:p>
        </p:txBody>
      </p:sp>
      <p:sp>
        <p:nvSpPr>
          <p:cNvPr id="134" name="Rectangle 133"/>
          <p:cNvSpPr/>
          <p:nvPr/>
        </p:nvSpPr>
        <p:spPr>
          <a:xfrm>
            <a:off x="4785781" y="2665696"/>
            <a:ext cx="2457087" cy="3582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English Speaking</a:t>
            </a:r>
          </a:p>
        </p:txBody>
      </p:sp>
      <p:sp>
        <p:nvSpPr>
          <p:cNvPr id="62" name="Rectangle 61">
            <a:extLst>
              <a:ext uri="{FF2B5EF4-FFF2-40B4-BE49-F238E27FC236}">
                <a16:creationId xmlns:a16="http://schemas.microsoft.com/office/drawing/2014/main" id="{769A755A-7E1F-4174-A2C7-394C16C21866}"/>
              </a:ext>
            </a:extLst>
          </p:cNvPr>
          <p:cNvSpPr/>
          <p:nvPr/>
        </p:nvSpPr>
        <p:spPr>
          <a:xfrm>
            <a:off x="8556554" y="5072564"/>
            <a:ext cx="3401098" cy="954107"/>
          </a:xfrm>
          <a:prstGeom prst="rect">
            <a:avLst/>
          </a:prstGeom>
        </p:spPr>
        <p:txBody>
          <a:bodyPr wrap="square">
            <a:spAutoFit/>
          </a:bodyPr>
          <a:lstStyle/>
          <a:p>
            <a:pPr algn="ctr"/>
            <a:r>
              <a:rPr lang="en-US" sz="1400" b="1" dirty="0"/>
              <a:t>Dissertation Title: </a:t>
            </a:r>
          </a:p>
          <a:p>
            <a:r>
              <a:rPr lang="en-US" sz="1400" b="1" dirty="0"/>
              <a:t>Introducing Cultural Metriopathy an Orthopraxis for Racial Equity to support Racial Reconciliation</a:t>
            </a:r>
            <a:endParaRPr lang="en-US" sz="1400" dirty="0"/>
          </a:p>
        </p:txBody>
      </p:sp>
      <p:sp>
        <p:nvSpPr>
          <p:cNvPr id="74" name="TextBox 73">
            <a:extLst>
              <a:ext uri="{FF2B5EF4-FFF2-40B4-BE49-F238E27FC236}">
                <a16:creationId xmlns:a16="http://schemas.microsoft.com/office/drawing/2014/main" id="{D9A1ACD8-FDE5-4975-A8CC-BDDBE75FBC56}"/>
              </a:ext>
            </a:extLst>
          </p:cNvPr>
          <p:cNvSpPr txBox="1"/>
          <p:nvPr/>
        </p:nvSpPr>
        <p:spPr>
          <a:xfrm>
            <a:off x="170623" y="2844812"/>
            <a:ext cx="3473301" cy="1723549"/>
          </a:xfrm>
          <a:prstGeom prst="rect">
            <a:avLst/>
          </a:prstGeom>
          <a:noFill/>
        </p:spPr>
        <p:txBody>
          <a:bodyPr wrap="square" rtlCol="0">
            <a:spAutoFit/>
          </a:bodyPr>
          <a:lstStyle/>
          <a:p>
            <a:pPr algn="ctr"/>
            <a:r>
              <a:rPr lang="en-US" sz="1000" b="1" dirty="0"/>
              <a:t>THESIS </a:t>
            </a:r>
          </a:p>
          <a:p>
            <a:pPr algn="ctr"/>
            <a:r>
              <a:rPr lang="en-US" sz="1200" i="1" dirty="0"/>
              <a:t>This study will evaluate/measure the capacity of cultural </a:t>
            </a:r>
            <a:r>
              <a:rPr lang="en-US" sz="1200" i="1" u="sng" dirty="0"/>
              <a:t>metriopathy</a:t>
            </a:r>
            <a:r>
              <a:rPr lang="en-US" sz="1200" i="1" dirty="0"/>
              <a:t> among two different racial groups </a:t>
            </a:r>
          </a:p>
          <a:p>
            <a:pPr algn="ctr"/>
            <a:endParaRPr lang="en-US" sz="1200" i="1" dirty="0"/>
          </a:p>
          <a:p>
            <a:pPr algn="ctr"/>
            <a:r>
              <a:rPr lang="en-US" sz="1200" i="1" dirty="0"/>
              <a:t>(Key words…to examine whether racial reconciliation is attainable. [from the negative effects of white supremacy.]</a:t>
            </a:r>
          </a:p>
          <a:p>
            <a:pPr algn="ctr"/>
            <a:r>
              <a:rPr lang="en-US" sz="1200" i="1" dirty="0"/>
              <a:t>[Systemic racism – racial bias – racist]</a:t>
            </a:r>
          </a:p>
        </p:txBody>
      </p:sp>
      <p:sp>
        <p:nvSpPr>
          <p:cNvPr id="75" name="TextBox 74">
            <a:extLst>
              <a:ext uri="{FF2B5EF4-FFF2-40B4-BE49-F238E27FC236}">
                <a16:creationId xmlns:a16="http://schemas.microsoft.com/office/drawing/2014/main" id="{7DC9F901-3326-4B74-9627-460DD93C8137}"/>
              </a:ext>
            </a:extLst>
          </p:cNvPr>
          <p:cNvSpPr txBox="1"/>
          <p:nvPr/>
        </p:nvSpPr>
        <p:spPr>
          <a:xfrm>
            <a:off x="141478" y="4694803"/>
            <a:ext cx="3758937" cy="1092607"/>
          </a:xfrm>
          <a:prstGeom prst="rect">
            <a:avLst/>
          </a:prstGeom>
          <a:noFill/>
        </p:spPr>
        <p:txBody>
          <a:bodyPr wrap="square" rtlCol="0">
            <a:spAutoFit/>
          </a:bodyPr>
          <a:lstStyle/>
          <a:p>
            <a:pPr algn="ctr"/>
            <a:r>
              <a:rPr lang="en-US" sz="1000" b="1" dirty="0"/>
              <a:t>SIGNIFICANCE</a:t>
            </a:r>
          </a:p>
          <a:p>
            <a:pPr algn="ctr"/>
            <a:r>
              <a:rPr lang="en-US" sz="1100" i="1" dirty="0"/>
              <a:t>Racial Reconciliation has assumed the posture of two different racial groups getting along from damage caused by racism. The challenge involved understanding racial reconciliation in the United States is determined by the standard of whiteness rather than a standard of equity.</a:t>
            </a:r>
          </a:p>
        </p:txBody>
      </p:sp>
      <p:sp>
        <p:nvSpPr>
          <p:cNvPr id="79" name="TextBox 78">
            <a:extLst>
              <a:ext uri="{FF2B5EF4-FFF2-40B4-BE49-F238E27FC236}">
                <a16:creationId xmlns:a16="http://schemas.microsoft.com/office/drawing/2014/main" id="{A1171EA7-6EE9-41EE-8C45-2DDF37A36C9B}"/>
              </a:ext>
            </a:extLst>
          </p:cNvPr>
          <p:cNvSpPr txBox="1"/>
          <p:nvPr/>
        </p:nvSpPr>
        <p:spPr>
          <a:xfrm>
            <a:off x="9058923" y="182194"/>
            <a:ext cx="2664504" cy="2862322"/>
          </a:xfrm>
          <a:prstGeom prst="rect">
            <a:avLst/>
          </a:prstGeom>
          <a:noFill/>
        </p:spPr>
        <p:txBody>
          <a:bodyPr wrap="square" rtlCol="0">
            <a:spAutoFit/>
          </a:bodyPr>
          <a:lstStyle/>
          <a:p>
            <a:pPr algn="ctr"/>
            <a:r>
              <a:rPr lang="en-US" sz="1000" b="1" dirty="0"/>
              <a:t>NULL HYPOTHESES (pending)</a:t>
            </a:r>
          </a:p>
          <a:p>
            <a:pPr algn="ctr"/>
            <a:r>
              <a:rPr lang="en-US" sz="1000" b="1" dirty="0"/>
              <a:t>Ho2 – There is no statistically significant difference of identifying cultural empathy between… [re-negotiating new normal]</a:t>
            </a:r>
          </a:p>
          <a:p>
            <a:pPr algn="ctr"/>
            <a:r>
              <a:rPr lang="en-US" sz="1000" b="1" dirty="0"/>
              <a:t>Ho3 – There is no statistically significant difference of identifying discrimination between... [sacrifice]</a:t>
            </a:r>
          </a:p>
          <a:p>
            <a:pPr algn="ctr"/>
            <a:r>
              <a:rPr lang="en-US" sz="1000" b="1" dirty="0"/>
              <a:t>Ho4 – There is no statistically significant difference of identifying concern for  discrimination between… [self-restraint]</a:t>
            </a:r>
          </a:p>
          <a:p>
            <a:pPr algn="ctr"/>
            <a:endParaRPr lang="en-US" sz="1000" b="1" dirty="0"/>
          </a:p>
          <a:p>
            <a:pPr algn="ctr"/>
            <a:r>
              <a:rPr lang="en-US" sz="1000" b="1" dirty="0"/>
              <a:t>Research Question: How effective is a novel method of measuring cultural metriopathy in contributing to racial reconciliation between white, European Americans, and Black, African American descendants of US Chattel Slavery who identify as Baptist Christians living in Orange County, California?</a:t>
            </a:r>
          </a:p>
        </p:txBody>
      </p:sp>
      <p:cxnSp>
        <p:nvCxnSpPr>
          <p:cNvPr id="81" name="Straight Arrow Connector 80">
            <a:extLst>
              <a:ext uri="{FF2B5EF4-FFF2-40B4-BE49-F238E27FC236}">
                <a16:creationId xmlns:a16="http://schemas.microsoft.com/office/drawing/2014/main" id="{92FC6C28-46E2-4BCD-A458-677E6334FA1F}"/>
              </a:ext>
            </a:extLst>
          </p:cNvPr>
          <p:cNvCxnSpPr>
            <a:stCxn id="84" idx="3"/>
          </p:cNvCxnSpPr>
          <p:nvPr/>
        </p:nvCxnSpPr>
        <p:spPr>
          <a:xfrm flipV="1">
            <a:off x="4532771" y="3732316"/>
            <a:ext cx="301106" cy="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3B032AA5-031C-4BF5-A460-422B476646F2}"/>
              </a:ext>
            </a:extLst>
          </p:cNvPr>
          <p:cNvSpPr txBox="1"/>
          <p:nvPr/>
        </p:nvSpPr>
        <p:spPr>
          <a:xfrm>
            <a:off x="3625602" y="3617575"/>
            <a:ext cx="907169" cy="230832"/>
          </a:xfrm>
          <a:prstGeom prst="rect">
            <a:avLst/>
          </a:prstGeom>
          <a:noFill/>
          <a:ln>
            <a:solidFill>
              <a:schemeClr val="tx1"/>
            </a:solidFill>
            <a:prstDash val="sysDash"/>
          </a:ln>
        </p:spPr>
        <p:txBody>
          <a:bodyPr wrap="square" rtlCol="0">
            <a:spAutoFit/>
          </a:bodyPr>
          <a:lstStyle/>
          <a:p>
            <a:pPr algn="ctr"/>
            <a:r>
              <a:rPr lang="en-US" sz="900" u="sng" dirty="0"/>
              <a:t>Hypotheses</a:t>
            </a:r>
            <a:endParaRPr lang="en-US" sz="900" dirty="0">
              <a:solidFill>
                <a:srgbClr val="7030A0"/>
              </a:solidFill>
            </a:endParaRPr>
          </a:p>
        </p:txBody>
      </p:sp>
      <p:sp>
        <p:nvSpPr>
          <p:cNvPr id="86" name="TextBox 85">
            <a:extLst>
              <a:ext uri="{FF2B5EF4-FFF2-40B4-BE49-F238E27FC236}">
                <a16:creationId xmlns:a16="http://schemas.microsoft.com/office/drawing/2014/main" id="{A8B09235-6652-4D3E-B8C4-C4EB9BB53695}"/>
              </a:ext>
            </a:extLst>
          </p:cNvPr>
          <p:cNvSpPr txBox="1"/>
          <p:nvPr/>
        </p:nvSpPr>
        <p:spPr>
          <a:xfrm>
            <a:off x="4425343" y="4179835"/>
            <a:ext cx="3341314" cy="830997"/>
          </a:xfrm>
          <a:prstGeom prst="rect">
            <a:avLst/>
          </a:prstGeom>
          <a:noFill/>
          <a:ln>
            <a:solidFill>
              <a:schemeClr val="tx1"/>
            </a:solidFill>
            <a:prstDash val="sysDash"/>
          </a:ln>
        </p:spPr>
        <p:txBody>
          <a:bodyPr wrap="square" rtlCol="0" anchor="ctr">
            <a:spAutoFit/>
          </a:bodyPr>
          <a:lstStyle/>
          <a:p>
            <a:pPr algn="ctr"/>
            <a:r>
              <a:rPr lang="en-US" sz="1200" u="sng" dirty="0"/>
              <a:t>Assessment (Instruments)</a:t>
            </a:r>
            <a:r>
              <a:rPr lang="en-US" sz="1200" dirty="0"/>
              <a:t> </a:t>
            </a:r>
          </a:p>
          <a:p>
            <a:pPr algn="ctr"/>
            <a:r>
              <a:rPr lang="en-US" sz="1200" dirty="0">
                <a:solidFill>
                  <a:srgbClr val="0070C0"/>
                </a:solidFill>
              </a:rPr>
              <a:t>Concern Discrimination Test (4 questions)</a:t>
            </a:r>
          </a:p>
          <a:p>
            <a:pPr algn="ctr"/>
            <a:r>
              <a:rPr lang="en-US" sz="1200" dirty="0">
                <a:solidFill>
                  <a:srgbClr val="0070C0"/>
                </a:solidFill>
              </a:rPr>
              <a:t>Everyday Discrimination Scale (9 questions)</a:t>
            </a:r>
          </a:p>
          <a:p>
            <a:pPr algn="ctr"/>
            <a:r>
              <a:rPr lang="en-US" sz="1200" dirty="0">
                <a:solidFill>
                  <a:srgbClr val="0070C0"/>
                </a:solidFill>
              </a:rPr>
              <a:t>Behavioral Empathy Test (16 questions)</a:t>
            </a:r>
          </a:p>
        </p:txBody>
      </p:sp>
      <p:sp>
        <p:nvSpPr>
          <p:cNvPr id="87" name="TextBox 86">
            <a:extLst>
              <a:ext uri="{FF2B5EF4-FFF2-40B4-BE49-F238E27FC236}">
                <a16:creationId xmlns:a16="http://schemas.microsoft.com/office/drawing/2014/main" id="{B5CF98D8-B66F-44C7-851E-C05D140C99EB}"/>
              </a:ext>
            </a:extLst>
          </p:cNvPr>
          <p:cNvSpPr txBox="1"/>
          <p:nvPr/>
        </p:nvSpPr>
        <p:spPr>
          <a:xfrm>
            <a:off x="3943753" y="5650184"/>
            <a:ext cx="3533629" cy="461665"/>
          </a:xfrm>
          <a:prstGeom prst="rect">
            <a:avLst/>
          </a:prstGeom>
          <a:noFill/>
          <a:ln>
            <a:solidFill>
              <a:schemeClr val="tx1"/>
            </a:solidFill>
            <a:prstDash val="sysDash"/>
          </a:ln>
        </p:spPr>
        <p:txBody>
          <a:bodyPr wrap="square" rtlCol="0" anchor="ctr">
            <a:spAutoFit/>
          </a:bodyPr>
          <a:lstStyle/>
          <a:p>
            <a:pPr algn="ctr"/>
            <a:r>
              <a:rPr lang="en-US" sz="1200" dirty="0"/>
              <a:t>Intervention – Chapter 4 Independent t-test/Mann-Whitney U-Test/</a:t>
            </a:r>
            <a:r>
              <a:rPr lang="en-US" sz="1200" dirty="0" err="1"/>
              <a:t>Wilsoncoxon</a:t>
            </a:r>
            <a:r>
              <a:rPr lang="en-US" sz="1200" dirty="0"/>
              <a:t> Test?</a:t>
            </a:r>
            <a:endParaRPr lang="en-US" sz="1050" dirty="0">
              <a:solidFill>
                <a:srgbClr val="0070C0"/>
              </a:solidFill>
            </a:endParaRPr>
          </a:p>
        </p:txBody>
      </p:sp>
      <p:sp>
        <p:nvSpPr>
          <p:cNvPr id="89" name="TextBox 88">
            <a:extLst>
              <a:ext uri="{FF2B5EF4-FFF2-40B4-BE49-F238E27FC236}">
                <a16:creationId xmlns:a16="http://schemas.microsoft.com/office/drawing/2014/main" id="{DF8ACBE6-AD50-49D9-8FF0-90E15690DE9E}"/>
              </a:ext>
            </a:extLst>
          </p:cNvPr>
          <p:cNvSpPr txBox="1"/>
          <p:nvPr/>
        </p:nvSpPr>
        <p:spPr>
          <a:xfrm>
            <a:off x="3862731" y="6359718"/>
            <a:ext cx="3681472" cy="276999"/>
          </a:xfrm>
          <a:prstGeom prst="rect">
            <a:avLst/>
          </a:prstGeom>
          <a:noFill/>
          <a:ln>
            <a:solidFill>
              <a:schemeClr val="tx1"/>
            </a:solidFill>
            <a:prstDash val="sysDash"/>
          </a:ln>
        </p:spPr>
        <p:txBody>
          <a:bodyPr wrap="square" rtlCol="0" anchor="ctr">
            <a:spAutoFit/>
          </a:bodyPr>
          <a:lstStyle/>
          <a:p>
            <a:pPr algn="ctr"/>
            <a:r>
              <a:rPr lang="en-US" sz="1200" dirty="0"/>
              <a:t>Data Collection  - Chapter 5?</a:t>
            </a:r>
            <a:endParaRPr lang="en-US" sz="1050" dirty="0">
              <a:solidFill>
                <a:srgbClr val="7030A0"/>
              </a:solidFill>
            </a:endParaRPr>
          </a:p>
        </p:txBody>
      </p:sp>
      <p:grpSp>
        <p:nvGrpSpPr>
          <p:cNvPr id="90" name="Group 89">
            <a:extLst>
              <a:ext uri="{FF2B5EF4-FFF2-40B4-BE49-F238E27FC236}">
                <a16:creationId xmlns:a16="http://schemas.microsoft.com/office/drawing/2014/main" id="{4667C667-37CA-4977-9399-A9BB2716E811}"/>
              </a:ext>
            </a:extLst>
          </p:cNvPr>
          <p:cNvGrpSpPr/>
          <p:nvPr/>
        </p:nvGrpSpPr>
        <p:grpSpPr>
          <a:xfrm>
            <a:off x="5818031" y="6136032"/>
            <a:ext cx="277969" cy="185240"/>
            <a:chOff x="8097253" y="1371600"/>
            <a:chExt cx="128337" cy="228600"/>
          </a:xfrm>
        </p:grpSpPr>
        <p:cxnSp>
          <p:nvCxnSpPr>
            <p:cNvPr id="91" name="Straight Connector 90">
              <a:extLst>
                <a:ext uri="{FF2B5EF4-FFF2-40B4-BE49-F238E27FC236}">
                  <a16:creationId xmlns:a16="http://schemas.microsoft.com/office/drawing/2014/main" id="{1290CAF7-FF5A-4E0D-83A4-5D5FD42CFF98}"/>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7DAA417-ABC6-441F-80B9-BD87D65BB792}"/>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0C9C6D7F-D001-4BEB-8E2F-306D0FCE6341}"/>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94" name="TextBox 93">
            <a:extLst>
              <a:ext uri="{FF2B5EF4-FFF2-40B4-BE49-F238E27FC236}">
                <a16:creationId xmlns:a16="http://schemas.microsoft.com/office/drawing/2014/main" id="{DCF174B5-47C7-4315-8237-DABDCE6126FC}"/>
              </a:ext>
            </a:extLst>
          </p:cNvPr>
          <p:cNvSpPr txBox="1"/>
          <p:nvPr/>
        </p:nvSpPr>
        <p:spPr>
          <a:xfrm>
            <a:off x="7538158" y="3216745"/>
            <a:ext cx="4487605" cy="1107996"/>
          </a:xfrm>
          <a:prstGeom prst="rect">
            <a:avLst/>
          </a:prstGeom>
          <a:noFill/>
          <a:ln>
            <a:solidFill>
              <a:schemeClr val="tx1"/>
            </a:solidFill>
            <a:prstDash val="sysDash"/>
          </a:ln>
        </p:spPr>
        <p:txBody>
          <a:bodyPr wrap="square" rtlCol="0">
            <a:spAutoFit/>
          </a:bodyPr>
          <a:lstStyle/>
          <a:p>
            <a:pPr algn="ctr"/>
            <a:r>
              <a:rPr lang="en-US" sz="1100" dirty="0"/>
              <a:t>Measure</a:t>
            </a:r>
            <a:r>
              <a:rPr lang="en-US" sz="1100" b="1" dirty="0">
                <a:solidFill>
                  <a:srgbClr val="7030A0"/>
                </a:solidFill>
              </a:rPr>
              <a:t>/</a:t>
            </a:r>
            <a:r>
              <a:rPr lang="en-US" sz="1100" b="1" dirty="0"/>
              <a:t>Dependent Variables: the operational definition of cultural metriopathy is measuring empathy focused through self-restraint (no-rush to judgement), sacrifice, and re-negotiating a new normal. </a:t>
            </a:r>
          </a:p>
          <a:p>
            <a:pPr algn="ctr"/>
            <a:endParaRPr lang="en-US" sz="1100" b="1" dirty="0"/>
          </a:p>
          <a:p>
            <a:pPr algn="ctr"/>
            <a:r>
              <a:rPr lang="en-US" sz="1100" b="1" dirty="0"/>
              <a:t>Key Words: The ingredients to racial reconciliation consist of: 1) Equity, 2)Justice, and 3)Repair.</a:t>
            </a:r>
          </a:p>
        </p:txBody>
      </p:sp>
      <p:cxnSp>
        <p:nvCxnSpPr>
          <p:cNvPr id="95" name="Elbow Connector 65">
            <a:extLst>
              <a:ext uri="{FF2B5EF4-FFF2-40B4-BE49-F238E27FC236}">
                <a16:creationId xmlns:a16="http://schemas.microsoft.com/office/drawing/2014/main" id="{81FE8E5D-FB10-4FED-A0DD-E85B351AE92C}"/>
              </a:ext>
            </a:extLst>
          </p:cNvPr>
          <p:cNvCxnSpPr>
            <a:cxnSpLocks/>
            <a:stCxn id="94" idx="2"/>
            <a:endCxn id="86" idx="3"/>
          </p:cNvCxnSpPr>
          <p:nvPr/>
        </p:nvCxnSpPr>
        <p:spPr>
          <a:xfrm rot="5400000">
            <a:off x="8639013" y="3452385"/>
            <a:ext cx="270593" cy="201530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6" name="Group 95">
            <a:extLst>
              <a:ext uri="{FF2B5EF4-FFF2-40B4-BE49-F238E27FC236}">
                <a16:creationId xmlns:a16="http://schemas.microsoft.com/office/drawing/2014/main" id="{48066715-5790-4826-8AB1-D3AB42DB47D5}"/>
              </a:ext>
            </a:extLst>
          </p:cNvPr>
          <p:cNvGrpSpPr/>
          <p:nvPr/>
        </p:nvGrpSpPr>
        <p:grpSpPr>
          <a:xfrm>
            <a:off x="5866024" y="5435584"/>
            <a:ext cx="161407" cy="264271"/>
            <a:chOff x="8097253" y="1371600"/>
            <a:chExt cx="128337" cy="228600"/>
          </a:xfrm>
        </p:grpSpPr>
        <p:cxnSp>
          <p:nvCxnSpPr>
            <p:cNvPr id="97" name="Straight Connector 96">
              <a:extLst>
                <a:ext uri="{FF2B5EF4-FFF2-40B4-BE49-F238E27FC236}">
                  <a16:creationId xmlns:a16="http://schemas.microsoft.com/office/drawing/2014/main" id="{A67F4C9A-6C1B-428E-9CD1-761DEFAD5033}"/>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15AF508C-784D-409E-9855-825D5CBD4D1C}"/>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D43B6F44-482D-466F-9A92-6164287C765A}"/>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8" name="TextBox 47">
            <a:extLst>
              <a:ext uri="{FF2B5EF4-FFF2-40B4-BE49-F238E27FC236}">
                <a16:creationId xmlns:a16="http://schemas.microsoft.com/office/drawing/2014/main" id="{0BE6A00B-5A25-4183-BF92-7FA64CECFFE6}"/>
              </a:ext>
            </a:extLst>
          </p:cNvPr>
          <p:cNvSpPr txBox="1"/>
          <p:nvPr/>
        </p:nvSpPr>
        <p:spPr>
          <a:xfrm>
            <a:off x="174495" y="6045144"/>
            <a:ext cx="2595306" cy="677108"/>
          </a:xfrm>
          <a:prstGeom prst="rect">
            <a:avLst/>
          </a:prstGeom>
          <a:noFill/>
        </p:spPr>
        <p:txBody>
          <a:bodyPr wrap="square" rtlCol="0">
            <a:spAutoFit/>
          </a:bodyPr>
          <a:lstStyle/>
          <a:p>
            <a:r>
              <a:rPr lang="en-US" sz="1000" dirty="0"/>
              <a:t>Legend:  </a:t>
            </a:r>
          </a:p>
          <a:p>
            <a:r>
              <a:rPr lang="en-US" sz="1000" b="1" dirty="0"/>
              <a:t>BLACK </a:t>
            </a:r>
            <a:r>
              <a:rPr lang="en-US" sz="1000" dirty="0"/>
              <a:t>– Definition  </a:t>
            </a:r>
            <a:r>
              <a:rPr lang="en-US" sz="1000" b="1" dirty="0">
                <a:solidFill>
                  <a:srgbClr val="339966"/>
                </a:solidFill>
              </a:rPr>
              <a:t>GREEN</a:t>
            </a:r>
            <a:r>
              <a:rPr lang="en-US" sz="1000" dirty="0"/>
              <a:t> – </a:t>
            </a:r>
            <a:r>
              <a:rPr lang="en-US" sz="1000" dirty="0">
                <a:solidFill>
                  <a:srgbClr val="339966"/>
                </a:solidFill>
              </a:rPr>
              <a:t>Contextualization</a:t>
            </a:r>
          </a:p>
          <a:p>
            <a:r>
              <a:rPr lang="en-US" sz="1000" dirty="0">
                <a:solidFill>
                  <a:srgbClr val="7030A0"/>
                </a:solidFill>
              </a:rPr>
              <a:t>P</a:t>
            </a:r>
            <a:r>
              <a:rPr lang="en-US" sz="1000" b="1" dirty="0">
                <a:solidFill>
                  <a:srgbClr val="7030A0"/>
                </a:solidFill>
              </a:rPr>
              <a:t>URPLE</a:t>
            </a:r>
            <a:r>
              <a:rPr lang="en-US" sz="1000" dirty="0">
                <a:solidFill>
                  <a:srgbClr val="7030A0"/>
                </a:solidFill>
              </a:rPr>
              <a:t>– Core associated w/Research activity </a:t>
            </a:r>
          </a:p>
          <a:p>
            <a:r>
              <a:rPr lang="en-US" sz="800" dirty="0"/>
              <a:t>Rev.  2021 Hughes Research Design Funnel ©</a:t>
            </a:r>
          </a:p>
        </p:txBody>
      </p:sp>
      <p:sp>
        <p:nvSpPr>
          <p:cNvPr id="44" name="TextBox 43">
            <a:extLst>
              <a:ext uri="{FF2B5EF4-FFF2-40B4-BE49-F238E27FC236}">
                <a16:creationId xmlns:a16="http://schemas.microsoft.com/office/drawing/2014/main" id="{5E2755D5-68C7-4A16-9DD2-0CA4C1EF0726}"/>
              </a:ext>
            </a:extLst>
          </p:cNvPr>
          <p:cNvSpPr txBox="1"/>
          <p:nvPr/>
        </p:nvSpPr>
        <p:spPr>
          <a:xfrm>
            <a:off x="163144" y="80416"/>
            <a:ext cx="3472304" cy="1107996"/>
          </a:xfrm>
          <a:prstGeom prst="rect">
            <a:avLst/>
          </a:prstGeom>
          <a:noFill/>
        </p:spPr>
        <p:txBody>
          <a:bodyPr wrap="square" rtlCol="0">
            <a:spAutoFit/>
          </a:bodyPr>
          <a:lstStyle/>
          <a:p>
            <a:pPr algn="ctr"/>
            <a:r>
              <a:rPr lang="en-US" sz="1100" b="1" dirty="0"/>
              <a:t>PURPOSE</a:t>
            </a:r>
          </a:p>
          <a:p>
            <a:pPr algn="ctr"/>
            <a:r>
              <a:rPr lang="en-US" sz="1100" dirty="0"/>
              <a:t>Establishes the intent  of the entire research study… (Creswell 2018, p. 205)</a:t>
            </a:r>
          </a:p>
          <a:p>
            <a:pPr algn="ctr"/>
            <a:endParaRPr lang="en-US" sz="1100" i="1" dirty="0"/>
          </a:p>
          <a:p>
            <a:pPr algn="ctr"/>
            <a:r>
              <a:rPr lang="en-US" sz="1100" i="1" dirty="0"/>
              <a:t>Measure </a:t>
            </a:r>
            <a:r>
              <a:rPr lang="en-US" sz="1100" i="1" u="sng" dirty="0"/>
              <a:t>pathos</a:t>
            </a:r>
            <a:r>
              <a:rPr lang="en-US" sz="1100" i="1" dirty="0"/>
              <a:t> between the historically differing racial groups toward advancing racial equity.  </a:t>
            </a:r>
          </a:p>
        </p:txBody>
      </p:sp>
      <p:sp>
        <p:nvSpPr>
          <p:cNvPr id="45" name="TextBox 44">
            <a:extLst>
              <a:ext uri="{FF2B5EF4-FFF2-40B4-BE49-F238E27FC236}">
                <a16:creationId xmlns:a16="http://schemas.microsoft.com/office/drawing/2014/main" id="{EABB06CA-1330-4735-9E5E-680372E9E481}"/>
              </a:ext>
            </a:extLst>
          </p:cNvPr>
          <p:cNvSpPr txBox="1"/>
          <p:nvPr/>
        </p:nvSpPr>
        <p:spPr>
          <a:xfrm>
            <a:off x="75799" y="1346493"/>
            <a:ext cx="3863312" cy="1446550"/>
          </a:xfrm>
          <a:prstGeom prst="rect">
            <a:avLst/>
          </a:prstGeom>
          <a:noFill/>
        </p:spPr>
        <p:txBody>
          <a:bodyPr wrap="square" rtlCol="0">
            <a:spAutoFit/>
          </a:bodyPr>
          <a:lstStyle/>
          <a:p>
            <a:pPr algn="ctr"/>
            <a:r>
              <a:rPr lang="en-US" sz="1100" b="1" dirty="0"/>
              <a:t>PROBLEM STATEMENT</a:t>
            </a:r>
          </a:p>
          <a:p>
            <a:pPr algn="ctr"/>
            <a:r>
              <a:rPr lang="en-US" sz="1100" i="1" dirty="0"/>
              <a:t>It is unknown whether there is shared capacity of </a:t>
            </a:r>
            <a:r>
              <a:rPr lang="en-US" sz="1100" i="1" u="sng" dirty="0"/>
              <a:t>pathos </a:t>
            </a:r>
            <a:r>
              <a:rPr lang="en-US" sz="1100" i="1" dirty="0"/>
              <a:t>between these two different racial groups. </a:t>
            </a:r>
          </a:p>
          <a:p>
            <a:pPr algn="ctr"/>
            <a:endParaRPr lang="en-US" sz="1100" i="1" dirty="0"/>
          </a:p>
          <a:p>
            <a:pPr algn="ctr"/>
            <a:r>
              <a:rPr lang="en-US" sz="1100" i="1" dirty="0"/>
              <a:t>[Key words: Multiculturalism, diversity training, cultural competency, and cultural empathy ALL fail at racial reconciliation because it does not include repair of racists damage.]</a:t>
            </a:r>
          </a:p>
        </p:txBody>
      </p:sp>
      <p:sp>
        <p:nvSpPr>
          <p:cNvPr id="49" name="TextBox 48">
            <a:extLst>
              <a:ext uri="{FF2B5EF4-FFF2-40B4-BE49-F238E27FC236}">
                <a16:creationId xmlns:a16="http://schemas.microsoft.com/office/drawing/2014/main" id="{99C3C976-202F-44E4-B222-AC0F7E51CD73}"/>
              </a:ext>
            </a:extLst>
          </p:cNvPr>
          <p:cNvSpPr txBox="1"/>
          <p:nvPr/>
        </p:nvSpPr>
        <p:spPr>
          <a:xfrm rot="17751566">
            <a:off x="6531429" y="1217095"/>
            <a:ext cx="1771159" cy="276999"/>
          </a:xfrm>
          <a:prstGeom prst="rect">
            <a:avLst/>
          </a:prstGeom>
          <a:noFill/>
        </p:spPr>
        <p:txBody>
          <a:bodyPr wrap="square" rtlCol="0">
            <a:spAutoFit/>
          </a:bodyPr>
          <a:lstStyle/>
          <a:p>
            <a:r>
              <a:rPr lang="en-US" sz="1200" b="1" dirty="0"/>
              <a:t>Independent Variables</a:t>
            </a:r>
            <a:r>
              <a:rPr lang="en-US" sz="1000" dirty="0"/>
              <a:t> </a:t>
            </a:r>
          </a:p>
        </p:txBody>
      </p:sp>
      <p:sp>
        <p:nvSpPr>
          <p:cNvPr id="50" name="TextBox 49">
            <a:extLst>
              <a:ext uri="{FF2B5EF4-FFF2-40B4-BE49-F238E27FC236}">
                <a16:creationId xmlns:a16="http://schemas.microsoft.com/office/drawing/2014/main" id="{CC13C1B6-C5B3-4ECB-9E8C-33EA20BC1803}"/>
              </a:ext>
            </a:extLst>
          </p:cNvPr>
          <p:cNvSpPr txBox="1"/>
          <p:nvPr/>
        </p:nvSpPr>
        <p:spPr>
          <a:xfrm rot="3615550">
            <a:off x="3521497" y="1538596"/>
            <a:ext cx="2153160" cy="276999"/>
          </a:xfrm>
          <a:prstGeom prst="rect">
            <a:avLst/>
          </a:prstGeom>
          <a:noFill/>
        </p:spPr>
        <p:txBody>
          <a:bodyPr wrap="square" rtlCol="0">
            <a:spAutoFit/>
          </a:bodyPr>
          <a:lstStyle/>
          <a:p>
            <a:r>
              <a:rPr lang="en-US" sz="1200" b="1" dirty="0"/>
              <a:t>Independent Variables</a:t>
            </a:r>
            <a:r>
              <a:rPr lang="en-US" sz="1000" dirty="0"/>
              <a:t> </a:t>
            </a:r>
          </a:p>
        </p:txBody>
      </p:sp>
    </p:spTree>
    <p:extLst>
      <p:ext uri="{BB962C8B-B14F-4D97-AF65-F5344CB8AC3E}">
        <p14:creationId xmlns:p14="http://schemas.microsoft.com/office/powerpoint/2010/main" val="1779055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16307</TotalTime>
  <Words>495</Words>
  <Application>Microsoft Office PowerPoint</Application>
  <PresentationFormat>Widescreen</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Summerville</dc:creator>
  <cp:lastModifiedBy>William Summerville</cp:lastModifiedBy>
  <cp:revision>18</cp:revision>
  <dcterms:created xsi:type="dcterms:W3CDTF">2021-12-08T07:57:22Z</dcterms:created>
  <dcterms:modified xsi:type="dcterms:W3CDTF">2023-04-03T19:48:40Z</dcterms:modified>
</cp:coreProperties>
</file>