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 Cathie Hughes" initials="CH" lastIdx="1" clrIdx="0">
    <p:extLst>
      <p:ext uri="{19B8F6BF-5375-455C-9EA6-DF929625EA0E}">
        <p15:presenceInfo xmlns:p15="http://schemas.microsoft.com/office/powerpoint/2012/main" userId="Dr. Cathie Hugh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CC00FF"/>
    <a:srgbClr val="BFDDAB"/>
    <a:srgbClr val="FDFDA1"/>
    <a:srgbClr val="FFFFFF"/>
    <a:srgbClr val="C2FDA1"/>
    <a:srgbClr val="FDDCCF"/>
    <a:srgbClr val="A5F5F9"/>
    <a:srgbClr val="C3FDCE"/>
    <a:srgbClr val="FFE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08" y="200"/>
      </p:cViewPr>
      <p:guideLst>
        <p:guide orient="horz" pos="237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8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69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479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2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41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6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7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7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7B523-5785-42B6-BB89-16AA56013D46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EC5D-8243-4452-81FF-94EA3328A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3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/>
          </p:cNvCxnSpPr>
          <p:nvPr/>
        </p:nvCxnSpPr>
        <p:spPr>
          <a:xfrm>
            <a:off x="3612136" y="575300"/>
            <a:ext cx="1730768" cy="20189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6933470" y="710037"/>
            <a:ext cx="1095580" cy="18311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36487" y="3036898"/>
            <a:ext cx="1755513" cy="52322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Sample</a:t>
            </a:r>
          </a:p>
          <a:p>
            <a:pPr algn="ctr"/>
            <a:r>
              <a:rPr lang="en-US" sz="800" i="1" dirty="0"/>
              <a:t>Group 1 – Pre-screened using AI</a:t>
            </a:r>
          </a:p>
          <a:p>
            <a:pPr algn="ctr"/>
            <a:r>
              <a:rPr lang="en-US" sz="800" i="1" dirty="0"/>
              <a:t>Group 2 – Pre-screened manually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72768" y="28306"/>
            <a:ext cx="56968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QUANTITATIVE Research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0249" y="683700"/>
            <a:ext cx="249710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Population / Audience Worldview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08053" y="651647"/>
            <a:ext cx="5245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7030A0"/>
                </a:solidFill>
              </a:rPr>
              <a:t>Core 7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6061843" y="3579085"/>
            <a:ext cx="161407" cy="264271"/>
            <a:chOff x="8097253" y="1371600"/>
            <a:chExt cx="128337" cy="2286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8" name="Rectangle 127"/>
          <p:cNvSpPr/>
          <p:nvPr/>
        </p:nvSpPr>
        <p:spPr>
          <a:xfrm>
            <a:off x="4532143" y="1119846"/>
            <a:ext cx="2915353" cy="1653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Technical Educational Focus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4675417" y="1416548"/>
            <a:ext cx="2657808" cy="165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College Degree Candidate or Recipient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4908767" y="1714370"/>
            <a:ext cx="2290880" cy="1653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Technical Degree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5096385" y="1941240"/>
            <a:ext cx="1930916" cy="165535"/>
          </a:xfrm>
          <a:prstGeom prst="rect">
            <a:avLst/>
          </a:prstGeom>
          <a:solidFill>
            <a:srgbClr val="C2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US Citizens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5332018" y="2192623"/>
            <a:ext cx="1514564" cy="165535"/>
          </a:xfrm>
          <a:prstGeom prst="rect">
            <a:avLst/>
          </a:prstGeom>
          <a:solidFill>
            <a:srgbClr val="A5F5F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Diverse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5500468" y="2449225"/>
            <a:ext cx="1266398" cy="165535"/>
          </a:xfrm>
          <a:prstGeom prst="rect">
            <a:avLst/>
          </a:prstGeom>
          <a:solidFill>
            <a:srgbClr val="FDDC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Seeking </a:t>
            </a:r>
            <a:r>
              <a:rPr lang="en-US" sz="1100" dirty="0" err="1">
                <a:solidFill>
                  <a:schemeClr val="tx1"/>
                </a:solidFill>
              </a:rPr>
              <a:t>Employ’mt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5771535" y="2713475"/>
            <a:ext cx="683525" cy="165535"/>
          </a:xfrm>
          <a:prstGeom prst="rect">
            <a:avLst/>
          </a:prstGeom>
          <a:solidFill>
            <a:srgbClr val="FDFD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8E15B6B-C665-4DBB-ADBC-C6B402728EE6}"/>
              </a:ext>
            </a:extLst>
          </p:cNvPr>
          <p:cNvSpPr txBox="1"/>
          <p:nvPr/>
        </p:nvSpPr>
        <p:spPr>
          <a:xfrm>
            <a:off x="5146637" y="325584"/>
            <a:ext cx="1656268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Gina Marshall-Johnson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69A755A-7E1F-4174-A2C7-394C16C21866}"/>
              </a:ext>
            </a:extLst>
          </p:cNvPr>
          <p:cNvSpPr/>
          <p:nvPr/>
        </p:nvSpPr>
        <p:spPr>
          <a:xfrm>
            <a:off x="2966165" y="6324831"/>
            <a:ext cx="6682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/>
              <a:t>Comparative Analysis of </a:t>
            </a:r>
            <a:r>
              <a:rPr lang="en-US" sz="1400" b="1" dirty="0">
                <a:highlight>
                  <a:srgbClr val="00FF00"/>
                </a:highlight>
              </a:rPr>
              <a:t>AI resume pre-screening and manual resume pre-screening</a:t>
            </a:r>
            <a:r>
              <a:rPr lang="en-US" sz="1400" b="1" dirty="0"/>
              <a:t> on </a:t>
            </a:r>
          </a:p>
          <a:p>
            <a:pPr algn="ctr"/>
            <a:r>
              <a:rPr lang="en-US" sz="1400" b="1" dirty="0"/>
              <a:t>STEM diverse candidate </a:t>
            </a:r>
            <a:r>
              <a:rPr lang="en-US" sz="1400" b="1" dirty="0">
                <a:highlight>
                  <a:srgbClr val="00FFFF"/>
                </a:highlight>
              </a:rPr>
              <a:t>interview selection rates</a:t>
            </a:r>
            <a:endParaRPr lang="en-US" sz="1400" dirty="0">
              <a:highlight>
                <a:srgbClr val="00FFFF"/>
              </a:highlight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F8AF08-5642-40A1-928B-C508BA86E6DD}"/>
              </a:ext>
            </a:extLst>
          </p:cNvPr>
          <p:cNvSpPr txBox="1"/>
          <p:nvPr/>
        </p:nvSpPr>
        <p:spPr>
          <a:xfrm>
            <a:off x="305854" y="1441280"/>
            <a:ext cx="2703667" cy="861774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PROBLEM STATEMENT </a:t>
            </a:r>
          </a:p>
          <a:p>
            <a:pPr algn="ctr"/>
            <a:r>
              <a:rPr lang="en-US" sz="1000" dirty="0"/>
              <a:t>It is unknown whether there is a difference between </a:t>
            </a:r>
            <a:r>
              <a:rPr lang="en-US" sz="1000" dirty="0">
                <a:highlight>
                  <a:srgbClr val="00FF00"/>
                </a:highlight>
              </a:rPr>
              <a:t>manual and Artificial Intelligence driven resume pre-screening </a:t>
            </a:r>
            <a:r>
              <a:rPr lang="en-US" sz="1000" dirty="0"/>
              <a:t>on STEM diverse candidate </a:t>
            </a:r>
            <a:r>
              <a:rPr lang="en-US" sz="1000" dirty="0">
                <a:highlight>
                  <a:srgbClr val="00FFFF"/>
                </a:highlight>
              </a:rPr>
              <a:t>interview selection rates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A1ACD8-FDE5-4975-A8CC-BDDBE75FBC56}"/>
              </a:ext>
            </a:extLst>
          </p:cNvPr>
          <p:cNvSpPr txBox="1"/>
          <p:nvPr/>
        </p:nvSpPr>
        <p:spPr>
          <a:xfrm>
            <a:off x="397404" y="2430379"/>
            <a:ext cx="24562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THESIS </a:t>
            </a:r>
          </a:p>
          <a:p>
            <a:pPr algn="ctr"/>
            <a:r>
              <a:rPr lang="en-US" sz="1000" dirty="0"/>
              <a:t>This study will assess the difference between </a:t>
            </a:r>
            <a:r>
              <a:rPr lang="en-US" sz="1000" dirty="0">
                <a:highlight>
                  <a:srgbClr val="00FF00"/>
                </a:highlight>
              </a:rPr>
              <a:t>manual and Artificial Intelligence driven resume pre-screening </a:t>
            </a:r>
            <a:r>
              <a:rPr lang="en-US" sz="1000" dirty="0"/>
              <a:t>on STEM diverse candidate </a:t>
            </a:r>
            <a:r>
              <a:rPr lang="en-US" sz="1000" dirty="0">
                <a:highlight>
                  <a:srgbClr val="00FFFF"/>
                </a:highlight>
              </a:rPr>
              <a:t>interview selection rates</a:t>
            </a:r>
            <a:r>
              <a:rPr lang="en-US" sz="1000" dirty="0">
                <a:highlight>
                  <a:srgbClr val="FFFF00"/>
                </a:highlight>
              </a:rPr>
              <a:t>.</a:t>
            </a:r>
            <a:endParaRPr lang="en-US" sz="1050" dirty="0">
              <a:highlight>
                <a:srgbClr val="FFFF00"/>
              </a:highlight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DC9F901-3326-4B74-9627-460DD93C8137}"/>
              </a:ext>
            </a:extLst>
          </p:cNvPr>
          <p:cNvSpPr txBox="1"/>
          <p:nvPr/>
        </p:nvSpPr>
        <p:spPr>
          <a:xfrm>
            <a:off x="319340" y="3394868"/>
            <a:ext cx="258616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SIGNIFICANCE</a:t>
            </a:r>
          </a:p>
          <a:p>
            <a:pPr algn="ctr"/>
            <a:r>
              <a:rPr lang="en-US" sz="1000" dirty="0"/>
              <a:t>With the increased use of AI enabled systems to improve profitability in business operations companies must also ensure equity in STEM diverse candidate resume pre-screening to meet diversity hiring objectives.</a:t>
            </a:r>
          </a:p>
          <a:p>
            <a:pPr algn="ctr"/>
            <a:endParaRPr lang="en-US" sz="1000" dirty="0"/>
          </a:p>
          <a:p>
            <a:pPr algn="ctr"/>
            <a:r>
              <a:rPr lang="en-US" sz="1000" dirty="0"/>
              <a:t>There is also a shortage of STEM workers, and this study may help maximize the available qualified pool of candidates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1171EA7-6EE9-41EE-8C45-2DDF37A36C9B}"/>
              </a:ext>
            </a:extLst>
          </p:cNvPr>
          <p:cNvSpPr txBox="1"/>
          <p:nvPr/>
        </p:nvSpPr>
        <p:spPr>
          <a:xfrm>
            <a:off x="8219680" y="2109271"/>
            <a:ext cx="2664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RESEARCH  HYPOTHESES</a:t>
            </a:r>
            <a:endParaRPr lang="en-US" sz="10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8B09235-6652-4D3E-B8C4-C4EB9BB53695}"/>
              </a:ext>
            </a:extLst>
          </p:cNvPr>
          <p:cNvSpPr txBox="1"/>
          <p:nvPr/>
        </p:nvSpPr>
        <p:spPr>
          <a:xfrm>
            <a:off x="4003048" y="3780924"/>
            <a:ext cx="3330178" cy="83099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/>
              <a:t>Assessment (Instruments)</a:t>
            </a:r>
          </a:p>
          <a:p>
            <a:pPr algn="ctr"/>
            <a:r>
              <a:rPr lang="en-US" sz="1200" dirty="0"/>
              <a:t>Discrimination Decomposition Index Instrument </a:t>
            </a:r>
          </a:p>
          <a:p>
            <a:r>
              <a:rPr lang="en-US" sz="1200" dirty="0">
                <a:solidFill>
                  <a:srgbClr val="0070C0"/>
                </a:solidFill>
              </a:rPr>
              <a:t>Group 1- </a:t>
            </a:r>
            <a:r>
              <a:rPr lang="en-US" sz="1200" dirty="0">
                <a:solidFill>
                  <a:srgbClr val="0070C0"/>
                </a:solidFill>
                <a:highlight>
                  <a:srgbClr val="00FFFF"/>
                </a:highlight>
              </a:rPr>
              <a:t>Rate of Interview Selection </a:t>
            </a:r>
          </a:p>
          <a:p>
            <a:r>
              <a:rPr lang="en-US" sz="1200" dirty="0">
                <a:solidFill>
                  <a:srgbClr val="0070C0"/>
                </a:solidFill>
              </a:rPr>
              <a:t>Group 2 – </a:t>
            </a:r>
            <a:r>
              <a:rPr lang="en-US" sz="1200" dirty="0">
                <a:solidFill>
                  <a:srgbClr val="0070C0"/>
                </a:solidFill>
                <a:highlight>
                  <a:srgbClr val="00FFFF"/>
                </a:highlight>
              </a:rPr>
              <a:t>Rate of Interview Selection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CF98D8-B66F-44C7-851E-C05D140C99EB}"/>
              </a:ext>
            </a:extLst>
          </p:cNvPr>
          <p:cNvSpPr txBox="1"/>
          <p:nvPr/>
        </p:nvSpPr>
        <p:spPr>
          <a:xfrm>
            <a:off x="4003048" y="4735217"/>
            <a:ext cx="3738537" cy="6463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Instrument –Discrimination decomposition index</a:t>
            </a:r>
            <a:endParaRPr lang="en-US" sz="1200" dirty="0">
              <a:solidFill>
                <a:srgbClr val="0070C0"/>
              </a:solidFill>
            </a:endParaRPr>
          </a:p>
          <a:p>
            <a:pPr algn="ctr"/>
            <a:r>
              <a:rPr lang="en-US" sz="1200" dirty="0"/>
              <a:t> Manual AI Resume Pre-screening vs. AI enabled pre-screening candidates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F8ACBE6-AD50-49D9-8FF0-90E15690DE9E}"/>
              </a:ext>
            </a:extLst>
          </p:cNvPr>
          <p:cNvSpPr txBox="1"/>
          <p:nvPr/>
        </p:nvSpPr>
        <p:spPr>
          <a:xfrm>
            <a:off x="4003048" y="5390776"/>
            <a:ext cx="3827507" cy="1015663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dirty="0"/>
              <a:t>Data Collection</a:t>
            </a:r>
          </a:p>
          <a:p>
            <a:pPr algn="ctr"/>
            <a:r>
              <a:rPr lang="en-US" sz="1200" dirty="0"/>
              <a:t>Survey data collected on/through the </a:t>
            </a:r>
            <a:r>
              <a:rPr lang="en-US" sz="1200" dirty="0" err="1"/>
              <a:t>AIEthicsFoundation.org</a:t>
            </a:r>
            <a:r>
              <a:rPr lang="en-US" sz="1200" dirty="0"/>
              <a:t> website using a blind survey of interview selection rates from application to public job postings.</a:t>
            </a:r>
            <a:endParaRPr lang="en-US" sz="1050" dirty="0">
              <a:solidFill>
                <a:srgbClr val="7030A0"/>
              </a:solidFill>
            </a:endParaRPr>
          </a:p>
        </p:txBody>
      </p: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667C667-37CA-4977-9399-A9BB2716E811}"/>
              </a:ext>
            </a:extLst>
          </p:cNvPr>
          <p:cNvGrpSpPr/>
          <p:nvPr/>
        </p:nvGrpSpPr>
        <p:grpSpPr>
          <a:xfrm>
            <a:off x="5939135" y="5396316"/>
            <a:ext cx="277969" cy="185240"/>
            <a:chOff x="8097253" y="1371600"/>
            <a:chExt cx="128337" cy="228600"/>
          </a:xfrm>
        </p:grpSpPr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1290CAF7-FF5A-4E0D-83A4-5D5FD42CFF98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77DAA417-ABC6-441F-80B9-BD87D65BB792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C9C6D7F-D001-4BEB-8E2F-306D0FCE6341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>
            <a:extLst>
              <a:ext uri="{FF2B5EF4-FFF2-40B4-BE49-F238E27FC236}">
                <a16:creationId xmlns:a16="http://schemas.microsoft.com/office/drawing/2014/main" id="{DCF174B5-47C7-4315-8237-DABDCE6126FC}"/>
              </a:ext>
            </a:extLst>
          </p:cNvPr>
          <p:cNvSpPr txBox="1"/>
          <p:nvPr/>
        </p:nvSpPr>
        <p:spPr>
          <a:xfrm>
            <a:off x="8028680" y="3915152"/>
            <a:ext cx="3830039" cy="161582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Research Design</a:t>
            </a:r>
            <a:endParaRPr lang="en-US" sz="1100" b="1" dirty="0">
              <a:solidFill>
                <a:srgbClr val="7030A0"/>
              </a:solidFill>
            </a:endParaRPr>
          </a:p>
          <a:p>
            <a:pPr algn="ctr"/>
            <a:r>
              <a:rPr lang="en-US" sz="1100" b="1" dirty="0"/>
              <a:t>Independent variable </a:t>
            </a:r>
            <a:r>
              <a:rPr lang="en-US" sz="1100" dirty="0"/>
              <a:t>– </a:t>
            </a:r>
            <a:r>
              <a:rPr lang="en-US" sz="1100" dirty="0">
                <a:highlight>
                  <a:srgbClr val="00FF00"/>
                </a:highlight>
              </a:rPr>
              <a:t>Manual resume pre-screening, AI-driven resume pre-screening</a:t>
            </a:r>
            <a:r>
              <a:rPr lang="en-US" sz="1100" dirty="0"/>
              <a:t>.</a:t>
            </a:r>
          </a:p>
          <a:p>
            <a:pPr algn="ctr"/>
            <a:r>
              <a:rPr lang="en-US" sz="1100" b="1" dirty="0"/>
              <a:t>Dependent Variables </a:t>
            </a:r>
            <a:r>
              <a:rPr lang="en-US" sz="1100" dirty="0"/>
              <a:t>– </a:t>
            </a:r>
            <a:r>
              <a:rPr lang="en-US" sz="1100" dirty="0">
                <a:highlight>
                  <a:srgbClr val="00FFFF"/>
                </a:highlight>
              </a:rPr>
              <a:t>Interview selection rate</a:t>
            </a:r>
          </a:p>
          <a:p>
            <a:pPr algn="ctr"/>
            <a:r>
              <a:rPr lang="en-US" sz="1100" b="1" dirty="0"/>
              <a:t> Independent T-test</a:t>
            </a:r>
            <a:endParaRPr lang="en-US" sz="1100" b="1" dirty="0">
              <a:highlight>
                <a:srgbClr val="FFFF00"/>
              </a:highlight>
            </a:endParaRPr>
          </a:p>
          <a:p>
            <a:pPr algn="ctr"/>
            <a:r>
              <a:rPr lang="en-US" sz="1100" dirty="0"/>
              <a:t>  (Binary or Ordinal)</a:t>
            </a:r>
          </a:p>
          <a:p>
            <a:pPr algn="ctr"/>
            <a:r>
              <a:rPr lang="en-US" sz="1100" dirty="0"/>
              <a:t>Total Population = 265,600</a:t>
            </a:r>
          </a:p>
          <a:p>
            <a:pPr algn="ctr"/>
            <a:r>
              <a:rPr lang="en-US" sz="1100" dirty="0"/>
              <a:t>95% Confidence, 5% error rate</a:t>
            </a:r>
          </a:p>
          <a:p>
            <a:pPr algn="ctr"/>
            <a:r>
              <a:rPr lang="en-US" sz="1100" dirty="0"/>
              <a:t>N=384  (per Survey Monkey Calculator)</a:t>
            </a:r>
          </a:p>
        </p:txBody>
      </p:sp>
      <p:cxnSp>
        <p:nvCxnSpPr>
          <p:cNvPr id="95" name="Elbow Connector 65">
            <a:extLst>
              <a:ext uri="{FF2B5EF4-FFF2-40B4-BE49-F238E27FC236}">
                <a16:creationId xmlns:a16="http://schemas.microsoft.com/office/drawing/2014/main" id="{81FE8E5D-FB10-4FED-A0DD-E85B351AE92C}"/>
              </a:ext>
            </a:extLst>
          </p:cNvPr>
          <p:cNvCxnSpPr>
            <a:cxnSpLocks/>
            <a:stCxn id="94" idx="2"/>
            <a:endCxn id="86" idx="3"/>
          </p:cNvCxnSpPr>
          <p:nvPr/>
        </p:nvCxnSpPr>
        <p:spPr>
          <a:xfrm rot="5400000" flipH="1">
            <a:off x="7971185" y="3558464"/>
            <a:ext cx="1334556" cy="2610474"/>
          </a:xfrm>
          <a:prstGeom prst="bentConnector4">
            <a:avLst>
              <a:gd name="adj1" fmla="val -17129"/>
              <a:gd name="adj2" fmla="val 8668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>
            <a:extLst>
              <a:ext uri="{FF2B5EF4-FFF2-40B4-BE49-F238E27FC236}">
                <a16:creationId xmlns:a16="http://schemas.microsoft.com/office/drawing/2014/main" id="{48066715-5790-4826-8AB1-D3AB42DB47D5}"/>
              </a:ext>
            </a:extLst>
          </p:cNvPr>
          <p:cNvGrpSpPr/>
          <p:nvPr/>
        </p:nvGrpSpPr>
        <p:grpSpPr>
          <a:xfrm>
            <a:off x="5989819" y="4519588"/>
            <a:ext cx="161407" cy="264271"/>
            <a:chOff x="8097253" y="1371600"/>
            <a:chExt cx="128337" cy="228600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67F4C9A-6C1B-428E-9CD1-761DEFAD5033}"/>
                </a:ext>
              </a:extLst>
            </p:cNvPr>
            <p:cNvCxnSpPr/>
            <p:nvPr/>
          </p:nvCxnSpPr>
          <p:spPr>
            <a:xfrm>
              <a:off x="8097253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15AF508C-784D-409E-9855-825D5CBD4D1C}"/>
                </a:ext>
              </a:extLst>
            </p:cNvPr>
            <p:cNvCxnSpPr/>
            <p:nvPr/>
          </p:nvCxnSpPr>
          <p:spPr>
            <a:xfrm>
              <a:off x="8225590" y="1371600"/>
              <a:ext cx="0" cy="228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D43B6F44-482D-466F-9A92-6164287C765A}"/>
                </a:ext>
              </a:extLst>
            </p:cNvPr>
            <p:cNvCxnSpPr/>
            <p:nvPr/>
          </p:nvCxnSpPr>
          <p:spPr>
            <a:xfrm>
              <a:off x="8156672" y="1371600"/>
              <a:ext cx="0" cy="2286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BE6A00B-5A25-4183-BF92-7FA64CECFFE6}"/>
              </a:ext>
            </a:extLst>
          </p:cNvPr>
          <p:cNvSpPr txBox="1"/>
          <p:nvPr/>
        </p:nvSpPr>
        <p:spPr>
          <a:xfrm>
            <a:off x="174495" y="6045144"/>
            <a:ext cx="259530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Legend:  </a:t>
            </a:r>
          </a:p>
          <a:p>
            <a:r>
              <a:rPr lang="en-US" sz="1000" b="1" dirty="0"/>
              <a:t>BLACK </a:t>
            </a:r>
            <a:r>
              <a:rPr lang="en-US" sz="1000" dirty="0"/>
              <a:t>– Definition  </a:t>
            </a:r>
            <a:r>
              <a:rPr lang="en-US" sz="1000" b="1" dirty="0">
                <a:solidFill>
                  <a:srgbClr val="339966"/>
                </a:solidFill>
              </a:rPr>
              <a:t>GREEN</a:t>
            </a:r>
            <a:r>
              <a:rPr lang="en-US" sz="1000" dirty="0"/>
              <a:t> – </a:t>
            </a:r>
            <a:r>
              <a:rPr lang="en-US" sz="1000" dirty="0">
                <a:solidFill>
                  <a:srgbClr val="339966"/>
                </a:solidFill>
              </a:rPr>
              <a:t>Contextualization</a:t>
            </a:r>
          </a:p>
          <a:p>
            <a:r>
              <a:rPr lang="en-US" sz="1000" dirty="0">
                <a:solidFill>
                  <a:srgbClr val="7030A0"/>
                </a:solidFill>
              </a:rPr>
              <a:t>P</a:t>
            </a:r>
            <a:r>
              <a:rPr lang="en-US" sz="1000" b="1" dirty="0">
                <a:solidFill>
                  <a:srgbClr val="7030A0"/>
                </a:solidFill>
              </a:rPr>
              <a:t>URPLE</a:t>
            </a:r>
            <a:r>
              <a:rPr lang="en-US" sz="1000" dirty="0">
                <a:solidFill>
                  <a:srgbClr val="7030A0"/>
                </a:solidFill>
              </a:rPr>
              <a:t>– Core associated w/Research activity </a:t>
            </a:r>
          </a:p>
          <a:p>
            <a:r>
              <a:rPr lang="en-US" sz="800" dirty="0"/>
              <a:t>Rev.  2019.03; 2020.04  Hughes Research Design Funnel ©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8E81A2-BCE2-4CB2-B9BA-C5FC7F9FA3D1}"/>
              </a:ext>
            </a:extLst>
          </p:cNvPr>
          <p:cNvSpPr txBox="1"/>
          <p:nvPr/>
        </p:nvSpPr>
        <p:spPr>
          <a:xfrm>
            <a:off x="313234" y="270569"/>
            <a:ext cx="2595306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000" b="1" dirty="0"/>
              <a:t>PURPOSE </a:t>
            </a:r>
          </a:p>
          <a:p>
            <a:pPr algn="ctr"/>
            <a:r>
              <a:rPr lang="en-US" sz="1000" dirty="0"/>
              <a:t>The purpose of this study will be to understand the difference between </a:t>
            </a:r>
            <a:r>
              <a:rPr lang="en-US" sz="1000" dirty="0">
                <a:highlight>
                  <a:srgbClr val="00FF00"/>
                </a:highlight>
              </a:rPr>
              <a:t>manual and Artificial Intelligence driven resume pre-screening</a:t>
            </a:r>
            <a:r>
              <a:rPr lang="en-US" sz="1000" dirty="0"/>
              <a:t> on STEM diverse candidate </a:t>
            </a:r>
            <a:r>
              <a:rPr lang="en-US" sz="1000" dirty="0">
                <a:highlight>
                  <a:srgbClr val="00FFFF"/>
                </a:highlight>
              </a:rPr>
              <a:t>interview selection rates</a:t>
            </a:r>
            <a:r>
              <a:rPr lang="en-US" sz="1000" dirty="0"/>
              <a:t>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95D177C-5501-6C40-A37A-201D987594B5}"/>
              </a:ext>
            </a:extLst>
          </p:cNvPr>
          <p:cNvSpPr txBox="1"/>
          <p:nvPr/>
        </p:nvSpPr>
        <p:spPr>
          <a:xfrm>
            <a:off x="8490791" y="2301632"/>
            <a:ext cx="2595306" cy="93871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100" dirty="0"/>
              <a:t>H</a:t>
            </a:r>
            <a:r>
              <a:rPr kumimoji="0" lang="en-US" sz="11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en-US" sz="1100" dirty="0"/>
              <a:t>=There is a statistically significant difference in </a:t>
            </a:r>
            <a:r>
              <a:rPr lang="en-US" sz="1100" dirty="0">
                <a:highlight>
                  <a:srgbClr val="00FFFF"/>
                </a:highlight>
              </a:rPr>
              <a:t>interview selection rates </a:t>
            </a:r>
            <a:r>
              <a:rPr lang="en-US" sz="1100" dirty="0"/>
              <a:t>between </a:t>
            </a:r>
            <a:r>
              <a:rPr lang="en-US" sz="1100" dirty="0">
                <a:highlight>
                  <a:srgbClr val="00FF00"/>
                </a:highlight>
              </a:rPr>
              <a:t>manual and AI driven candidate resume pre-screening</a:t>
            </a:r>
            <a:r>
              <a:rPr lang="en-US" sz="1100" dirty="0"/>
              <a:t> methods for diverse candidates in STEM fields.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428999-FEB9-F24A-85D8-8EF19FCC4AAB}"/>
              </a:ext>
            </a:extLst>
          </p:cNvPr>
          <p:cNvSpPr txBox="1"/>
          <p:nvPr/>
        </p:nvSpPr>
        <p:spPr>
          <a:xfrm>
            <a:off x="8490791" y="3495776"/>
            <a:ext cx="2595306" cy="430887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100" dirty="0"/>
              <a:t>                      Independent T-test</a:t>
            </a:r>
            <a:endParaRPr lang="en-US" sz="1100" dirty="0">
              <a:highlight>
                <a:srgbClr val="FFFF00"/>
              </a:highlight>
            </a:endParaRPr>
          </a:p>
          <a:p>
            <a:r>
              <a:rPr lang="en-US" sz="1100" dirty="0"/>
              <a:t>                       (Binary or Ordinal)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C9CF8E-B208-22D3-523B-5ECA5FBFD20F}"/>
              </a:ext>
            </a:extLst>
          </p:cNvPr>
          <p:cNvSpPr txBox="1"/>
          <p:nvPr/>
        </p:nvSpPr>
        <p:spPr>
          <a:xfrm>
            <a:off x="8086990" y="762318"/>
            <a:ext cx="2664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NULL HYPOTHESES</a:t>
            </a:r>
            <a:endParaRPr lang="en-US" sz="1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9DB89A-B11A-DD8A-9C5E-BE3351B5E206}"/>
              </a:ext>
            </a:extLst>
          </p:cNvPr>
          <p:cNvSpPr txBox="1"/>
          <p:nvPr/>
        </p:nvSpPr>
        <p:spPr>
          <a:xfrm>
            <a:off x="8428070" y="972628"/>
            <a:ext cx="2595306" cy="93871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100" dirty="0"/>
              <a:t>H</a:t>
            </a:r>
            <a:r>
              <a:rPr kumimoji="0" lang="en-US" sz="11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100" dirty="0"/>
              <a:t>=There is no statistically significant difference in </a:t>
            </a:r>
            <a:r>
              <a:rPr lang="en-US" sz="1100" dirty="0">
                <a:highlight>
                  <a:srgbClr val="00FFFF"/>
                </a:highlight>
              </a:rPr>
              <a:t>interview selection rates </a:t>
            </a:r>
            <a:r>
              <a:rPr lang="en-US" sz="1100" dirty="0"/>
              <a:t>between </a:t>
            </a:r>
            <a:r>
              <a:rPr lang="en-US" sz="1100" dirty="0">
                <a:highlight>
                  <a:srgbClr val="00FF00"/>
                </a:highlight>
              </a:rPr>
              <a:t>manual and AI driven candidate resume pre-screening </a:t>
            </a:r>
            <a:r>
              <a:rPr lang="en-US" sz="1100" dirty="0"/>
              <a:t>methods for diverse candidates in STEM fields.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E14455-20E8-C69A-0063-42173F450230}"/>
              </a:ext>
            </a:extLst>
          </p:cNvPr>
          <p:cNvSpPr txBox="1"/>
          <p:nvPr/>
        </p:nvSpPr>
        <p:spPr>
          <a:xfrm>
            <a:off x="9769420" y="113736"/>
            <a:ext cx="175551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October 20, 2022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87AABD8-35EC-BB99-306C-32BBDB65FFE9}"/>
              </a:ext>
            </a:extLst>
          </p:cNvPr>
          <p:cNvSpPr txBox="1"/>
          <p:nvPr/>
        </p:nvSpPr>
        <p:spPr>
          <a:xfrm>
            <a:off x="9800756" y="6536098"/>
            <a:ext cx="1755513" cy="27699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Dissertation Title</a:t>
            </a:r>
          </a:p>
        </p:txBody>
      </p:sp>
    </p:spTree>
    <p:extLst>
      <p:ext uri="{BB962C8B-B14F-4D97-AF65-F5344CB8AC3E}">
        <p14:creationId xmlns:p14="http://schemas.microsoft.com/office/powerpoint/2010/main" val="315083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64117</TotalTime>
  <Words>398</Words>
  <Application>Microsoft Macintosh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Cathie Hughes</dc:creator>
  <cp:lastModifiedBy>Gina Marshall-Johnson</cp:lastModifiedBy>
  <cp:revision>216</cp:revision>
  <cp:lastPrinted>2022-07-01T14:45:47Z</cp:lastPrinted>
  <dcterms:created xsi:type="dcterms:W3CDTF">2016-03-19T00:43:39Z</dcterms:created>
  <dcterms:modified xsi:type="dcterms:W3CDTF">2023-03-27T20:28:57Z</dcterms:modified>
</cp:coreProperties>
</file>