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06"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A8471-82B3-45BC-A94B-44059BE84FB3}" type="datetimeFigureOut">
              <a:rPr lang="en-US" smtClean="0"/>
              <a:t>10/17/2022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CA9DA-3C59-4359-841E-1D72B52CE510}" type="slidenum">
              <a:rPr lang="en-US" smtClean="0"/>
              <a:t>‹#›</a:t>
            </a:fld>
            <a:endParaRPr lang="en-US"/>
          </a:p>
        </p:txBody>
      </p:sp>
    </p:spTree>
    <p:extLst>
      <p:ext uri="{BB962C8B-B14F-4D97-AF65-F5344CB8AC3E}">
        <p14:creationId xmlns:p14="http://schemas.microsoft.com/office/powerpoint/2010/main" val="316802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7F34C0-D262-4619-9E3C-D907CAE78B08}" type="slidenum">
              <a:rPr lang="en-US" smtClean="0"/>
              <a:t>1</a:t>
            </a:fld>
            <a:endParaRPr lang="en-US"/>
          </a:p>
        </p:txBody>
      </p:sp>
    </p:spTree>
    <p:extLst>
      <p:ext uri="{BB962C8B-B14F-4D97-AF65-F5344CB8AC3E}">
        <p14:creationId xmlns:p14="http://schemas.microsoft.com/office/powerpoint/2010/main" val="70490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CCA2-9869-43F0-9E49-AEC7FC946F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E8014-3E54-4024-9EB0-9A11E0A4F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462959-F367-473A-A7DA-28DE8994B0F8}"/>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99A075D7-5194-4ED8-A193-4F0E4F355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B8827-F7E8-43F9-AC39-C41CC42AD98F}"/>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3666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7C91-F4F0-4D8E-BB22-BCF1964C31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CD53BE-5DDA-441F-B83D-D765BB52B7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8C30A-FE3A-4E7B-8FAE-F016C1D14DB3}"/>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67C76F2A-A1B5-4750-97A6-C55A988432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9847F-C225-434D-9A0F-834ACDD65D5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44404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F4433-BAA7-407F-9668-A3E169A019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1A13B0-68C9-464D-B6ED-AF295465E0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5BD2A-6D4A-4483-A316-70D5B4351CE5}"/>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114B624D-3A92-4FA6-AE00-C9960816C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2DD21-BE7B-4B6B-A65A-8E2718BA1B9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42779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596-A799-434A-8E21-D3ACD467A7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AFF5BC-BEAE-4EF7-B952-433C614CA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67267-FEEE-4E3B-9FAB-BF085B3D73F2}"/>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4353BF3F-7F8D-472B-9788-1C4033694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11719-D82D-411A-82F4-3C977C469D2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1863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689A6-6F10-41D7-9379-0EA34D6DEB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F3E4F-E4EC-489B-98AB-5C8CC16FF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076FAC-6B65-46F7-94E3-52BB45A10F26}"/>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F682A4FB-1844-44F5-AC54-E8B27D245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C8947-2E64-4AC7-B553-781F11E264B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224958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A7A9-56F7-4E17-965B-DF1FC5F4EB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F466C-2A36-493E-9017-0905FD4096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DF60A8-0F3A-4B87-BC34-AB4B5983FA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5DC74A-B070-47DC-B744-FCDAE8EC6CA7}"/>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6" name="Footer Placeholder 5">
            <a:extLst>
              <a:ext uri="{FF2B5EF4-FFF2-40B4-BE49-F238E27FC236}">
                <a16:creationId xmlns:a16="http://schemas.microsoft.com/office/drawing/2014/main" id="{EF1D55F4-8214-410E-95A0-0F1F835844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14B906-7D63-4A1F-A6F5-65CFC169AF3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116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B302-53A4-4967-ADBB-CE588EAA14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E1DF13-F413-4E29-853B-2C6E5A43F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A53EF3-B339-48EB-ACB8-4F542E17B4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DB7F1D-324D-4BAA-A901-D42AF90B5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8E665E-4F1C-41D7-86C5-B010EDE3E6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E4502D-4732-4911-B0FF-A403FCE2D8B7}"/>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8" name="Footer Placeholder 7">
            <a:extLst>
              <a:ext uri="{FF2B5EF4-FFF2-40B4-BE49-F238E27FC236}">
                <a16:creationId xmlns:a16="http://schemas.microsoft.com/office/drawing/2014/main" id="{4A427405-CDDF-4A4F-8ECB-86B80AE57D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B97253-E73B-4545-9B3F-B471F5739C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50749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E331-0E1E-4415-A907-B59228D06F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B7F6D-57DD-47AC-9C73-F8339F200806}"/>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4" name="Footer Placeholder 3">
            <a:extLst>
              <a:ext uri="{FF2B5EF4-FFF2-40B4-BE49-F238E27FC236}">
                <a16:creationId xmlns:a16="http://schemas.microsoft.com/office/drawing/2014/main" id="{209D1A9A-F169-4F08-8EBD-F37ED6F122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FA197C-4726-4395-9324-17B9427E50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84098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EC97B7-336B-4C71-85EA-F9B1797512F4}"/>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3" name="Footer Placeholder 2">
            <a:extLst>
              <a:ext uri="{FF2B5EF4-FFF2-40B4-BE49-F238E27FC236}">
                <a16:creationId xmlns:a16="http://schemas.microsoft.com/office/drawing/2014/main" id="{43C30FAA-6F09-4EE6-A7BE-E5CC87F887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0E1475-1699-4D81-BBBF-2820B1E520A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40438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B1E83-B1DA-47CF-9317-F55C99FD5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4B2A0D-AF47-411C-A52D-DBC23219B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A5511-D304-452A-8BE3-3A3122F16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4D682-F36E-4671-ADDD-D1664EA2440F}"/>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6" name="Footer Placeholder 5">
            <a:extLst>
              <a:ext uri="{FF2B5EF4-FFF2-40B4-BE49-F238E27FC236}">
                <a16:creationId xmlns:a16="http://schemas.microsoft.com/office/drawing/2014/main" id="{1D53DE94-A569-470B-909C-C90D983DC8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05DCC-5846-4C99-8AA0-E9BC1EADEE24}"/>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046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1DAE-9149-4B75-B571-202530DF7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FE6940-0304-49B3-B628-B9B8A3F82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F8EFB-85B9-4697-8641-50310FAF4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B5C1E-AF86-450E-BB60-ECD2B60E5ED3}"/>
              </a:ext>
            </a:extLst>
          </p:cNvPr>
          <p:cNvSpPr>
            <a:spLocks noGrp="1"/>
          </p:cNvSpPr>
          <p:nvPr>
            <p:ph type="dt" sz="half" idx="10"/>
          </p:nvPr>
        </p:nvSpPr>
        <p:spPr/>
        <p:txBody>
          <a:bodyPr/>
          <a:lstStyle/>
          <a:p>
            <a:fld id="{A4DAD747-C3FB-4EF0-BCCF-53FE63C70A09}" type="datetimeFigureOut">
              <a:rPr lang="en-US" smtClean="0"/>
              <a:t>10/17/2022</a:t>
            </a:fld>
            <a:endParaRPr lang="en-US"/>
          </a:p>
        </p:txBody>
      </p:sp>
      <p:sp>
        <p:nvSpPr>
          <p:cNvPr id="6" name="Footer Placeholder 5">
            <a:extLst>
              <a:ext uri="{FF2B5EF4-FFF2-40B4-BE49-F238E27FC236}">
                <a16:creationId xmlns:a16="http://schemas.microsoft.com/office/drawing/2014/main" id="{200626DD-4373-42E0-88EC-0015C426A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6F8BF-1AB6-4689-B6B8-F61499CB35B1}"/>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89785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8C8449-6729-483E-9BC1-B22DC91645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EB747-390D-4521-A134-10AE8B34C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50A2-14CD-4099-822F-D1C56A6CA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AD747-C3FB-4EF0-BCCF-53FE63C70A09}" type="datetimeFigureOut">
              <a:rPr lang="en-US" smtClean="0"/>
              <a:t>10/17/2022</a:t>
            </a:fld>
            <a:endParaRPr lang="en-US"/>
          </a:p>
        </p:txBody>
      </p:sp>
      <p:sp>
        <p:nvSpPr>
          <p:cNvPr id="5" name="Footer Placeholder 4">
            <a:extLst>
              <a:ext uri="{FF2B5EF4-FFF2-40B4-BE49-F238E27FC236}">
                <a16:creationId xmlns:a16="http://schemas.microsoft.com/office/drawing/2014/main" id="{8BB88028-7FEB-48DE-9773-5CC04DF5C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BA433C-6BB2-4BB9-B6F0-A0B3B63D0B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FD39B-7A5E-4C97-9B73-945958D9063C}" type="slidenum">
              <a:rPr lang="en-US" smtClean="0"/>
              <a:t>‹#›</a:t>
            </a:fld>
            <a:endParaRPr lang="en-US"/>
          </a:p>
        </p:txBody>
      </p:sp>
    </p:spTree>
    <p:extLst>
      <p:ext uri="{BB962C8B-B14F-4D97-AF65-F5344CB8AC3E}">
        <p14:creationId xmlns:p14="http://schemas.microsoft.com/office/powerpoint/2010/main" val="342122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a:cxnSpLocks/>
          </p:cNvCxnSpPr>
          <p:nvPr/>
        </p:nvCxnSpPr>
        <p:spPr>
          <a:xfrm>
            <a:off x="4140417" y="620684"/>
            <a:ext cx="1202487" cy="1973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cxnSpLocks/>
          </p:cNvCxnSpPr>
          <p:nvPr/>
        </p:nvCxnSpPr>
        <p:spPr>
          <a:xfrm flipH="1">
            <a:off x="6656748" y="681136"/>
            <a:ext cx="952961" cy="1933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696322" y="2910555"/>
            <a:ext cx="2715944" cy="1461939"/>
          </a:xfrm>
          <a:prstGeom prst="rect">
            <a:avLst/>
          </a:prstGeom>
          <a:noFill/>
          <a:ln>
            <a:solidFill>
              <a:schemeClr val="tx1"/>
            </a:solidFill>
            <a:prstDash val="sysDash"/>
          </a:ln>
        </p:spPr>
        <p:txBody>
          <a:bodyPr wrap="square" rtlCol="0">
            <a:spAutoFit/>
          </a:bodyPr>
          <a:lstStyle/>
          <a:p>
            <a:pPr algn="ctr"/>
            <a:r>
              <a:rPr lang="en-US" sz="1200" dirty="0"/>
              <a:t>Experience/Responding</a:t>
            </a:r>
          </a:p>
          <a:p>
            <a:pPr algn="ctr"/>
            <a:r>
              <a:rPr lang="en-US" sz="1100" i="1" dirty="0"/>
              <a:t>Primordial Experience(1</a:t>
            </a:r>
            <a:r>
              <a:rPr lang="en-US" sz="1100" i="1" baseline="30000" dirty="0"/>
              <a:t>st</a:t>
            </a:r>
            <a:r>
              <a:rPr lang="en-US" sz="1100" i="1" dirty="0"/>
              <a:t> Person)&gt;feeling body experience&gt;expression of physical body = Responding (2</a:t>
            </a:r>
            <a:r>
              <a:rPr lang="en-US" sz="1100" i="1" baseline="30000" dirty="0"/>
              <a:t>nd</a:t>
            </a:r>
            <a:r>
              <a:rPr lang="en-US" sz="1100" i="1" dirty="0"/>
              <a:t> person – this is the “problem w/simply empathy”, and why a new term metriopathy is needed)&gt;my experience of what was expressed&gt;my experience of what I felt was expressed.</a:t>
            </a:r>
          </a:p>
        </p:txBody>
      </p:sp>
      <p:sp>
        <p:nvSpPr>
          <p:cNvPr id="13" name="TextBox 12"/>
          <p:cNvSpPr txBox="1"/>
          <p:nvPr/>
        </p:nvSpPr>
        <p:spPr>
          <a:xfrm>
            <a:off x="3172768" y="28306"/>
            <a:ext cx="5696859" cy="276999"/>
          </a:xfrm>
          <a:prstGeom prst="rect">
            <a:avLst/>
          </a:prstGeom>
          <a:noFill/>
        </p:spPr>
        <p:txBody>
          <a:bodyPr wrap="square" rtlCol="0">
            <a:spAutoFit/>
          </a:bodyPr>
          <a:lstStyle/>
          <a:p>
            <a:pPr algn="ctr"/>
            <a:r>
              <a:rPr lang="en-US" sz="1200" b="1" dirty="0">
                <a:solidFill>
                  <a:srgbClr val="339966"/>
                </a:solidFill>
              </a:rPr>
              <a:t>[William Summerville]</a:t>
            </a:r>
            <a:r>
              <a:rPr lang="en-US" sz="1200" b="1" dirty="0"/>
              <a:t> Research Design Funnel Template – QUANTITATIVE Research</a:t>
            </a:r>
          </a:p>
        </p:txBody>
      </p:sp>
      <p:sp>
        <p:nvSpPr>
          <p:cNvPr id="26" name="TextBox 25"/>
          <p:cNvSpPr txBox="1"/>
          <p:nvPr/>
        </p:nvSpPr>
        <p:spPr>
          <a:xfrm>
            <a:off x="3514590" y="315892"/>
            <a:ext cx="5041964" cy="461665"/>
          </a:xfrm>
          <a:prstGeom prst="rect">
            <a:avLst/>
          </a:prstGeom>
          <a:noFill/>
          <a:ln>
            <a:solidFill>
              <a:schemeClr val="tx1"/>
            </a:solidFill>
            <a:prstDash val="sysDash"/>
          </a:ln>
        </p:spPr>
        <p:txBody>
          <a:bodyPr wrap="square" rtlCol="0">
            <a:spAutoFit/>
          </a:bodyPr>
          <a:lstStyle/>
          <a:p>
            <a:pPr algn="ctr"/>
            <a:r>
              <a:rPr lang="en-US" sz="1200" dirty="0">
                <a:solidFill>
                  <a:srgbClr val="FF0000"/>
                </a:solidFill>
              </a:rPr>
              <a:t>White, European Americans and Black, African American Descendants of US Chattel Slavery  </a:t>
            </a:r>
          </a:p>
        </p:txBody>
      </p:sp>
      <p:grpSp>
        <p:nvGrpSpPr>
          <p:cNvPr id="34" name="Group 33"/>
          <p:cNvGrpSpPr/>
          <p:nvPr/>
        </p:nvGrpSpPr>
        <p:grpSpPr>
          <a:xfrm>
            <a:off x="5879113" y="4293632"/>
            <a:ext cx="161407" cy="264271"/>
            <a:chOff x="8097253" y="1371600"/>
            <a:chExt cx="128337" cy="228600"/>
          </a:xfrm>
        </p:grpSpPr>
        <p:cxnSp>
          <p:nvCxnSpPr>
            <p:cNvPr id="30" name="Straight Connector 29"/>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28" name="Rectangle 127"/>
          <p:cNvSpPr/>
          <p:nvPr/>
        </p:nvSpPr>
        <p:spPr>
          <a:xfrm>
            <a:off x="4417465" y="824586"/>
            <a:ext cx="2915353" cy="23224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Christian/Evangelical Background (American)</a:t>
            </a:r>
          </a:p>
        </p:txBody>
      </p:sp>
      <p:sp>
        <p:nvSpPr>
          <p:cNvPr id="129" name="Rectangle 128"/>
          <p:cNvSpPr/>
          <p:nvPr/>
        </p:nvSpPr>
        <p:spPr>
          <a:xfrm>
            <a:off x="4546237" y="1122733"/>
            <a:ext cx="2657808" cy="2205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Southern Baptist/Baptist Background</a:t>
            </a:r>
          </a:p>
        </p:txBody>
      </p:sp>
      <p:sp>
        <p:nvSpPr>
          <p:cNvPr id="130" name="Rectangle 129"/>
          <p:cNvSpPr/>
          <p:nvPr/>
        </p:nvSpPr>
        <p:spPr>
          <a:xfrm>
            <a:off x="4790379" y="1430939"/>
            <a:ext cx="2290880" cy="20985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Southern California</a:t>
            </a:r>
          </a:p>
        </p:txBody>
      </p:sp>
      <p:sp>
        <p:nvSpPr>
          <p:cNvPr id="131" name="Rectangle 130"/>
          <p:cNvSpPr/>
          <p:nvPr/>
        </p:nvSpPr>
        <p:spPr>
          <a:xfrm>
            <a:off x="4975202" y="1711340"/>
            <a:ext cx="1930916" cy="235809"/>
          </a:xfrm>
          <a:prstGeom prst="rect">
            <a:avLst/>
          </a:prstGeom>
          <a:solidFill>
            <a:srgbClr val="C2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Orange County</a:t>
            </a:r>
          </a:p>
        </p:txBody>
      </p:sp>
      <p:sp>
        <p:nvSpPr>
          <p:cNvPr id="132" name="Rectangle 131"/>
          <p:cNvSpPr/>
          <p:nvPr/>
        </p:nvSpPr>
        <p:spPr>
          <a:xfrm>
            <a:off x="5257043" y="2024978"/>
            <a:ext cx="1514564" cy="235809"/>
          </a:xfrm>
          <a:prstGeom prst="rect">
            <a:avLst/>
          </a:prstGeom>
          <a:solidFill>
            <a:srgbClr val="A5F5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Churches</a:t>
            </a:r>
          </a:p>
        </p:txBody>
      </p:sp>
      <p:sp>
        <p:nvSpPr>
          <p:cNvPr id="133" name="Rectangle 132"/>
          <p:cNvSpPr/>
          <p:nvPr/>
        </p:nvSpPr>
        <p:spPr>
          <a:xfrm>
            <a:off x="5466721" y="2352214"/>
            <a:ext cx="1099524" cy="239640"/>
          </a:xfrm>
          <a:prstGeom prst="rect">
            <a:avLst/>
          </a:prstGeom>
          <a:solidFill>
            <a:srgbClr val="FDDCC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21+?</a:t>
            </a:r>
          </a:p>
        </p:txBody>
      </p:sp>
      <p:sp>
        <p:nvSpPr>
          <p:cNvPr id="134" name="Rectangle 133"/>
          <p:cNvSpPr/>
          <p:nvPr/>
        </p:nvSpPr>
        <p:spPr>
          <a:xfrm>
            <a:off x="5574360" y="2683897"/>
            <a:ext cx="830918" cy="208048"/>
          </a:xfrm>
          <a:prstGeom prst="rect">
            <a:avLst/>
          </a:prstGeom>
          <a:solidFill>
            <a:srgbClr val="FD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769A755A-7E1F-4174-A2C7-394C16C21866}"/>
              </a:ext>
            </a:extLst>
          </p:cNvPr>
          <p:cNvSpPr/>
          <p:nvPr/>
        </p:nvSpPr>
        <p:spPr>
          <a:xfrm>
            <a:off x="8556554" y="5072564"/>
            <a:ext cx="3401098" cy="1169551"/>
          </a:xfrm>
          <a:prstGeom prst="rect">
            <a:avLst/>
          </a:prstGeom>
        </p:spPr>
        <p:txBody>
          <a:bodyPr wrap="square">
            <a:spAutoFit/>
          </a:bodyPr>
          <a:lstStyle/>
          <a:p>
            <a:pPr algn="ctr"/>
            <a:r>
              <a:rPr lang="en-US" sz="1400" b="1" dirty="0"/>
              <a:t>Dissertation Title: </a:t>
            </a:r>
          </a:p>
          <a:p>
            <a:r>
              <a:rPr lang="en-US" sz="1400" b="1" dirty="0"/>
              <a:t>A Comparative Study Measuring The Pathology between White, European Americans and Black, African American Descendants of US Chattel Slavery. </a:t>
            </a:r>
            <a:endParaRPr lang="en-US" sz="1400" dirty="0"/>
          </a:p>
        </p:txBody>
      </p:sp>
      <p:sp>
        <p:nvSpPr>
          <p:cNvPr id="74" name="TextBox 73">
            <a:extLst>
              <a:ext uri="{FF2B5EF4-FFF2-40B4-BE49-F238E27FC236}">
                <a16:creationId xmlns:a16="http://schemas.microsoft.com/office/drawing/2014/main" id="{D9A1ACD8-FDE5-4975-A8CC-BDDBE75FBC56}"/>
              </a:ext>
            </a:extLst>
          </p:cNvPr>
          <p:cNvSpPr txBox="1"/>
          <p:nvPr/>
        </p:nvSpPr>
        <p:spPr>
          <a:xfrm>
            <a:off x="234335" y="2654767"/>
            <a:ext cx="3473301" cy="1169551"/>
          </a:xfrm>
          <a:prstGeom prst="rect">
            <a:avLst/>
          </a:prstGeom>
          <a:noFill/>
        </p:spPr>
        <p:txBody>
          <a:bodyPr wrap="square" rtlCol="0">
            <a:spAutoFit/>
          </a:bodyPr>
          <a:lstStyle/>
          <a:p>
            <a:pPr algn="ctr"/>
            <a:r>
              <a:rPr lang="en-US" sz="1000" b="1" dirty="0"/>
              <a:t>THESIS </a:t>
            </a:r>
          </a:p>
          <a:p>
            <a:pPr algn="ctr"/>
            <a:r>
              <a:rPr lang="en-US" sz="1200" i="1" dirty="0"/>
              <a:t>This study will evaluate/measure the capacity of cultural metriopathy among these two different groups to examine whether racial reconciliation from the negative effects of white supremacy is attainable.</a:t>
            </a:r>
          </a:p>
          <a:p>
            <a:pPr algn="ctr"/>
            <a:r>
              <a:rPr lang="en-US" sz="1200" i="1" dirty="0"/>
              <a:t>[Systemic racism – racial bias – racist]</a:t>
            </a:r>
          </a:p>
        </p:txBody>
      </p:sp>
      <p:sp>
        <p:nvSpPr>
          <p:cNvPr id="75" name="TextBox 74">
            <a:extLst>
              <a:ext uri="{FF2B5EF4-FFF2-40B4-BE49-F238E27FC236}">
                <a16:creationId xmlns:a16="http://schemas.microsoft.com/office/drawing/2014/main" id="{7DC9F901-3326-4B74-9627-460DD93C8137}"/>
              </a:ext>
            </a:extLst>
          </p:cNvPr>
          <p:cNvSpPr txBox="1"/>
          <p:nvPr/>
        </p:nvSpPr>
        <p:spPr>
          <a:xfrm>
            <a:off x="29065" y="3857076"/>
            <a:ext cx="3758937" cy="1092607"/>
          </a:xfrm>
          <a:prstGeom prst="rect">
            <a:avLst/>
          </a:prstGeom>
          <a:noFill/>
        </p:spPr>
        <p:txBody>
          <a:bodyPr wrap="square" rtlCol="0">
            <a:spAutoFit/>
          </a:bodyPr>
          <a:lstStyle/>
          <a:p>
            <a:pPr algn="ctr"/>
            <a:r>
              <a:rPr lang="en-US" sz="1000" b="1" dirty="0"/>
              <a:t>SIGNIFICANCE</a:t>
            </a:r>
          </a:p>
          <a:p>
            <a:pPr algn="ctr"/>
            <a:r>
              <a:rPr lang="en-US" sz="1100" i="1" dirty="0"/>
              <a:t>Racial Reconciliation has assumed the posture of getting along without repair of damage caused by racism. The challenge involved understanding racial reconciliation in the United States is determined by the standard of whiteness rather than a standard of equity.</a:t>
            </a:r>
          </a:p>
        </p:txBody>
      </p:sp>
      <p:sp>
        <p:nvSpPr>
          <p:cNvPr id="79" name="TextBox 78">
            <a:extLst>
              <a:ext uri="{FF2B5EF4-FFF2-40B4-BE49-F238E27FC236}">
                <a16:creationId xmlns:a16="http://schemas.microsoft.com/office/drawing/2014/main" id="{A1171EA7-6EE9-41EE-8C45-2DDF37A36C9B}"/>
              </a:ext>
            </a:extLst>
          </p:cNvPr>
          <p:cNvSpPr txBox="1"/>
          <p:nvPr/>
        </p:nvSpPr>
        <p:spPr>
          <a:xfrm>
            <a:off x="9058923" y="182194"/>
            <a:ext cx="2664504" cy="2554545"/>
          </a:xfrm>
          <a:prstGeom prst="rect">
            <a:avLst/>
          </a:prstGeom>
          <a:noFill/>
        </p:spPr>
        <p:txBody>
          <a:bodyPr wrap="square" rtlCol="0">
            <a:spAutoFit/>
          </a:bodyPr>
          <a:lstStyle/>
          <a:p>
            <a:pPr algn="ctr"/>
            <a:r>
              <a:rPr lang="en-US" sz="1000" b="1" dirty="0"/>
              <a:t>NULL HYPOTHESES (pending)</a:t>
            </a:r>
          </a:p>
          <a:p>
            <a:pPr algn="ctr"/>
            <a:r>
              <a:rPr lang="en-US" sz="1000" b="1" dirty="0"/>
              <a:t>Ho1 – There is no statistical significant difference of identifying cultural metriopathy between White, European Americans and Black, African American Descendants of US Chattel Slavery.</a:t>
            </a:r>
          </a:p>
          <a:p>
            <a:pPr algn="ctr"/>
            <a:r>
              <a:rPr lang="en-US" sz="1000" b="1" dirty="0"/>
              <a:t>Ho2 – There is no statistical significant difference of identifying cultural empathy between…</a:t>
            </a:r>
          </a:p>
          <a:p>
            <a:pPr algn="ctr"/>
            <a:r>
              <a:rPr lang="en-US" sz="1000" b="1" dirty="0"/>
              <a:t>Ho3 – There is no statistical significant difference of identifying discrimination between... </a:t>
            </a:r>
          </a:p>
          <a:p>
            <a:pPr algn="ctr"/>
            <a:r>
              <a:rPr lang="en-US" sz="1000" b="1" dirty="0"/>
              <a:t>Ho4 – There is no statistical significant difference of identifying bias between…</a:t>
            </a:r>
          </a:p>
          <a:p>
            <a:pPr algn="ctr"/>
            <a:r>
              <a:rPr lang="en-US" sz="1000" b="1" dirty="0"/>
              <a:t>Ho5 – There is no statistical significant difference of identifying…</a:t>
            </a:r>
            <a:endParaRPr lang="en-US" sz="1000" dirty="0"/>
          </a:p>
        </p:txBody>
      </p:sp>
      <p:cxnSp>
        <p:nvCxnSpPr>
          <p:cNvPr id="81" name="Straight Arrow Connector 80">
            <a:extLst>
              <a:ext uri="{FF2B5EF4-FFF2-40B4-BE49-F238E27FC236}">
                <a16:creationId xmlns:a16="http://schemas.microsoft.com/office/drawing/2014/main" id="{92FC6C28-46E2-4BCD-A458-677E6334FA1F}"/>
              </a:ext>
            </a:extLst>
          </p:cNvPr>
          <p:cNvCxnSpPr>
            <a:stCxn id="84" idx="3"/>
          </p:cNvCxnSpPr>
          <p:nvPr/>
        </p:nvCxnSpPr>
        <p:spPr>
          <a:xfrm flipV="1">
            <a:off x="4532771" y="3732316"/>
            <a:ext cx="301106" cy="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3B032AA5-031C-4BF5-A460-422B476646F2}"/>
              </a:ext>
            </a:extLst>
          </p:cNvPr>
          <p:cNvSpPr txBox="1"/>
          <p:nvPr/>
        </p:nvSpPr>
        <p:spPr>
          <a:xfrm>
            <a:off x="3625602" y="3617575"/>
            <a:ext cx="907169" cy="230832"/>
          </a:xfrm>
          <a:prstGeom prst="rect">
            <a:avLst/>
          </a:prstGeom>
          <a:noFill/>
          <a:ln>
            <a:solidFill>
              <a:schemeClr val="tx1"/>
            </a:solidFill>
            <a:prstDash val="sysDash"/>
          </a:ln>
        </p:spPr>
        <p:txBody>
          <a:bodyPr wrap="square" rtlCol="0">
            <a:spAutoFit/>
          </a:bodyPr>
          <a:lstStyle/>
          <a:p>
            <a:pPr algn="ctr"/>
            <a:r>
              <a:rPr lang="en-US" sz="900" u="sng" dirty="0"/>
              <a:t>Hypotheses</a:t>
            </a:r>
            <a:endParaRPr lang="en-US" sz="900" dirty="0">
              <a:solidFill>
                <a:srgbClr val="7030A0"/>
              </a:solidFill>
            </a:endParaRPr>
          </a:p>
        </p:txBody>
      </p:sp>
      <p:sp>
        <p:nvSpPr>
          <p:cNvPr id="86" name="TextBox 85">
            <a:extLst>
              <a:ext uri="{FF2B5EF4-FFF2-40B4-BE49-F238E27FC236}">
                <a16:creationId xmlns:a16="http://schemas.microsoft.com/office/drawing/2014/main" id="{A8B09235-6652-4D3E-B8C4-C4EB9BB53695}"/>
              </a:ext>
            </a:extLst>
          </p:cNvPr>
          <p:cNvSpPr txBox="1"/>
          <p:nvPr/>
        </p:nvSpPr>
        <p:spPr>
          <a:xfrm>
            <a:off x="4383637" y="4390273"/>
            <a:ext cx="3341314" cy="1015663"/>
          </a:xfrm>
          <a:prstGeom prst="rect">
            <a:avLst/>
          </a:prstGeom>
          <a:noFill/>
          <a:ln>
            <a:solidFill>
              <a:schemeClr val="tx1"/>
            </a:solidFill>
            <a:prstDash val="sysDash"/>
          </a:ln>
        </p:spPr>
        <p:txBody>
          <a:bodyPr wrap="square" rtlCol="0" anchor="ctr">
            <a:spAutoFit/>
          </a:bodyPr>
          <a:lstStyle/>
          <a:p>
            <a:pPr algn="ctr"/>
            <a:r>
              <a:rPr lang="en-US" sz="1200" u="sng" dirty="0"/>
              <a:t>Assessment (Instruments)</a:t>
            </a:r>
            <a:r>
              <a:rPr lang="en-US" sz="1200" dirty="0"/>
              <a:t> </a:t>
            </a:r>
          </a:p>
          <a:p>
            <a:pPr algn="ctr"/>
            <a:r>
              <a:rPr lang="en-US" sz="1200" dirty="0">
                <a:solidFill>
                  <a:srgbClr val="0070C0"/>
                </a:solidFill>
              </a:rPr>
              <a:t>Implicit Bias?</a:t>
            </a:r>
          </a:p>
          <a:p>
            <a:pPr algn="ctr"/>
            <a:r>
              <a:rPr lang="en-US" sz="1200" dirty="0">
                <a:solidFill>
                  <a:srgbClr val="0070C0"/>
                </a:solidFill>
              </a:rPr>
              <a:t>Discrimination Test</a:t>
            </a:r>
          </a:p>
          <a:p>
            <a:pPr algn="ctr"/>
            <a:r>
              <a:rPr lang="en-US" sz="1200" dirty="0">
                <a:solidFill>
                  <a:srgbClr val="0070C0"/>
                </a:solidFill>
              </a:rPr>
              <a:t>Cultural Empathy Test?</a:t>
            </a:r>
          </a:p>
          <a:p>
            <a:pPr algn="ctr"/>
            <a:r>
              <a:rPr lang="en-US" sz="1200" dirty="0">
                <a:solidFill>
                  <a:srgbClr val="0070C0"/>
                </a:solidFill>
              </a:rPr>
              <a:t>Spiritual Integration Chart?</a:t>
            </a:r>
            <a:endParaRPr lang="en-US" sz="1050" dirty="0">
              <a:solidFill>
                <a:srgbClr val="0070C0"/>
              </a:solidFill>
            </a:endParaRPr>
          </a:p>
        </p:txBody>
      </p:sp>
      <p:sp>
        <p:nvSpPr>
          <p:cNvPr id="87" name="TextBox 86">
            <a:extLst>
              <a:ext uri="{FF2B5EF4-FFF2-40B4-BE49-F238E27FC236}">
                <a16:creationId xmlns:a16="http://schemas.microsoft.com/office/drawing/2014/main" id="{B5CF98D8-B66F-44C7-851E-C05D140C99EB}"/>
              </a:ext>
            </a:extLst>
          </p:cNvPr>
          <p:cNvSpPr txBox="1"/>
          <p:nvPr/>
        </p:nvSpPr>
        <p:spPr>
          <a:xfrm>
            <a:off x="3943753" y="5742517"/>
            <a:ext cx="3533629" cy="276999"/>
          </a:xfrm>
          <a:prstGeom prst="rect">
            <a:avLst/>
          </a:prstGeom>
          <a:noFill/>
          <a:ln>
            <a:solidFill>
              <a:schemeClr val="tx1"/>
            </a:solidFill>
            <a:prstDash val="sysDash"/>
          </a:ln>
        </p:spPr>
        <p:txBody>
          <a:bodyPr wrap="square" rtlCol="0" anchor="ctr">
            <a:spAutoFit/>
          </a:bodyPr>
          <a:lstStyle/>
          <a:p>
            <a:pPr algn="ctr"/>
            <a:r>
              <a:rPr lang="en-US" sz="1200" dirty="0"/>
              <a:t>Intervention – Chapter 4?</a:t>
            </a:r>
            <a:endParaRPr lang="en-US" sz="1050" dirty="0">
              <a:solidFill>
                <a:srgbClr val="0070C0"/>
              </a:solidFill>
            </a:endParaRPr>
          </a:p>
        </p:txBody>
      </p:sp>
      <p:sp>
        <p:nvSpPr>
          <p:cNvPr id="89" name="TextBox 88">
            <a:extLst>
              <a:ext uri="{FF2B5EF4-FFF2-40B4-BE49-F238E27FC236}">
                <a16:creationId xmlns:a16="http://schemas.microsoft.com/office/drawing/2014/main" id="{DF8ACBE6-AD50-49D9-8FF0-90E15690DE9E}"/>
              </a:ext>
            </a:extLst>
          </p:cNvPr>
          <p:cNvSpPr txBox="1"/>
          <p:nvPr/>
        </p:nvSpPr>
        <p:spPr>
          <a:xfrm>
            <a:off x="3862731" y="6359718"/>
            <a:ext cx="3681472" cy="276999"/>
          </a:xfrm>
          <a:prstGeom prst="rect">
            <a:avLst/>
          </a:prstGeom>
          <a:noFill/>
          <a:ln>
            <a:solidFill>
              <a:schemeClr val="tx1"/>
            </a:solidFill>
            <a:prstDash val="sysDash"/>
          </a:ln>
        </p:spPr>
        <p:txBody>
          <a:bodyPr wrap="square" rtlCol="0" anchor="ctr">
            <a:spAutoFit/>
          </a:bodyPr>
          <a:lstStyle/>
          <a:p>
            <a:pPr algn="ctr"/>
            <a:r>
              <a:rPr lang="en-US" sz="1200" dirty="0"/>
              <a:t>Data Collection  - Chapter 5?</a:t>
            </a:r>
            <a:endParaRPr lang="en-US" sz="1050" dirty="0">
              <a:solidFill>
                <a:srgbClr val="7030A0"/>
              </a:solidFill>
            </a:endParaRPr>
          </a:p>
        </p:txBody>
      </p:sp>
      <p:grpSp>
        <p:nvGrpSpPr>
          <p:cNvPr id="90" name="Group 89">
            <a:extLst>
              <a:ext uri="{FF2B5EF4-FFF2-40B4-BE49-F238E27FC236}">
                <a16:creationId xmlns:a16="http://schemas.microsoft.com/office/drawing/2014/main" id="{4667C667-37CA-4977-9399-A9BB2716E811}"/>
              </a:ext>
            </a:extLst>
          </p:cNvPr>
          <p:cNvGrpSpPr/>
          <p:nvPr/>
        </p:nvGrpSpPr>
        <p:grpSpPr>
          <a:xfrm>
            <a:off x="5818031" y="6136032"/>
            <a:ext cx="277969" cy="185240"/>
            <a:chOff x="8097253" y="1371600"/>
            <a:chExt cx="128337" cy="228600"/>
          </a:xfrm>
        </p:grpSpPr>
        <p:cxnSp>
          <p:nvCxnSpPr>
            <p:cNvPr id="91" name="Straight Connector 90">
              <a:extLst>
                <a:ext uri="{FF2B5EF4-FFF2-40B4-BE49-F238E27FC236}">
                  <a16:creationId xmlns:a16="http://schemas.microsoft.com/office/drawing/2014/main" id="{1290CAF7-FF5A-4E0D-83A4-5D5FD42CFF98}"/>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DAA417-ABC6-441F-80B9-BD87D65BB792}"/>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C9C6D7F-D001-4BEB-8E2F-306D0FCE6341}"/>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4" name="TextBox 93">
            <a:extLst>
              <a:ext uri="{FF2B5EF4-FFF2-40B4-BE49-F238E27FC236}">
                <a16:creationId xmlns:a16="http://schemas.microsoft.com/office/drawing/2014/main" id="{DCF174B5-47C7-4315-8237-DABDCE6126FC}"/>
              </a:ext>
            </a:extLst>
          </p:cNvPr>
          <p:cNvSpPr txBox="1"/>
          <p:nvPr/>
        </p:nvSpPr>
        <p:spPr>
          <a:xfrm>
            <a:off x="7538158" y="3216745"/>
            <a:ext cx="4487605" cy="769441"/>
          </a:xfrm>
          <a:prstGeom prst="rect">
            <a:avLst/>
          </a:prstGeom>
          <a:noFill/>
          <a:ln>
            <a:solidFill>
              <a:schemeClr val="tx1"/>
            </a:solidFill>
            <a:prstDash val="sysDash"/>
          </a:ln>
        </p:spPr>
        <p:txBody>
          <a:bodyPr wrap="square" rtlCol="0">
            <a:spAutoFit/>
          </a:bodyPr>
          <a:lstStyle/>
          <a:p>
            <a:pPr algn="ctr"/>
            <a:r>
              <a:rPr lang="en-US" sz="1100" dirty="0"/>
              <a:t>Measure</a:t>
            </a:r>
            <a:r>
              <a:rPr lang="en-US" sz="1100" b="1" dirty="0">
                <a:solidFill>
                  <a:srgbClr val="7030A0"/>
                </a:solidFill>
              </a:rPr>
              <a:t>/</a:t>
            </a:r>
            <a:r>
              <a:rPr lang="en-US" sz="1100" b="1" dirty="0"/>
              <a:t>Dependent Variables: Cultural metriopathy is measuring empathy emphasized through self-restraint (no-rush to judgement), sacrifice, and re-negotiating a new normal. The ingredients to racial reconciliation consist of: 1) Equity</a:t>
            </a:r>
            <a:r>
              <a:rPr lang="en-US" sz="1100" b="1"/>
              <a:t>, 2)Justice</a:t>
            </a:r>
            <a:r>
              <a:rPr lang="en-US" sz="1100" b="1" dirty="0"/>
              <a:t>, </a:t>
            </a:r>
            <a:r>
              <a:rPr lang="en-US" sz="1100" b="1"/>
              <a:t>and 3)Repair.</a:t>
            </a:r>
            <a:endParaRPr lang="en-US" sz="1100" b="1" dirty="0"/>
          </a:p>
        </p:txBody>
      </p:sp>
      <p:cxnSp>
        <p:nvCxnSpPr>
          <p:cNvPr id="95" name="Elbow Connector 65">
            <a:extLst>
              <a:ext uri="{FF2B5EF4-FFF2-40B4-BE49-F238E27FC236}">
                <a16:creationId xmlns:a16="http://schemas.microsoft.com/office/drawing/2014/main" id="{81FE8E5D-FB10-4FED-A0DD-E85B351AE92C}"/>
              </a:ext>
            </a:extLst>
          </p:cNvPr>
          <p:cNvCxnSpPr>
            <a:cxnSpLocks/>
            <a:stCxn id="94" idx="2"/>
            <a:endCxn id="86" idx="3"/>
          </p:cNvCxnSpPr>
          <p:nvPr/>
        </p:nvCxnSpPr>
        <p:spPr>
          <a:xfrm rot="5400000">
            <a:off x="8297497" y="3413640"/>
            <a:ext cx="911919" cy="205701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6" name="Group 95">
            <a:extLst>
              <a:ext uri="{FF2B5EF4-FFF2-40B4-BE49-F238E27FC236}">
                <a16:creationId xmlns:a16="http://schemas.microsoft.com/office/drawing/2014/main" id="{48066715-5790-4826-8AB1-D3AB42DB47D5}"/>
              </a:ext>
            </a:extLst>
          </p:cNvPr>
          <p:cNvGrpSpPr/>
          <p:nvPr/>
        </p:nvGrpSpPr>
        <p:grpSpPr>
          <a:xfrm>
            <a:off x="5866024" y="5435584"/>
            <a:ext cx="161407" cy="264271"/>
            <a:chOff x="8097253" y="1371600"/>
            <a:chExt cx="128337" cy="228600"/>
          </a:xfrm>
        </p:grpSpPr>
        <p:cxnSp>
          <p:nvCxnSpPr>
            <p:cNvPr id="97" name="Straight Connector 96">
              <a:extLst>
                <a:ext uri="{FF2B5EF4-FFF2-40B4-BE49-F238E27FC236}">
                  <a16:creationId xmlns:a16="http://schemas.microsoft.com/office/drawing/2014/main" id="{A67F4C9A-6C1B-428E-9CD1-761DEFAD5033}"/>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5AF508C-784D-409E-9855-825D5CBD4D1C}"/>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D43B6F44-482D-466F-9A92-6164287C765A}"/>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0BE6A00B-5A25-4183-BF92-7FA64CECFFE6}"/>
              </a:ext>
            </a:extLst>
          </p:cNvPr>
          <p:cNvSpPr txBox="1"/>
          <p:nvPr/>
        </p:nvSpPr>
        <p:spPr>
          <a:xfrm>
            <a:off x="174495" y="6045144"/>
            <a:ext cx="2595306" cy="677108"/>
          </a:xfrm>
          <a:prstGeom prst="rect">
            <a:avLst/>
          </a:prstGeom>
          <a:noFill/>
        </p:spPr>
        <p:txBody>
          <a:bodyPr wrap="square" rtlCol="0">
            <a:spAutoFit/>
          </a:bodyPr>
          <a:lstStyle/>
          <a:p>
            <a:r>
              <a:rPr lang="en-US" sz="1000" dirty="0"/>
              <a:t>Legend:  </a:t>
            </a:r>
          </a:p>
          <a:p>
            <a:r>
              <a:rPr lang="en-US" sz="1000" b="1" dirty="0"/>
              <a:t>BLACK </a:t>
            </a:r>
            <a:r>
              <a:rPr lang="en-US" sz="1000" dirty="0"/>
              <a:t>– Definition  </a:t>
            </a:r>
            <a:r>
              <a:rPr lang="en-US" sz="1000" b="1" dirty="0">
                <a:solidFill>
                  <a:srgbClr val="339966"/>
                </a:solidFill>
              </a:rPr>
              <a:t>GREEN</a:t>
            </a:r>
            <a:r>
              <a:rPr lang="en-US" sz="1000" dirty="0"/>
              <a:t> – </a:t>
            </a:r>
            <a:r>
              <a:rPr lang="en-US" sz="1000" dirty="0">
                <a:solidFill>
                  <a:srgbClr val="339966"/>
                </a:solidFill>
              </a:rPr>
              <a:t>Contextualization</a:t>
            </a:r>
          </a:p>
          <a:p>
            <a:r>
              <a:rPr lang="en-US" sz="1000" dirty="0">
                <a:solidFill>
                  <a:srgbClr val="7030A0"/>
                </a:solidFill>
              </a:rPr>
              <a:t>P</a:t>
            </a:r>
            <a:r>
              <a:rPr lang="en-US" sz="1000" b="1" dirty="0">
                <a:solidFill>
                  <a:srgbClr val="7030A0"/>
                </a:solidFill>
              </a:rPr>
              <a:t>URPLE</a:t>
            </a:r>
            <a:r>
              <a:rPr lang="en-US" sz="1000" dirty="0">
                <a:solidFill>
                  <a:srgbClr val="7030A0"/>
                </a:solidFill>
              </a:rPr>
              <a:t>– Core associated w/Research activity </a:t>
            </a:r>
          </a:p>
          <a:p>
            <a:r>
              <a:rPr lang="en-US" sz="800" dirty="0"/>
              <a:t>Rev.  2021 Hughes Research Design Funnel ©</a:t>
            </a:r>
          </a:p>
        </p:txBody>
      </p:sp>
      <p:sp>
        <p:nvSpPr>
          <p:cNvPr id="44" name="TextBox 43">
            <a:extLst>
              <a:ext uri="{FF2B5EF4-FFF2-40B4-BE49-F238E27FC236}">
                <a16:creationId xmlns:a16="http://schemas.microsoft.com/office/drawing/2014/main" id="{5E2755D5-68C7-4A16-9DD2-0CA4C1EF0726}"/>
              </a:ext>
            </a:extLst>
          </p:cNvPr>
          <p:cNvSpPr txBox="1"/>
          <p:nvPr/>
        </p:nvSpPr>
        <p:spPr>
          <a:xfrm>
            <a:off x="163144" y="80416"/>
            <a:ext cx="3472304" cy="1277273"/>
          </a:xfrm>
          <a:prstGeom prst="rect">
            <a:avLst/>
          </a:prstGeom>
          <a:noFill/>
        </p:spPr>
        <p:txBody>
          <a:bodyPr wrap="square" rtlCol="0">
            <a:spAutoFit/>
          </a:bodyPr>
          <a:lstStyle/>
          <a:p>
            <a:pPr algn="ctr"/>
            <a:r>
              <a:rPr lang="en-US" sz="1100" b="1" dirty="0"/>
              <a:t>PURPOSE</a:t>
            </a:r>
          </a:p>
          <a:p>
            <a:pPr algn="ctr"/>
            <a:r>
              <a:rPr lang="en-US" sz="1100" dirty="0"/>
              <a:t>Establishes the intent  of the entire research study… (Creswell 2018, p. 205)</a:t>
            </a:r>
          </a:p>
          <a:p>
            <a:pPr algn="ctr"/>
            <a:endParaRPr lang="en-US" sz="1100" i="1" dirty="0"/>
          </a:p>
          <a:p>
            <a:pPr algn="ctr"/>
            <a:r>
              <a:rPr lang="en-US" sz="1100" i="1" dirty="0"/>
              <a:t>Compare the pathology between white, European Americans and Black, African American Descendants of US Chattel Slavery</a:t>
            </a:r>
          </a:p>
        </p:txBody>
      </p:sp>
      <p:sp>
        <p:nvSpPr>
          <p:cNvPr id="45" name="TextBox 44">
            <a:extLst>
              <a:ext uri="{FF2B5EF4-FFF2-40B4-BE49-F238E27FC236}">
                <a16:creationId xmlns:a16="http://schemas.microsoft.com/office/drawing/2014/main" id="{EABB06CA-1330-4735-9E5E-680372E9E481}"/>
              </a:ext>
            </a:extLst>
          </p:cNvPr>
          <p:cNvSpPr txBox="1"/>
          <p:nvPr/>
        </p:nvSpPr>
        <p:spPr>
          <a:xfrm>
            <a:off x="88911" y="1491243"/>
            <a:ext cx="3863312" cy="1107996"/>
          </a:xfrm>
          <a:prstGeom prst="rect">
            <a:avLst/>
          </a:prstGeom>
          <a:noFill/>
        </p:spPr>
        <p:txBody>
          <a:bodyPr wrap="square" rtlCol="0">
            <a:spAutoFit/>
          </a:bodyPr>
          <a:lstStyle/>
          <a:p>
            <a:pPr algn="ctr"/>
            <a:r>
              <a:rPr lang="en-US" sz="1100" b="1" dirty="0"/>
              <a:t>PROBLEM STATEMENT</a:t>
            </a:r>
          </a:p>
          <a:p>
            <a:pPr algn="ctr"/>
            <a:r>
              <a:rPr lang="en-US" sz="1100" i="1" dirty="0"/>
              <a:t>It is unknown whether there is shared capacity of empathetic response between these two different racial groups. [Multiculturalism, diversity training, cultural competency, and cultural empathy ALL fail at racial reconciliation because it does not include repair of racists damage.</a:t>
            </a:r>
          </a:p>
        </p:txBody>
      </p:sp>
      <p:sp>
        <p:nvSpPr>
          <p:cNvPr id="49" name="TextBox 48">
            <a:extLst>
              <a:ext uri="{FF2B5EF4-FFF2-40B4-BE49-F238E27FC236}">
                <a16:creationId xmlns:a16="http://schemas.microsoft.com/office/drawing/2014/main" id="{99C3C976-202F-44E4-B222-AC0F7E51CD73}"/>
              </a:ext>
            </a:extLst>
          </p:cNvPr>
          <p:cNvSpPr txBox="1"/>
          <p:nvPr/>
        </p:nvSpPr>
        <p:spPr>
          <a:xfrm rot="17751566">
            <a:off x="6531429" y="1217095"/>
            <a:ext cx="1771159" cy="276999"/>
          </a:xfrm>
          <a:prstGeom prst="rect">
            <a:avLst/>
          </a:prstGeom>
          <a:noFill/>
        </p:spPr>
        <p:txBody>
          <a:bodyPr wrap="square" rtlCol="0">
            <a:spAutoFit/>
          </a:bodyPr>
          <a:lstStyle/>
          <a:p>
            <a:r>
              <a:rPr lang="en-US" sz="1200" b="1" dirty="0"/>
              <a:t>Independent Variables</a:t>
            </a:r>
            <a:r>
              <a:rPr lang="en-US" sz="1000" dirty="0"/>
              <a:t> </a:t>
            </a:r>
          </a:p>
        </p:txBody>
      </p:sp>
      <p:sp>
        <p:nvSpPr>
          <p:cNvPr id="50" name="TextBox 49">
            <a:extLst>
              <a:ext uri="{FF2B5EF4-FFF2-40B4-BE49-F238E27FC236}">
                <a16:creationId xmlns:a16="http://schemas.microsoft.com/office/drawing/2014/main" id="{CC13C1B6-C5B3-4ECB-9E8C-33EA20BC1803}"/>
              </a:ext>
            </a:extLst>
          </p:cNvPr>
          <p:cNvSpPr txBox="1"/>
          <p:nvPr/>
        </p:nvSpPr>
        <p:spPr>
          <a:xfrm rot="3615550">
            <a:off x="3521497" y="1538596"/>
            <a:ext cx="2153160" cy="276999"/>
          </a:xfrm>
          <a:prstGeom prst="rect">
            <a:avLst/>
          </a:prstGeom>
          <a:noFill/>
        </p:spPr>
        <p:txBody>
          <a:bodyPr wrap="square" rtlCol="0">
            <a:spAutoFit/>
          </a:bodyPr>
          <a:lstStyle/>
          <a:p>
            <a:r>
              <a:rPr lang="en-US" sz="1200" b="1" dirty="0"/>
              <a:t>Independent Variables</a:t>
            </a:r>
            <a:r>
              <a:rPr lang="en-US" sz="1000" dirty="0"/>
              <a:t> </a:t>
            </a:r>
          </a:p>
        </p:txBody>
      </p:sp>
    </p:spTree>
    <p:extLst>
      <p:ext uri="{BB962C8B-B14F-4D97-AF65-F5344CB8AC3E}">
        <p14:creationId xmlns:p14="http://schemas.microsoft.com/office/powerpoint/2010/main" val="1779055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11566</TotalTime>
  <Words>482</Words>
  <Application>Microsoft Office PowerPoint</Application>
  <PresentationFormat>Widescreen</PresentationFormat>
  <Paragraphs>45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Summerville</dc:creator>
  <cp:lastModifiedBy>William Summerville</cp:lastModifiedBy>
  <cp:revision>2</cp:revision>
  <dcterms:created xsi:type="dcterms:W3CDTF">2021-12-08T07:57:22Z</dcterms:created>
  <dcterms:modified xsi:type="dcterms:W3CDTF">2022-10-17T18:39:16Z</dcterms:modified>
</cp:coreProperties>
</file>