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E4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79" autoAdjust="0"/>
    <p:restoredTop sz="86410"/>
  </p:normalViewPr>
  <p:slideViewPr>
    <p:cSldViewPr snapToGrid="0">
      <p:cViewPr varScale="1">
        <p:scale>
          <a:sx n="139" d="100"/>
          <a:sy n="139" d="100"/>
        </p:scale>
        <p:origin x="2016" y="68"/>
      </p:cViewPr>
      <p:guideLst>
        <p:guide orient="horz" pos="2160"/>
        <p:guide pos="384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00" d="100"/>
        <a:sy n="100" d="100"/>
      </p:scale>
      <p:origin x="0" y="0"/>
    </p:cViewPr>
  </p:sorterViewPr>
  <p:notesViewPr>
    <p:cSldViewPr snapToGrid="0">
      <p:cViewPr varScale="1">
        <p:scale>
          <a:sx n="51" d="100"/>
          <a:sy n="51" d="100"/>
        </p:scale>
        <p:origin x="3090" y="39"/>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FJ"/>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2D9AED8-F1DA-46ED-9E6D-367FE045EDE8}" type="datetimeFigureOut">
              <a:rPr lang="en-FJ" smtClean="0"/>
              <a:t>06/04/2023</a:t>
            </a:fld>
            <a:endParaRPr lang="en-FJ"/>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FJ"/>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FJ"/>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DA71510-A36D-44B8-868D-E746F59F76F0}" type="slidenum">
              <a:rPr lang="en-FJ" smtClean="0"/>
              <a:t>‹#›</a:t>
            </a:fld>
            <a:endParaRPr lang="en-FJ"/>
          </a:p>
        </p:txBody>
      </p:sp>
    </p:spTree>
    <p:extLst>
      <p:ext uri="{BB962C8B-B14F-4D97-AF65-F5344CB8AC3E}">
        <p14:creationId xmlns:p14="http://schemas.microsoft.com/office/powerpoint/2010/main" val="3771595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J" dirty="0"/>
          </a:p>
        </p:txBody>
      </p:sp>
      <p:sp>
        <p:nvSpPr>
          <p:cNvPr id="4" name="Slide Number Placeholder 3"/>
          <p:cNvSpPr>
            <a:spLocks noGrp="1"/>
          </p:cNvSpPr>
          <p:nvPr>
            <p:ph type="sldNum" sz="quarter" idx="5"/>
          </p:nvPr>
        </p:nvSpPr>
        <p:spPr/>
        <p:txBody>
          <a:bodyPr/>
          <a:lstStyle/>
          <a:p>
            <a:fld id="{BDA71510-A36D-44B8-868D-E746F59F76F0}" type="slidenum">
              <a:rPr lang="en-FJ" smtClean="0"/>
              <a:t>1</a:t>
            </a:fld>
            <a:endParaRPr lang="en-FJ"/>
          </a:p>
        </p:txBody>
      </p:sp>
    </p:spTree>
    <p:extLst>
      <p:ext uri="{BB962C8B-B14F-4D97-AF65-F5344CB8AC3E}">
        <p14:creationId xmlns:p14="http://schemas.microsoft.com/office/powerpoint/2010/main" val="2662280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ED3B-3AEB-45D5-9DD5-BAE42D6024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7A7CF5-1B2B-49C3-A2FA-85FBA65609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A533FB-0F0A-43D1-9430-A2C515B7941E}"/>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5" name="Footer Placeholder 4">
            <a:extLst>
              <a:ext uri="{FF2B5EF4-FFF2-40B4-BE49-F238E27FC236}">
                <a16:creationId xmlns:a16="http://schemas.microsoft.com/office/drawing/2014/main" id="{F0D59B9A-C19A-4473-9804-17D7900F1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FBFA98-BBFF-4E84-A108-55C64782921D}"/>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7413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98D44-3686-4F8C-A569-015818C69E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F4284C-0E75-4EEE-A343-D4F7FEE447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E88A99-90AE-484F-9619-FE0CDC13F81E}"/>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5" name="Footer Placeholder 4">
            <a:extLst>
              <a:ext uri="{FF2B5EF4-FFF2-40B4-BE49-F238E27FC236}">
                <a16:creationId xmlns:a16="http://schemas.microsoft.com/office/drawing/2014/main" id="{574182EF-B077-4DE3-89AD-8597B4F992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85C7B2-0525-4E7B-86FF-24E27A045BE6}"/>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3251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D4F1B1-E541-4CDE-920B-231AB8AB00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CDD5F6-E8F5-4108-BC19-ABB98A8285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F28E5-FFE4-40A4-9204-BD8F038BE9ED}"/>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5" name="Footer Placeholder 4">
            <a:extLst>
              <a:ext uri="{FF2B5EF4-FFF2-40B4-BE49-F238E27FC236}">
                <a16:creationId xmlns:a16="http://schemas.microsoft.com/office/drawing/2014/main" id="{C24D9B0C-2A97-4013-8C9B-48B417F071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8A2A72-91D2-4CDF-821C-99CBDCB42BDE}"/>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392770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3278-0CB7-4057-9899-311A2C9740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16BA90-A037-4569-BFB6-BA4F040357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C7CF2-5362-4546-9541-A93D54913649}"/>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5" name="Footer Placeholder 4">
            <a:extLst>
              <a:ext uri="{FF2B5EF4-FFF2-40B4-BE49-F238E27FC236}">
                <a16:creationId xmlns:a16="http://schemas.microsoft.com/office/drawing/2014/main" id="{F9CB5035-6A0F-41F6-8E87-664473F72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9756BC-BBEC-48A9-B50D-D94C7F8CE812}"/>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3691369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A1FFF-3CE3-429A-B6C3-479717865A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6F4756-E88E-44AD-BA90-151EA4E631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8D1441-E40C-41AF-AC0D-9F3761BCD682}"/>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5" name="Footer Placeholder 4">
            <a:extLst>
              <a:ext uri="{FF2B5EF4-FFF2-40B4-BE49-F238E27FC236}">
                <a16:creationId xmlns:a16="http://schemas.microsoft.com/office/drawing/2014/main" id="{F8C4E6CF-CDA3-403D-9E04-7726AA2862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AE9E7B-2202-414B-B50A-4DE3878642EB}"/>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289605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17F9C-545D-4537-9276-3E96A6AC8D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693324-1681-4CA0-8D78-B96447A549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3D880B-2BF2-4F18-807E-B88A0BEE05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8632D9-CB75-493A-8A46-14E4D8A10E4B}"/>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6" name="Footer Placeholder 5">
            <a:extLst>
              <a:ext uri="{FF2B5EF4-FFF2-40B4-BE49-F238E27FC236}">
                <a16:creationId xmlns:a16="http://schemas.microsoft.com/office/drawing/2014/main" id="{254A299C-B87E-450B-942F-58EF390FD2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0CC3C5-4A02-4ACC-BDCA-24B9B3FEB841}"/>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73912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9A993-DC96-498B-9DA6-A017372E1D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3BF6B7-24C9-435D-8551-A2D49BB78B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967021-1917-4F27-8A19-C6C4B9AC3D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A73028-6BC4-441F-92EF-7BF99142FF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A30ABE-F821-4074-AA2D-BEB9DF5209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F3F93D-6990-4FDC-8D1A-50FBC8E0F75B}"/>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8" name="Footer Placeholder 7">
            <a:extLst>
              <a:ext uri="{FF2B5EF4-FFF2-40B4-BE49-F238E27FC236}">
                <a16:creationId xmlns:a16="http://schemas.microsoft.com/office/drawing/2014/main" id="{FAE8968C-659B-4EB9-9D1F-25490B2602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E6E2E8-21CF-4856-B2BF-8C2D1636E6DA}"/>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2212366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DE991-549A-41F2-B6FA-189018526A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FE422F-2968-4B00-AD69-228C4ECD3D38}"/>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4" name="Footer Placeholder 3">
            <a:extLst>
              <a:ext uri="{FF2B5EF4-FFF2-40B4-BE49-F238E27FC236}">
                <a16:creationId xmlns:a16="http://schemas.microsoft.com/office/drawing/2014/main" id="{6F794E01-85DC-45A0-8E2A-0BB39F0A49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6002AB-B4E4-4DBC-8400-8CDE74B20178}"/>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3385852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734D9C-81DD-4787-A1AA-3CF835FCE7DB}"/>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3" name="Footer Placeholder 2">
            <a:extLst>
              <a:ext uri="{FF2B5EF4-FFF2-40B4-BE49-F238E27FC236}">
                <a16:creationId xmlns:a16="http://schemas.microsoft.com/office/drawing/2014/main" id="{6D0C2843-E4BB-47E1-A4DA-152E554A7E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09EFA3-383E-43B9-9DD1-A4803AEE7159}"/>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379070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00756-306C-47D1-8493-1EA51C574C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87B081-0562-4B3F-9AC9-326993283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C9B66A-FB9C-453F-A433-8AC25BAA15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9AF4BF-5373-4A9A-9444-8655609AA012}"/>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6" name="Footer Placeholder 5">
            <a:extLst>
              <a:ext uri="{FF2B5EF4-FFF2-40B4-BE49-F238E27FC236}">
                <a16:creationId xmlns:a16="http://schemas.microsoft.com/office/drawing/2014/main" id="{5FB23CB4-2E33-417F-8B4F-FF0983793A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5447B9-1BD3-49F9-BDDE-4A5D1E432544}"/>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4010341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C63CC-6096-4FA7-B5C9-007A4E5A65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84CCC0-6A29-479B-8F39-1F292D3AA4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1087D4-EA40-48FC-92B0-FEFF7AC6EF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208A77-76F8-4386-97CE-B918A70AC754}"/>
              </a:ext>
            </a:extLst>
          </p:cNvPr>
          <p:cNvSpPr>
            <a:spLocks noGrp="1"/>
          </p:cNvSpPr>
          <p:nvPr>
            <p:ph type="dt" sz="half" idx="10"/>
          </p:nvPr>
        </p:nvSpPr>
        <p:spPr/>
        <p:txBody>
          <a:bodyPr/>
          <a:lstStyle/>
          <a:p>
            <a:fld id="{D6CEEE57-CE88-437F-A76C-A81FA3E3CFD9}" type="datetimeFigureOut">
              <a:rPr lang="en-US" smtClean="0"/>
              <a:t>4/6/2023</a:t>
            </a:fld>
            <a:endParaRPr lang="en-US"/>
          </a:p>
        </p:txBody>
      </p:sp>
      <p:sp>
        <p:nvSpPr>
          <p:cNvPr id="6" name="Footer Placeholder 5">
            <a:extLst>
              <a:ext uri="{FF2B5EF4-FFF2-40B4-BE49-F238E27FC236}">
                <a16:creationId xmlns:a16="http://schemas.microsoft.com/office/drawing/2014/main" id="{6A61EACA-0D2E-4535-BFFD-C26B656B0C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DB1AB5-9490-449B-8B4C-C2B1B0A7E7B8}"/>
              </a:ext>
            </a:extLst>
          </p:cNvPr>
          <p:cNvSpPr>
            <a:spLocks noGrp="1"/>
          </p:cNvSpPr>
          <p:nvPr>
            <p:ph type="sldNum" sz="quarter" idx="12"/>
          </p:nvPr>
        </p:nvSpPr>
        <p:spPr/>
        <p:txBody>
          <a:bodyPr/>
          <a:lstStyle/>
          <a:p>
            <a:fld id="{CCBB37BA-FFC2-4F46-985E-6D56FB5E09B4}" type="slidenum">
              <a:rPr lang="en-US" smtClean="0"/>
              <a:t>‹#›</a:t>
            </a:fld>
            <a:endParaRPr lang="en-US"/>
          </a:p>
        </p:txBody>
      </p:sp>
    </p:spTree>
    <p:extLst>
      <p:ext uri="{BB962C8B-B14F-4D97-AF65-F5344CB8AC3E}">
        <p14:creationId xmlns:p14="http://schemas.microsoft.com/office/powerpoint/2010/main" val="737494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49581-BC02-4429-82C0-6A0F9EE317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09FC01-A534-4E8D-AC5D-DA6E9264D8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D91146-300B-4768-9F6E-C35751E2FA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EEE57-CE88-437F-A76C-A81FA3E3CFD9}" type="datetimeFigureOut">
              <a:rPr lang="en-US" smtClean="0"/>
              <a:t>4/6/2023</a:t>
            </a:fld>
            <a:endParaRPr lang="en-US"/>
          </a:p>
        </p:txBody>
      </p:sp>
      <p:sp>
        <p:nvSpPr>
          <p:cNvPr id="5" name="Footer Placeholder 4">
            <a:extLst>
              <a:ext uri="{FF2B5EF4-FFF2-40B4-BE49-F238E27FC236}">
                <a16:creationId xmlns:a16="http://schemas.microsoft.com/office/drawing/2014/main" id="{B317C0B5-2CD6-4388-A890-58CAE9F967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05A9E5-C44B-4FF0-8812-796EE4E102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BB37BA-FFC2-4F46-985E-6D56FB5E09B4}" type="slidenum">
              <a:rPr lang="en-US" smtClean="0"/>
              <a:t>‹#›</a:t>
            </a:fld>
            <a:endParaRPr lang="en-US"/>
          </a:p>
        </p:txBody>
      </p:sp>
    </p:spTree>
    <p:extLst>
      <p:ext uri="{BB962C8B-B14F-4D97-AF65-F5344CB8AC3E}">
        <p14:creationId xmlns:p14="http://schemas.microsoft.com/office/powerpoint/2010/main" val="2895838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a:cxnSpLocks/>
          </p:cNvCxnSpPr>
          <p:nvPr/>
        </p:nvCxnSpPr>
        <p:spPr>
          <a:xfrm>
            <a:off x="3690851" y="632598"/>
            <a:ext cx="1178929" cy="1647401"/>
          </a:xfrm>
          <a:prstGeom prst="line">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7" name="Straight Connector 6"/>
          <p:cNvCxnSpPr>
            <a:cxnSpLocks/>
          </p:cNvCxnSpPr>
          <p:nvPr/>
        </p:nvCxnSpPr>
        <p:spPr>
          <a:xfrm flipH="1">
            <a:off x="6999953" y="632598"/>
            <a:ext cx="1550148" cy="1961690"/>
          </a:xfrm>
          <a:prstGeom prst="line">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69780" y="3255629"/>
            <a:ext cx="2696536" cy="461665"/>
          </a:xfrm>
          <a:prstGeom prst="rect">
            <a:avLst/>
          </a:prstGeom>
          <a:noFill/>
          <a:ln>
            <a:solidFill>
              <a:schemeClr val="tx1"/>
            </a:solidFill>
            <a:prstDash val="sysDash"/>
          </a:ln>
        </p:spPr>
        <p:txBody>
          <a:bodyPr wrap="square" rtlCol="0">
            <a:spAutoFit/>
          </a:bodyPr>
          <a:lstStyle/>
          <a:p>
            <a:pPr algn="ctr"/>
            <a:r>
              <a:rPr lang="en-US" sz="1200" dirty="0">
                <a:latin typeface="Bell MT" panose="02020503060305020303" pitchFamily="18" charset="0"/>
              </a:rPr>
              <a:t>Sample – Contingent upon instrument  </a:t>
            </a:r>
            <a:br>
              <a:rPr lang="en-US" sz="900" dirty="0">
                <a:solidFill>
                  <a:srgbClr val="7030A0"/>
                </a:solidFill>
                <a:latin typeface="Bell MT" panose="02020503060305020303" pitchFamily="18" charset="0"/>
              </a:rPr>
            </a:br>
            <a:endParaRPr lang="en-US" sz="1200" dirty="0">
              <a:latin typeface="Bell MT" panose="02020503060305020303" pitchFamily="18" charset="0"/>
            </a:endParaRPr>
          </a:p>
        </p:txBody>
      </p:sp>
      <p:sp>
        <p:nvSpPr>
          <p:cNvPr id="13" name="TextBox 12"/>
          <p:cNvSpPr txBox="1"/>
          <p:nvPr/>
        </p:nvSpPr>
        <p:spPr>
          <a:xfrm>
            <a:off x="3172768" y="28306"/>
            <a:ext cx="5696859" cy="461665"/>
          </a:xfrm>
          <a:prstGeom prst="rect">
            <a:avLst/>
          </a:prstGeom>
          <a:noFill/>
        </p:spPr>
        <p:txBody>
          <a:bodyPr wrap="square" rtlCol="0">
            <a:spAutoFit/>
          </a:bodyPr>
          <a:lstStyle/>
          <a:p>
            <a:pPr algn="ctr"/>
            <a:r>
              <a:rPr lang="en-US" sz="1200" b="1" dirty="0">
                <a:latin typeface="Bell MT" panose="02020503060305020303" pitchFamily="18" charset="0"/>
              </a:rPr>
              <a:t>Hughes Research Design Funnel Template© – QUANTITATIVE Research</a:t>
            </a:r>
            <a:br>
              <a:rPr lang="en-US" sz="1200" b="1" dirty="0">
                <a:latin typeface="Bell MT" panose="02020503060305020303" pitchFamily="18" charset="0"/>
              </a:rPr>
            </a:br>
            <a:r>
              <a:rPr lang="en-US" sz="1200" b="1" dirty="0">
                <a:latin typeface="Bell MT" panose="02020503060305020303" pitchFamily="18" charset="0"/>
              </a:rPr>
              <a:t>ROSARINE P LAGI – 05 April, 2023 (Revised version of 05, July, 2021)</a:t>
            </a:r>
          </a:p>
        </p:txBody>
      </p:sp>
      <p:sp>
        <p:nvSpPr>
          <p:cNvPr id="15" name="TextBox 14"/>
          <p:cNvSpPr txBox="1"/>
          <p:nvPr/>
        </p:nvSpPr>
        <p:spPr>
          <a:xfrm>
            <a:off x="4766668" y="3890356"/>
            <a:ext cx="2918047" cy="646331"/>
          </a:xfrm>
          <a:prstGeom prst="rect">
            <a:avLst/>
          </a:prstGeom>
          <a:solidFill>
            <a:schemeClr val="accent6">
              <a:lumMod val="20000"/>
              <a:lumOff val="80000"/>
            </a:schemeClr>
          </a:solidFill>
          <a:ln>
            <a:solidFill>
              <a:schemeClr val="tx1"/>
            </a:solidFill>
            <a:prstDash val="sysDash"/>
          </a:ln>
        </p:spPr>
        <p:txBody>
          <a:bodyPr wrap="square" rtlCol="0">
            <a:spAutoFit/>
          </a:bodyPr>
          <a:lstStyle/>
          <a:p>
            <a:pPr algn="ctr"/>
            <a:r>
              <a:rPr lang="en-US" sz="1200" dirty="0">
                <a:latin typeface="Bell MT" panose="02020503060305020303" pitchFamily="18" charset="0"/>
              </a:rPr>
              <a:t>Pretest – Your Instrument </a:t>
            </a:r>
          </a:p>
          <a:p>
            <a:pPr algn="ctr"/>
            <a:r>
              <a:rPr lang="en-US" sz="1200" dirty="0">
                <a:latin typeface="Bell MT" panose="02020503060305020303" pitchFamily="18" charset="0"/>
              </a:rPr>
              <a:t>(Questionnaire)</a:t>
            </a:r>
          </a:p>
          <a:p>
            <a:pPr algn="ctr"/>
            <a:r>
              <a:rPr lang="en-US" sz="1200" b="1" dirty="0">
                <a:solidFill>
                  <a:srgbClr val="FF0000"/>
                </a:solidFill>
                <a:latin typeface="Bell MT" panose="02020503060305020303" pitchFamily="18" charset="0"/>
              </a:rPr>
              <a:t>Vanua Research Methodology </a:t>
            </a:r>
            <a:r>
              <a:rPr lang="en-US" sz="1200" dirty="0">
                <a:latin typeface="Bell MT" panose="02020503060305020303" pitchFamily="18" charset="0"/>
              </a:rPr>
              <a:t>(Core 5) </a:t>
            </a:r>
            <a:endParaRPr lang="en-US" sz="900" dirty="0">
              <a:latin typeface="Bell MT" panose="02020503060305020303" pitchFamily="18" charset="0"/>
            </a:endParaRPr>
          </a:p>
        </p:txBody>
      </p:sp>
      <p:sp>
        <p:nvSpPr>
          <p:cNvPr id="26" name="TextBox 25"/>
          <p:cNvSpPr txBox="1"/>
          <p:nvPr/>
        </p:nvSpPr>
        <p:spPr>
          <a:xfrm>
            <a:off x="4406869" y="685488"/>
            <a:ext cx="3201350" cy="276999"/>
          </a:xfrm>
          <a:prstGeom prst="rect">
            <a:avLst/>
          </a:prstGeom>
          <a:solidFill>
            <a:srgbClr val="FF0000"/>
          </a:solidFill>
          <a:ln>
            <a:solidFill>
              <a:schemeClr val="tx1"/>
            </a:solidFill>
            <a:prstDash val="sysDash"/>
          </a:ln>
        </p:spPr>
        <p:txBody>
          <a:bodyPr wrap="square" rtlCol="0">
            <a:spAutoFit/>
          </a:bodyPr>
          <a:lstStyle/>
          <a:p>
            <a:pPr algn="ctr"/>
            <a:r>
              <a:rPr lang="en-US" sz="1200" b="1" dirty="0">
                <a:latin typeface="Algerian" panose="04020705040A02060702" pitchFamily="82" charset="0"/>
              </a:rPr>
              <a:t>Population / Audience Worldview</a:t>
            </a:r>
          </a:p>
        </p:txBody>
      </p:sp>
      <p:sp>
        <p:nvSpPr>
          <p:cNvPr id="40" name="TextBox 39"/>
          <p:cNvSpPr txBox="1"/>
          <p:nvPr/>
        </p:nvSpPr>
        <p:spPr>
          <a:xfrm>
            <a:off x="4289437" y="5727327"/>
            <a:ext cx="3958451" cy="1169551"/>
          </a:xfrm>
          <a:prstGeom prst="rect">
            <a:avLst/>
          </a:prstGeom>
          <a:noFill/>
          <a:ln>
            <a:noFill/>
            <a:prstDash val="sysDash"/>
          </a:ln>
        </p:spPr>
        <p:txBody>
          <a:bodyPr wrap="square" rtlCol="0">
            <a:spAutoFit/>
          </a:bodyPr>
          <a:lstStyle/>
          <a:p>
            <a:r>
              <a:rPr lang="en-US" sz="1200" dirty="0"/>
              <a:t>                                               So What ?</a:t>
            </a:r>
            <a:r>
              <a:rPr lang="en-US" sz="1800" dirty="0"/>
              <a:t> </a:t>
            </a:r>
          </a:p>
          <a:p>
            <a:pPr algn="ctr"/>
            <a:r>
              <a:rPr lang="en-US" sz="800" i="1" dirty="0">
                <a:latin typeface="Times New Roman" panose="02020603050405020304" pitchFamily="18" charset="0"/>
                <a:cs typeface="Times New Roman" panose="02020603050405020304" pitchFamily="18" charset="0"/>
              </a:rPr>
              <a:t>Identifying the relationship between the Rotuma Bills  and their effect on the </a:t>
            </a:r>
            <a:r>
              <a:rPr lang="en-US" sz="800" i="1" dirty="0">
                <a:highlight>
                  <a:srgbClr val="FFFF00"/>
                </a:highlight>
                <a:latin typeface="Times New Roman" panose="02020603050405020304" pitchFamily="18" charset="0"/>
                <a:cs typeface="Times New Roman" panose="02020603050405020304" pitchFamily="18" charset="0"/>
              </a:rPr>
              <a:t>Self – Governing Authority of the Council of Rotuma, Rotuman Culture, Tradition </a:t>
            </a:r>
            <a:r>
              <a:rPr lang="en-US" sz="800" i="1" dirty="0">
                <a:latin typeface="Times New Roman" panose="02020603050405020304" pitchFamily="18" charset="0"/>
                <a:cs typeface="Times New Roman" panose="02020603050405020304" pitchFamily="18" charset="0"/>
              </a:rPr>
              <a:t>and </a:t>
            </a:r>
            <a:r>
              <a:rPr lang="en-US" sz="800" i="1" dirty="0">
                <a:highlight>
                  <a:srgbClr val="FFFF00"/>
                </a:highlight>
                <a:latin typeface="Times New Roman" panose="02020603050405020304" pitchFamily="18" charset="0"/>
                <a:cs typeface="Times New Roman" panose="02020603050405020304" pitchFamily="18" charset="0"/>
              </a:rPr>
              <a:t>Language </a:t>
            </a:r>
            <a:r>
              <a:rPr lang="en-US" sz="800" i="1" dirty="0">
                <a:latin typeface="Times New Roman" panose="02020603050405020304" pitchFamily="18" charset="0"/>
                <a:cs typeface="Times New Roman" panose="02020603050405020304" pitchFamily="18" charset="0"/>
              </a:rPr>
              <a:t>may provide a framework for increasing awareness amongst Rotumans on preserving their unique identity and heritage. It should also empower Rotumans to ask the Fiji government for a Constitutional redress of their legal, political &amp; historical dilemma.. </a:t>
            </a:r>
          </a:p>
          <a:p>
            <a:pPr algn="ctr"/>
            <a:endParaRPr lang="en-US" sz="1200" dirty="0"/>
          </a:p>
        </p:txBody>
      </p:sp>
      <p:grpSp>
        <p:nvGrpSpPr>
          <p:cNvPr id="46" name="Group 45"/>
          <p:cNvGrpSpPr/>
          <p:nvPr/>
        </p:nvGrpSpPr>
        <p:grpSpPr>
          <a:xfrm>
            <a:off x="5913382" y="5450367"/>
            <a:ext cx="312309" cy="240383"/>
            <a:chOff x="8097253" y="1371600"/>
            <a:chExt cx="128337" cy="228600"/>
          </a:xfrm>
        </p:grpSpPr>
        <p:cxnSp>
          <p:nvCxnSpPr>
            <p:cNvPr id="47" name="Straight Connector 46"/>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82" name="TextBox 81"/>
          <p:cNvSpPr txBox="1"/>
          <p:nvPr/>
        </p:nvSpPr>
        <p:spPr>
          <a:xfrm>
            <a:off x="214661" y="81243"/>
            <a:ext cx="2652418" cy="1100301"/>
          </a:xfrm>
          <a:prstGeom prst="rect">
            <a:avLst/>
          </a:prstGeom>
          <a:noFill/>
        </p:spPr>
        <p:txBody>
          <a:bodyPr wrap="square" rtlCol="0">
            <a:spAutoFit/>
          </a:bodyPr>
          <a:lstStyle/>
          <a:p>
            <a:pPr algn="ctr"/>
            <a:r>
              <a:rPr lang="en-US" sz="1000" dirty="0">
                <a:latin typeface="Bell MT" panose="02020503060305020303" pitchFamily="18" charset="0"/>
              </a:rPr>
              <a:t>PROBLEM STATEMENT</a:t>
            </a:r>
          </a:p>
          <a:p>
            <a:pPr algn="ctr"/>
            <a:r>
              <a:rPr lang="en-US" sz="1100" i="1" dirty="0">
                <a:latin typeface="Bell MT" panose="02020503060305020303" pitchFamily="18" charset="0"/>
              </a:rPr>
              <a:t>The negative impact of the Rotuma Bills of 2015 on </a:t>
            </a:r>
            <a:r>
              <a:rPr lang="en-US" sz="1100" i="1" dirty="0">
                <a:highlight>
                  <a:srgbClr val="FFFF00"/>
                </a:highlight>
                <a:latin typeface="Bell MT" panose="02020503060305020303" pitchFamily="18" charset="0"/>
              </a:rPr>
              <a:t>the Self – governing Authority of the Council of Rotuma</a:t>
            </a:r>
            <a:r>
              <a:rPr lang="en-US" sz="1100" i="1" dirty="0">
                <a:latin typeface="Bell MT" panose="02020503060305020303" pitchFamily="18" charset="0"/>
              </a:rPr>
              <a:t>, </a:t>
            </a:r>
            <a:r>
              <a:rPr lang="en-US" sz="1100" i="1" dirty="0">
                <a:highlight>
                  <a:srgbClr val="FFFF00"/>
                </a:highlight>
                <a:latin typeface="Bell MT" panose="02020503060305020303" pitchFamily="18" charset="0"/>
              </a:rPr>
              <a:t>the Rotuman Culture, Tradition, </a:t>
            </a:r>
            <a:r>
              <a:rPr lang="en-US" sz="1100" i="1" dirty="0">
                <a:latin typeface="Bell MT" panose="02020503060305020303" pitchFamily="18" charset="0"/>
              </a:rPr>
              <a:t>and </a:t>
            </a:r>
            <a:r>
              <a:rPr lang="en-US" sz="1100" i="1" dirty="0">
                <a:highlight>
                  <a:srgbClr val="FFFF00"/>
                </a:highlight>
                <a:latin typeface="Bell MT" panose="02020503060305020303" pitchFamily="18" charset="0"/>
              </a:rPr>
              <a:t>Language</a:t>
            </a:r>
            <a:r>
              <a:rPr lang="en-US" sz="1100" i="1" dirty="0">
                <a:latin typeface="Bell MT" panose="02020503060305020303" pitchFamily="18" charset="0"/>
              </a:rPr>
              <a:t> are unknown</a:t>
            </a:r>
            <a:r>
              <a:rPr lang="en-US" sz="1050" i="1" dirty="0"/>
              <a:t>.</a:t>
            </a:r>
          </a:p>
          <a:p>
            <a:pPr algn="ctr"/>
            <a:endParaRPr lang="en-US" sz="1050" i="1" dirty="0"/>
          </a:p>
        </p:txBody>
      </p:sp>
      <p:sp>
        <p:nvSpPr>
          <p:cNvPr id="83" name="TextBox 82"/>
          <p:cNvSpPr txBox="1"/>
          <p:nvPr/>
        </p:nvSpPr>
        <p:spPr>
          <a:xfrm>
            <a:off x="174495" y="992842"/>
            <a:ext cx="2693396" cy="1092607"/>
          </a:xfrm>
          <a:prstGeom prst="rect">
            <a:avLst/>
          </a:prstGeom>
          <a:noFill/>
        </p:spPr>
        <p:txBody>
          <a:bodyPr wrap="square" rtlCol="0">
            <a:spAutoFit/>
          </a:bodyPr>
          <a:lstStyle/>
          <a:p>
            <a:pPr algn="ctr"/>
            <a:r>
              <a:rPr lang="en-US" sz="1000" dirty="0">
                <a:latin typeface="Bell MT" panose="02020503060305020303" pitchFamily="18" charset="0"/>
              </a:rPr>
              <a:t>THESIS</a:t>
            </a:r>
          </a:p>
          <a:p>
            <a:pPr algn="ctr"/>
            <a:r>
              <a:rPr lang="en-US" sz="1100" i="1" dirty="0">
                <a:latin typeface="Bell MT" panose="02020503060305020303" pitchFamily="18" charset="0"/>
              </a:rPr>
              <a:t>This study will assess the Rotuma Bills of 2015 and their effects on </a:t>
            </a:r>
            <a:r>
              <a:rPr lang="en-US" sz="1100" i="1" dirty="0">
                <a:highlight>
                  <a:srgbClr val="FFFF00"/>
                </a:highlight>
                <a:latin typeface="Bell MT" panose="02020503060305020303" pitchFamily="18" charset="0"/>
              </a:rPr>
              <a:t>the</a:t>
            </a:r>
            <a:r>
              <a:rPr lang="en-US" sz="1100" i="1" dirty="0">
                <a:latin typeface="Bell MT" panose="02020503060305020303" pitchFamily="18" charset="0"/>
              </a:rPr>
              <a:t> </a:t>
            </a:r>
            <a:r>
              <a:rPr lang="en-US" sz="1100" i="1" dirty="0">
                <a:highlight>
                  <a:srgbClr val="FFFF00"/>
                </a:highlight>
                <a:latin typeface="Bell MT" panose="02020503060305020303" pitchFamily="18" charset="0"/>
              </a:rPr>
              <a:t>Self – governing Authority of the Council of Rotuma</a:t>
            </a:r>
            <a:r>
              <a:rPr lang="en-US" sz="1100" i="1" dirty="0">
                <a:latin typeface="Bell MT" panose="02020503060305020303" pitchFamily="18" charset="0"/>
              </a:rPr>
              <a:t>, </a:t>
            </a:r>
            <a:r>
              <a:rPr lang="en-US" sz="1100" i="1" dirty="0">
                <a:highlight>
                  <a:srgbClr val="FFFF00"/>
                </a:highlight>
                <a:latin typeface="Bell MT" panose="02020503060305020303" pitchFamily="18" charset="0"/>
              </a:rPr>
              <a:t>the Rotuman Culture, Tradition</a:t>
            </a:r>
            <a:r>
              <a:rPr lang="en-US" sz="1100" i="1" dirty="0">
                <a:latin typeface="Bell MT" panose="02020503060305020303" pitchFamily="18" charset="0"/>
              </a:rPr>
              <a:t>, and </a:t>
            </a:r>
            <a:r>
              <a:rPr lang="en-US" sz="1100" i="1" dirty="0">
                <a:highlight>
                  <a:srgbClr val="FFFF00"/>
                </a:highlight>
                <a:latin typeface="Bell MT" panose="02020503060305020303" pitchFamily="18" charset="0"/>
              </a:rPr>
              <a:t>Language.</a:t>
            </a:r>
            <a:r>
              <a:rPr lang="en-US" sz="1100" i="1" dirty="0">
                <a:latin typeface="Bell MT" panose="02020503060305020303" pitchFamily="18" charset="0"/>
              </a:rPr>
              <a:t>  </a:t>
            </a:r>
          </a:p>
          <a:p>
            <a:pPr algn="ctr"/>
            <a:r>
              <a:rPr lang="en-US" sz="1000" i="1" dirty="0"/>
              <a:t> </a:t>
            </a:r>
            <a:r>
              <a:rPr lang="en-US" sz="1000" i="1" dirty="0">
                <a:latin typeface="+mj-lt"/>
                <a:cs typeface="Times New Roman" pitchFamily="18" charset="0"/>
              </a:rPr>
              <a:t> </a:t>
            </a:r>
          </a:p>
        </p:txBody>
      </p:sp>
      <p:sp>
        <p:nvSpPr>
          <p:cNvPr id="104" name="TextBox 103"/>
          <p:cNvSpPr txBox="1"/>
          <p:nvPr/>
        </p:nvSpPr>
        <p:spPr>
          <a:xfrm>
            <a:off x="110837" y="1909289"/>
            <a:ext cx="3224772" cy="2677656"/>
          </a:xfrm>
          <a:prstGeom prst="rect">
            <a:avLst/>
          </a:prstGeom>
          <a:noFill/>
        </p:spPr>
        <p:txBody>
          <a:bodyPr wrap="square" rtlCol="0">
            <a:spAutoFit/>
          </a:bodyPr>
          <a:lstStyle/>
          <a:p>
            <a:pPr algn="ctr"/>
            <a:r>
              <a:rPr lang="en-US" sz="1000" dirty="0">
                <a:latin typeface="Bell MT" panose="02020503060305020303" pitchFamily="18" charset="0"/>
              </a:rPr>
              <a:t>SIGNIFICANCE OF THE RESEARCH</a:t>
            </a:r>
          </a:p>
          <a:p>
            <a:r>
              <a:rPr lang="en-US" sz="1050" i="1" dirty="0">
                <a:latin typeface="Bell MT" panose="02020503060305020303" pitchFamily="18" charset="0"/>
              </a:rPr>
              <a:t>The research will examine the impact of the Rotuma Bills of 2015 on </a:t>
            </a:r>
            <a:r>
              <a:rPr lang="en-US" sz="1050" i="1" dirty="0">
                <a:highlight>
                  <a:srgbClr val="FFFF00"/>
                </a:highlight>
                <a:latin typeface="Bell MT" panose="02020503060305020303" pitchFamily="18" charset="0"/>
              </a:rPr>
              <a:t>the Self – governing Authority of the Council of Rotuma, the Rotuman Culture, Tradition, </a:t>
            </a:r>
            <a:r>
              <a:rPr lang="en-US" sz="1050" i="1" dirty="0">
                <a:latin typeface="Bell MT" panose="02020503060305020303" pitchFamily="18" charset="0"/>
              </a:rPr>
              <a:t>and </a:t>
            </a:r>
            <a:r>
              <a:rPr lang="en-US" sz="1050" i="1" dirty="0">
                <a:highlight>
                  <a:srgbClr val="FFFF00"/>
                </a:highlight>
                <a:latin typeface="Bell MT" panose="02020503060305020303" pitchFamily="18" charset="0"/>
              </a:rPr>
              <a:t>Language.</a:t>
            </a:r>
            <a:r>
              <a:rPr lang="en-US" sz="1050" i="1" dirty="0">
                <a:latin typeface="Bell MT" panose="02020503060305020303" pitchFamily="18" charset="0"/>
              </a:rPr>
              <a:t>  The Rotumans are Polynesians, and belong to a matrilineal society with a distinct culture, tradition and language from other Pacific Islanders. On the other hand, the indigenous Fijians are Melanesians and belong to a patrilineal society with a different culture, tradition and language. This research is significant because Fiji’s political ideology and its 2013 ethnically – blind Constitution provides for all citizens to be called ‘Fijians’, (Kant, R. &amp; Rakuita, E. 2014), and could endanger the survival of the indigenous Rotumans as a group. This undermines the multiculturalism and diversity of Fiji societies.</a:t>
            </a:r>
          </a:p>
          <a:p>
            <a:endParaRPr lang="en-US" sz="1000" i="1" dirty="0">
              <a:latin typeface="+mj-lt"/>
              <a:cs typeface="Times New Roman" pitchFamily="18" charset="0"/>
            </a:endParaRPr>
          </a:p>
        </p:txBody>
      </p:sp>
      <p:sp>
        <p:nvSpPr>
          <p:cNvPr id="106" name="TextBox 105"/>
          <p:cNvSpPr txBox="1"/>
          <p:nvPr/>
        </p:nvSpPr>
        <p:spPr>
          <a:xfrm rot="3245260">
            <a:off x="2912363" y="1044242"/>
            <a:ext cx="1993636" cy="1538883"/>
          </a:xfrm>
          <a:prstGeom prst="rect">
            <a:avLst/>
          </a:prstGeom>
          <a:noFill/>
        </p:spPr>
        <p:txBody>
          <a:bodyPr wrap="square" rtlCol="0">
            <a:spAutoFit/>
          </a:bodyPr>
          <a:lstStyle/>
          <a:p>
            <a:endParaRPr lang="en-US" sz="1200" b="1" dirty="0"/>
          </a:p>
          <a:p>
            <a:r>
              <a:rPr lang="en-US" sz="1000" u="sng" dirty="0">
                <a:latin typeface="Bell MT" panose="02020503060305020303" pitchFamily="18" charset="0"/>
              </a:rPr>
              <a:t>Independent Variables</a:t>
            </a:r>
          </a:p>
          <a:p>
            <a:pPr marL="171450" indent="-171450">
              <a:buFont typeface="Arial" panose="020B0604020202020204" pitchFamily="34" charset="0"/>
              <a:buChar char="•"/>
            </a:pPr>
            <a:r>
              <a:rPr lang="en-US" sz="1000" i="1" dirty="0">
                <a:latin typeface="Bell MT" panose="02020503060305020303" pitchFamily="18" charset="0"/>
              </a:rPr>
              <a:t>Rotuma Bill No. 6</a:t>
            </a:r>
          </a:p>
          <a:p>
            <a:pPr marL="171450" indent="-171450">
              <a:buFont typeface="Arial" panose="020B0604020202020204" pitchFamily="34" charset="0"/>
              <a:buChar char="•"/>
            </a:pPr>
            <a:r>
              <a:rPr lang="en-US" sz="1000" i="1" dirty="0">
                <a:latin typeface="Bell MT" panose="02020503060305020303" pitchFamily="18" charset="0"/>
              </a:rPr>
              <a:t>Rotuma Lands Bill No.7</a:t>
            </a:r>
          </a:p>
          <a:p>
            <a:pPr marL="171450" indent="-171450">
              <a:buFont typeface="Arial" panose="020B0604020202020204" pitchFamily="34" charset="0"/>
              <a:buChar char="•"/>
            </a:pPr>
            <a:r>
              <a:rPr lang="en-US" sz="1000" dirty="0">
                <a:latin typeface="Bell MT" panose="02020503060305020303" pitchFamily="18" charset="0"/>
              </a:rPr>
              <a:t>Constitutions of Fiji , 1970, 1990, 1997,2013 </a:t>
            </a:r>
          </a:p>
          <a:p>
            <a:pPr marL="171450" indent="-171450">
              <a:buFont typeface="Arial" panose="020B0604020202020204" pitchFamily="34" charset="0"/>
              <a:buChar char="•"/>
            </a:pPr>
            <a:r>
              <a:rPr lang="en-US" sz="1000" dirty="0">
                <a:latin typeface="Bell MT" panose="02020503060305020303" pitchFamily="18" charset="0"/>
              </a:rPr>
              <a:t>International Law (UNDRIP, ILO) </a:t>
            </a:r>
          </a:p>
          <a:p>
            <a:pPr marL="171450" indent="-171450">
              <a:buFont typeface="Arial" panose="020B0604020202020204" pitchFamily="34" charset="0"/>
              <a:buChar char="•"/>
            </a:pPr>
            <a:r>
              <a:rPr lang="en-US" sz="1000" dirty="0">
                <a:latin typeface="Bell MT" panose="02020503060305020303" pitchFamily="18" charset="0"/>
              </a:rPr>
              <a:t>Make up your sample</a:t>
            </a:r>
          </a:p>
        </p:txBody>
      </p:sp>
      <p:sp>
        <p:nvSpPr>
          <p:cNvPr id="128" name="Rectangle 127"/>
          <p:cNvSpPr/>
          <p:nvPr/>
        </p:nvSpPr>
        <p:spPr>
          <a:xfrm>
            <a:off x="4557544" y="992841"/>
            <a:ext cx="2915353" cy="274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Bell MT" panose="02020503060305020303" pitchFamily="18" charset="0"/>
              </a:rPr>
              <a:t>Global Rotumans  - over 5,000  </a:t>
            </a:r>
          </a:p>
        </p:txBody>
      </p:sp>
      <p:sp>
        <p:nvSpPr>
          <p:cNvPr id="129" name="Rectangle 128"/>
          <p:cNvSpPr/>
          <p:nvPr/>
        </p:nvSpPr>
        <p:spPr>
          <a:xfrm>
            <a:off x="4686316" y="1281025"/>
            <a:ext cx="2657808" cy="274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Bell MT" panose="02020503060305020303" pitchFamily="18" charset="0"/>
              </a:rPr>
              <a:t>Fiji Rotumans approx. 10,000  </a:t>
            </a:r>
          </a:p>
        </p:txBody>
      </p:sp>
      <p:sp>
        <p:nvSpPr>
          <p:cNvPr id="130" name="Rectangle 129"/>
          <p:cNvSpPr/>
          <p:nvPr/>
        </p:nvSpPr>
        <p:spPr>
          <a:xfrm>
            <a:off x="4869780" y="1569209"/>
            <a:ext cx="2290880" cy="274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Bell MT" panose="02020503060305020303" pitchFamily="18" charset="0"/>
              </a:rPr>
              <a:t>Council of Rotuma – 14   </a:t>
            </a:r>
          </a:p>
        </p:txBody>
      </p:sp>
      <p:sp>
        <p:nvSpPr>
          <p:cNvPr id="131" name="Rectangle 130"/>
          <p:cNvSpPr/>
          <p:nvPr/>
        </p:nvSpPr>
        <p:spPr>
          <a:xfrm>
            <a:off x="5044792" y="1843529"/>
            <a:ext cx="1930916" cy="4364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a:t>
            </a:r>
            <a:r>
              <a:rPr lang="en-US" sz="1200" b="1" dirty="0">
                <a:solidFill>
                  <a:schemeClr val="tx1"/>
                </a:solidFill>
                <a:latin typeface="Bell MT" panose="02020503060305020303" pitchFamily="18" charset="0"/>
              </a:rPr>
              <a:t>Rotumans  on the Island </a:t>
            </a:r>
          </a:p>
          <a:p>
            <a:pPr algn="ctr"/>
            <a:r>
              <a:rPr lang="en-US" sz="1200" b="1" dirty="0">
                <a:solidFill>
                  <a:schemeClr val="tx1"/>
                </a:solidFill>
                <a:latin typeface="Bell MT" panose="02020503060305020303" pitchFamily="18" charset="0"/>
              </a:rPr>
              <a:t>(Adults) -1,594</a:t>
            </a:r>
          </a:p>
        </p:txBody>
      </p:sp>
      <p:sp>
        <p:nvSpPr>
          <p:cNvPr id="133" name="Rectangle 132"/>
          <p:cNvSpPr/>
          <p:nvPr/>
        </p:nvSpPr>
        <p:spPr>
          <a:xfrm>
            <a:off x="5242953" y="2305194"/>
            <a:ext cx="1576381" cy="3437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en-US" sz="1200" dirty="0">
              <a:solidFill>
                <a:schemeClr val="tx1"/>
              </a:solidFill>
            </a:endParaRPr>
          </a:p>
          <a:p>
            <a:pPr algn="ctr"/>
            <a:endParaRPr lang="en-US" sz="1200" dirty="0">
              <a:solidFill>
                <a:schemeClr val="tx1"/>
              </a:solidFill>
            </a:endParaRPr>
          </a:p>
          <a:p>
            <a:pPr algn="ctr"/>
            <a:r>
              <a:rPr lang="en-US" sz="1200" b="1" dirty="0">
                <a:solidFill>
                  <a:schemeClr val="tx1"/>
                </a:solidFill>
                <a:latin typeface="Bell MT" panose="02020503060305020303" pitchFamily="18" charset="0"/>
              </a:rPr>
              <a:t>Rotuma High School</a:t>
            </a:r>
          </a:p>
          <a:p>
            <a:pPr algn="ctr"/>
            <a:r>
              <a:rPr lang="en-US" sz="1200" b="1" dirty="0">
                <a:solidFill>
                  <a:schemeClr val="tx1"/>
                </a:solidFill>
                <a:latin typeface="Bell MT" panose="02020503060305020303" pitchFamily="18" charset="0"/>
              </a:rPr>
              <a:t>(42)   </a:t>
            </a:r>
          </a:p>
          <a:p>
            <a:pPr algn="ctr"/>
            <a:endParaRPr lang="en-US" sz="1000" dirty="0">
              <a:solidFill>
                <a:schemeClr val="tx1"/>
              </a:solidFill>
            </a:endParaRPr>
          </a:p>
          <a:p>
            <a:pPr algn="ctr"/>
            <a:endParaRPr lang="en-US" sz="1000" dirty="0">
              <a:solidFill>
                <a:schemeClr val="tx1"/>
              </a:solidFill>
            </a:endParaRPr>
          </a:p>
          <a:p>
            <a:endParaRPr lang="en-US" sz="1000" dirty="0">
              <a:solidFill>
                <a:schemeClr val="tx1"/>
              </a:solidFill>
            </a:endParaRPr>
          </a:p>
        </p:txBody>
      </p:sp>
      <p:sp>
        <p:nvSpPr>
          <p:cNvPr id="88" name="TextBox 87">
            <a:extLst>
              <a:ext uri="{FF2B5EF4-FFF2-40B4-BE49-F238E27FC236}">
                <a16:creationId xmlns:a16="http://schemas.microsoft.com/office/drawing/2014/main" id="{BCE4054A-2FC6-4D2F-A652-0F36AAA43AED}"/>
              </a:ext>
            </a:extLst>
          </p:cNvPr>
          <p:cNvSpPr txBox="1"/>
          <p:nvPr/>
        </p:nvSpPr>
        <p:spPr>
          <a:xfrm rot="18465458">
            <a:off x="6693406" y="1371081"/>
            <a:ext cx="2962769" cy="707886"/>
          </a:xfrm>
          <a:prstGeom prst="rect">
            <a:avLst/>
          </a:prstGeom>
          <a:noFill/>
        </p:spPr>
        <p:txBody>
          <a:bodyPr wrap="square" rtlCol="0">
            <a:spAutoFit/>
          </a:bodyPr>
          <a:lstStyle/>
          <a:p>
            <a:r>
              <a:rPr lang="en-US" sz="1000" u="sng" dirty="0">
                <a:latin typeface="Bell MT" panose="02020503060305020303" pitchFamily="18" charset="0"/>
              </a:rPr>
              <a:t>Independent Variables</a:t>
            </a:r>
          </a:p>
          <a:p>
            <a:pPr marL="171450" indent="-171450">
              <a:buFont typeface="Arial" panose="020B0604020202020204" pitchFamily="34" charset="0"/>
              <a:buChar char="•"/>
            </a:pPr>
            <a:r>
              <a:rPr lang="en-US" sz="1000" dirty="0">
                <a:latin typeface="Bell MT" panose="02020503060305020303" pitchFamily="18" charset="0"/>
              </a:rPr>
              <a:t>Affects, but is not part of, what you are measuring</a:t>
            </a:r>
          </a:p>
          <a:p>
            <a:pPr marL="171450" indent="-171450">
              <a:buFont typeface="Arial" panose="020B0604020202020204" pitchFamily="34" charset="0"/>
              <a:buChar char="•"/>
            </a:pPr>
            <a:r>
              <a:rPr lang="en-US" sz="1000" dirty="0">
                <a:latin typeface="Bell MT" panose="02020503060305020303" pitchFamily="18" charset="0"/>
              </a:rPr>
              <a:t>Creates the environment  in which your research is taking place</a:t>
            </a:r>
          </a:p>
        </p:txBody>
      </p:sp>
      <p:sp>
        <p:nvSpPr>
          <p:cNvPr id="71" name="TextBox 70">
            <a:extLst>
              <a:ext uri="{FF2B5EF4-FFF2-40B4-BE49-F238E27FC236}">
                <a16:creationId xmlns:a16="http://schemas.microsoft.com/office/drawing/2014/main" id="{2C42BBE5-6A8B-46C6-890E-A901447E9264}"/>
              </a:ext>
            </a:extLst>
          </p:cNvPr>
          <p:cNvSpPr txBox="1"/>
          <p:nvPr/>
        </p:nvSpPr>
        <p:spPr>
          <a:xfrm>
            <a:off x="174495" y="6708294"/>
            <a:ext cx="2595306" cy="215444"/>
          </a:xfrm>
          <a:prstGeom prst="rect">
            <a:avLst/>
          </a:prstGeom>
          <a:noFill/>
        </p:spPr>
        <p:txBody>
          <a:bodyPr wrap="square" rtlCol="0">
            <a:spAutoFit/>
          </a:bodyPr>
          <a:lstStyle/>
          <a:p>
            <a:r>
              <a:rPr lang="en-US" sz="800" dirty="0"/>
              <a:t>Rev.  2021  © Hughes</a:t>
            </a:r>
          </a:p>
        </p:txBody>
      </p:sp>
      <p:sp>
        <p:nvSpPr>
          <p:cNvPr id="72" name="Rectangle 71">
            <a:extLst>
              <a:ext uri="{FF2B5EF4-FFF2-40B4-BE49-F238E27FC236}">
                <a16:creationId xmlns:a16="http://schemas.microsoft.com/office/drawing/2014/main" id="{F4A79C9E-2B66-48DB-9581-184BE35F0F90}"/>
              </a:ext>
            </a:extLst>
          </p:cNvPr>
          <p:cNvSpPr/>
          <p:nvPr/>
        </p:nvSpPr>
        <p:spPr>
          <a:xfrm>
            <a:off x="143599" y="4384548"/>
            <a:ext cx="3392362" cy="730969"/>
          </a:xfrm>
          <a:prstGeom prst="rect">
            <a:avLst/>
          </a:prstGeom>
          <a:ln w="3175">
            <a:solidFill>
              <a:schemeClr val="tx1"/>
            </a:solidFill>
          </a:ln>
        </p:spPr>
        <p:txBody>
          <a:bodyPr wrap="square">
            <a:spAutoFit/>
          </a:bodyPr>
          <a:lstStyle/>
          <a:p>
            <a:pPr algn="ctr"/>
            <a:r>
              <a:rPr lang="en-US" sz="1000" dirty="0">
                <a:latin typeface="Bell MT" panose="02020503060305020303" pitchFamily="18" charset="0"/>
              </a:rPr>
              <a:t>DISSERTATION TITLE</a:t>
            </a:r>
          </a:p>
          <a:p>
            <a:pPr algn="ctr"/>
            <a:r>
              <a:rPr lang="en-US" sz="1050" i="1" dirty="0">
                <a:latin typeface="Bell MT" panose="02020503060305020303" pitchFamily="18" charset="0"/>
              </a:rPr>
              <a:t>This study will assess the Rotuma Bills of 2015 and their effects on </a:t>
            </a:r>
            <a:r>
              <a:rPr lang="en-US" sz="1050" i="1" dirty="0">
                <a:highlight>
                  <a:srgbClr val="FFFF00"/>
                </a:highlight>
                <a:latin typeface="Bell MT" panose="02020503060305020303" pitchFamily="18" charset="0"/>
              </a:rPr>
              <a:t>the Self – governing Authority of the Council of Rotuma, the Rotuman Culture, Tradition, </a:t>
            </a:r>
            <a:r>
              <a:rPr lang="en-US" sz="1050" i="1" dirty="0">
                <a:latin typeface="Bell MT" panose="02020503060305020303" pitchFamily="18" charset="0"/>
              </a:rPr>
              <a:t>and </a:t>
            </a:r>
            <a:r>
              <a:rPr lang="en-US" sz="1050" i="1" dirty="0">
                <a:highlight>
                  <a:srgbClr val="FFFF00"/>
                </a:highlight>
                <a:latin typeface="Bell MT" panose="02020503060305020303" pitchFamily="18" charset="0"/>
              </a:rPr>
              <a:t>Language. </a:t>
            </a:r>
          </a:p>
        </p:txBody>
      </p:sp>
      <p:sp>
        <p:nvSpPr>
          <p:cNvPr id="74" name="TextBox 73">
            <a:extLst>
              <a:ext uri="{FF2B5EF4-FFF2-40B4-BE49-F238E27FC236}">
                <a16:creationId xmlns:a16="http://schemas.microsoft.com/office/drawing/2014/main" id="{A7776DA6-42C2-4A5D-88F8-44500DDCA625}"/>
              </a:ext>
            </a:extLst>
          </p:cNvPr>
          <p:cNvSpPr txBox="1"/>
          <p:nvPr/>
        </p:nvSpPr>
        <p:spPr>
          <a:xfrm>
            <a:off x="4686316" y="4529371"/>
            <a:ext cx="3061146" cy="646331"/>
          </a:xfrm>
          <a:prstGeom prst="rect">
            <a:avLst/>
          </a:prstGeom>
          <a:solidFill>
            <a:schemeClr val="accent1">
              <a:lumMod val="20000"/>
              <a:lumOff val="80000"/>
            </a:schemeClr>
          </a:solidFill>
          <a:ln>
            <a:solidFill>
              <a:schemeClr val="tx1"/>
            </a:solidFill>
            <a:prstDash val="sysDash"/>
          </a:ln>
        </p:spPr>
        <p:txBody>
          <a:bodyPr wrap="square" rtlCol="0">
            <a:spAutoFit/>
          </a:bodyPr>
          <a:lstStyle/>
          <a:p>
            <a:pPr algn="ctr"/>
            <a:r>
              <a:rPr lang="en-US" sz="1200" dirty="0">
                <a:latin typeface="Bell MT" panose="02020503060305020303" pitchFamily="18" charset="0"/>
              </a:rPr>
              <a:t>Intervention – Your Activity (explanations, discussions, seminars, workshops, advocacy. (Core 5) </a:t>
            </a:r>
            <a:endParaRPr lang="en-US" sz="900" dirty="0">
              <a:solidFill>
                <a:srgbClr val="7030A0"/>
              </a:solidFill>
              <a:latin typeface="Bell MT" panose="02020503060305020303" pitchFamily="18" charset="0"/>
            </a:endParaRPr>
          </a:p>
        </p:txBody>
      </p:sp>
      <p:sp>
        <p:nvSpPr>
          <p:cNvPr id="75" name="TextBox 74">
            <a:extLst>
              <a:ext uri="{FF2B5EF4-FFF2-40B4-BE49-F238E27FC236}">
                <a16:creationId xmlns:a16="http://schemas.microsoft.com/office/drawing/2014/main" id="{0DA0993A-5599-4BE1-92C4-F7DC28F9F404}"/>
              </a:ext>
            </a:extLst>
          </p:cNvPr>
          <p:cNvSpPr txBox="1"/>
          <p:nvPr/>
        </p:nvSpPr>
        <p:spPr>
          <a:xfrm>
            <a:off x="4438995" y="5173368"/>
            <a:ext cx="3441469" cy="461665"/>
          </a:xfrm>
          <a:prstGeom prst="rect">
            <a:avLst/>
          </a:prstGeom>
          <a:solidFill>
            <a:schemeClr val="accent6">
              <a:lumMod val="20000"/>
              <a:lumOff val="80000"/>
            </a:schemeClr>
          </a:solidFill>
          <a:ln>
            <a:solidFill>
              <a:schemeClr val="tx1"/>
            </a:solidFill>
            <a:prstDash val="sysDash"/>
          </a:ln>
        </p:spPr>
        <p:txBody>
          <a:bodyPr wrap="square" rtlCol="0">
            <a:spAutoFit/>
          </a:bodyPr>
          <a:lstStyle/>
          <a:p>
            <a:pPr algn="ctr"/>
            <a:r>
              <a:rPr lang="en-US" sz="1200" dirty="0">
                <a:latin typeface="Bell MT" panose="02020503060305020303" pitchFamily="18" charset="0"/>
              </a:rPr>
              <a:t>Post Test – Your Instrument (questionnaire)</a:t>
            </a:r>
          </a:p>
          <a:p>
            <a:pPr algn="ctr"/>
            <a:r>
              <a:rPr lang="en-US" sz="1200" b="1" dirty="0">
                <a:solidFill>
                  <a:srgbClr val="FF0000"/>
                </a:solidFill>
                <a:latin typeface="Bell MT" panose="02020503060305020303" pitchFamily="18" charset="0"/>
              </a:rPr>
              <a:t>Vanua Research Methodology </a:t>
            </a:r>
            <a:r>
              <a:rPr lang="en-US" sz="1200" dirty="0">
                <a:latin typeface="Bell MT" panose="02020503060305020303" pitchFamily="18" charset="0"/>
              </a:rPr>
              <a:t> </a:t>
            </a:r>
            <a:endParaRPr lang="en-US" sz="900" dirty="0">
              <a:solidFill>
                <a:srgbClr val="7030A0"/>
              </a:solidFill>
              <a:latin typeface="Bell MT" panose="02020503060305020303" pitchFamily="18" charset="0"/>
            </a:endParaRPr>
          </a:p>
        </p:txBody>
      </p:sp>
      <p:sp>
        <p:nvSpPr>
          <p:cNvPr id="76" name="TextBox 75">
            <a:extLst>
              <a:ext uri="{FF2B5EF4-FFF2-40B4-BE49-F238E27FC236}">
                <a16:creationId xmlns:a16="http://schemas.microsoft.com/office/drawing/2014/main" id="{CC5B9199-546E-4924-9976-362E3EDEBAE5}"/>
              </a:ext>
            </a:extLst>
          </p:cNvPr>
          <p:cNvSpPr txBox="1"/>
          <p:nvPr/>
        </p:nvSpPr>
        <p:spPr>
          <a:xfrm>
            <a:off x="9373872" y="95706"/>
            <a:ext cx="2740013" cy="78483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solidFill>
              <a:schemeClr val="accent1"/>
            </a:solidFill>
            <a:prstDash val="sysDash"/>
          </a:ln>
        </p:spPr>
        <p:txBody>
          <a:bodyPr wrap="square" rtlCol="0">
            <a:spAutoFit/>
          </a:bodyPr>
          <a:lstStyle/>
          <a:p>
            <a:pPr algn="ctr"/>
            <a:r>
              <a:rPr lang="en-US" sz="1100" b="1" dirty="0">
                <a:latin typeface="Algerian" panose="04020705040A02060702" pitchFamily="82" charset="0"/>
                <a:cs typeface="Times New Roman" panose="02020603050405020304" pitchFamily="18" charset="0"/>
              </a:rPr>
              <a:t>Select Research Method</a:t>
            </a:r>
          </a:p>
          <a:p>
            <a:pPr algn="ctr"/>
            <a:r>
              <a:rPr lang="en-US" sz="1100" b="1" dirty="0">
                <a:latin typeface="Algerian" panose="04020705040A02060702" pitchFamily="82" charset="0"/>
                <a:cs typeface="Times New Roman" panose="02020603050405020304" pitchFamily="18" charset="0"/>
              </a:rPr>
              <a:t>QUANTITATIVE  method </a:t>
            </a:r>
          </a:p>
          <a:p>
            <a:pPr algn="ctr"/>
            <a:endParaRPr lang="en-US" sz="1100" strike="sngStrike" dirty="0">
              <a:cs typeface="Times New Roman" panose="02020603050405020304" pitchFamily="18" charset="0"/>
            </a:endParaRPr>
          </a:p>
          <a:p>
            <a:r>
              <a:rPr lang="en-US" sz="1200" dirty="0">
                <a:latin typeface="Bell MT" panose="02020503060305020303" pitchFamily="18" charset="0"/>
                <a:cs typeface="Times New Roman" panose="02020603050405020304" pitchFamily="18" charset="0"/>
              </a:rPr>
              <a:t>Phenomenology</a:t>
            </a:r>
          </a:p>
        </p:txBody>
      </p:sp>
      <p:grpSp>
        <p:nvGrpSpPr>
          <p:cNvPr id="78" name="Group 77">
            <a:extLst>
              <a:ext uri="{FF2B5EF4-FFF2-40B4-BE49-F238E27FC236}">
                <a16:creationId xmlns:a16="http://schemas.microsoft.com/office/drawing/2014/main" id="{D6DDEF63-927B-44C7-A5BF-86EC4F099873}"/>
              </a:ext>
            </a:extLst>
          </p:cNvPr>
          <p:cNvGrpSpPr/>
          <p:nvPr/>
        </p:nvGrpSpPr>
        <p:grpSpPr>
          <a:xfrm>
            <a:off x="5913382" y="4936001"/>
            <a:ext cx="312309" cy="237367"/>
            <a:chOff x="8097253" y="1371600"/>
            <a:chExt cx="128337" cy="228600"/>
          </a:xfrm>
        </p:grpSpPr>
        <p:cxnSp>
          <p:nvCxnSpPr>
            <p:cNvPr id="79" name="Straight Connector 78">
              <a:extLst>
                <a:ext uri="{FF2B5EF4-FFF2-40B4-BE49-F238E27FC236}">
                  <a16:creationId xmlns:a16="http://schemas.microsoft.com/office/drawing/2014/main" id="{0379EAFB-C44C-44B9-84EE-D845E5A12F11}"/>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C373782D-7593-4234-8350-D233E9B8ED53}"/>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8025DA0A-7428-44B2-B5ED-507DE0AAC980}"/>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86" name="Group 85">
            <a:extLst>
              <a:ext uri="{FF2B5EF4-FFF2-40B4-BE49-F238E27FC236}">
                <a16:creationId xmlns:a16="http://schemas.microsoft.com/office/drawing/2014/main" id="{6BEF4127-00CD-4F2A-8E1E-57BDF1AED2AA}"/>
              </a:ext>
            </a:extLst>
          </p:cNvPr>
          <p:cNvGrpSpPr/>
          <p:nvPr/>
        </p:nvGrpSpPr>
        <p:grpSpPr>
          <a:xfrm>
            <a:off x="5913382" y="4352021"/>
            <a:ext cx="312309" cy="177350"/>
            <a:chOff x="8097253" y="1371600"/>
            <a:chExt cx="128337" cy="228600"/>
          </a:xfrm>
        </p:grpSpPr>
        <p:cxnSp>
          <p:nvCxnSpPr>
            <p:cNvPr id="87" name="Straight Connector 86">
              <a:extLst>
                <a:ext uri="{FF2B5EF4-FFF2-40B4-BE49-F238E27FC236}">
                  <a16:creationId xmlns:a16="http://schemas.microsoft.com/office/drawing/2014/main" id="{41583754-C5D4-4733-9658-DED2D4FF9064}"/>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49F8102-24D9-44E0-88EC-70047F0DFE85}"/>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0C4BDC08-86B9-44D3-AEF1-287417D87A01}"/>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89A7F30-592C-4D71-8970-FE0B57679F9E}"/>
              </a:ext>
            </a:extLst>
          </p:cNvPr>
          <p:cNvGrpSpPr/>
          <p:nvPr/>
        </p:nvGrpSpPr>
        <p:grpSpPr>
          <a:xfrm>
            <a:off x="5941511" y="3717293"/>
            <a:ext cx="215629" cy="173063"/>
            <a:chOff x="8097253" y="1371600"/>
            <a:chExt cx="128337" cy="228600"/>
          </a:xfrm>
        </p:grpSpPr>
        <p:cxnSp>
          <p:nvCxnSpPr>
            <p:cNvPr id="92" name="Straight Connector 91">
              <a:extLst>
                <a:ext uri="{FF2B5EF4-FFF2-40B4-BE49-F238E27FC236}">
                  <a16:creationId xmlns:a16="http://schemas.microsoft.com/office/drawing/2014/main" id="{59F279A9-949B-43B5-B168-170DA541F958}"/>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2261F4A1-8520-4719-B0C3-77F45E77EAFB}"/>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5F9350DF-5505-4052-A335-859771C9B06E}"/>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3" name="TextBox 42">
            <a:extLst>
              <a:ext uri="{FF2B5EF4-FFF2-40B4-BE49-F238E27FC236}">
                <a16:creationId xmlns:a16="http://schemas.microsoft.com/office/drawing/2014/main" id="{64BEDC7D-04FA-4D16-984B-427329B6B72A}"/>
              </a:ext>
            </a:extLst>
          </p:cNvPr>
          <p:cNvSpPr txBox="1"/>
          <p:nvPr/>
        </p:nvSpPr>
        <p:spPr>
          <a:xfrm>
            <a:off x="9205653" y="1010098"/>
            <a:ext cx="2658688" cy="877163"/>
          </a:xfrm>
          <a:prstGeom prst="rect">
            <a:avLst/>
          </a:prstGeom>
          <a:noFill/>
          <a:ln w="3175">
            <a:solidFill>
              <a:schemeClr val="tx1"/>
            </a:solidFill>
          </a:ln>
        </p:spPr>
        <p:txBody>
          <a:bodyPr wrap="square" rtlCol="0">
            <a:spAutoFit/>
          </a:bodyPr>
          <a:lstStyle/>
          <a:p>
            <a:pPr algn="ctr"/>
            <a:r>
              <a:rPr lang="en-US" sz="1000" dirty="0">
                <a:latin typeface="Bell MT" panose="02020503060305020303" pitchFamily="18" charset="0"/>
              </a:rPr>
              <a:t>PURPOSE</a:t>
            </a:r>
          </a:p>
          <a:p>
            <a:r>
              <a:rPr lang="en-US" sz="1000" i="1" dirty="0">
                <a:latin typeface="Bell MT" panose="02020503060305020303" pitchFamily="18" charset="0"/>
              </a:rPr>
              <a:t>The purpose of the research is to assess the Rotuma Bills effects on </a:t>
            </a:r>
            <a:r>
              <a:rPr lang="en-US" sz="1000" i="1" dirty="0">
                <a:highlight>
                  <a:srgbClr val="FFFF00"/>
                </a:highlight>
                <a:latin typeface="Bell MT" panose="02020503060305020303" pitchFamily="18" charset="0"/>
              </a:rPr>
              <a:t>the Self – governing Authority of the Council of Rotuma, the Rotuman Culture, Tradition, </a:t>
            </a:r>
            <a:r>
              <a:rPr lang="en-US" sz="1000" i="1" dirty="0">
                <a:latin typeface="Bell MT" panose="02020503060305020303" pitchFamily="18" charset="0"/>
              </a:rPr>
              <a:t>and </a:t>
            </a:r>
            <a:r>
              <a:rPr lang="en-US" sz="1000" i="1" dirty="0">
                <a:highlight>
                  <a:srgbClr val="FFFF00"/>
                </a:highlight>
                <a:latin typeface="Bell MT" panose="02020503060305020303" pitchFamily="18" charset="0"/>
              </a:rPr>
              <a:t>Language</a:t>
            </a:r>
            <a:r>
              <a:rPr lang="en-US" sz="1100" i="1" dirty="0">
                <a:highlight>
                  <a:srgbClr val="FFFF00"/>
                </a:highlight>
              </a:rPr>
              <a:t>. </a:t>
            </a:r>
            <a:endParaRPr lang="en-US" sz="1100" b="1" i="1" dirty="0">
              <a:highlight>
                <a:srgbClr val="FFFF00"/>
              </a:highlight>
            </a:endParaRPr>
          </a:p>
        </p:txBody>
      </p:sp>
      <p:sp>
        <p:nvSpPr>
          <p:cNvPr id="2" name="TextBox 1"/>
          <p:cNvSpPr txBox="1"/>
          <p:nvPr/>
        </p:nvSpPr>
        <p:spPr>
          <a:xfrm>
            <a:off x="9543378" y="1965008"/>
            <a:ext cx="2279675" cy="4124206"/>
          </a:xfrm>
          <a:prstGeom prst="rect">
            <a:avLst/>
          </a:prstGeom>
          <a:noFill/>
          <a:ln w="3175">
            <a:solidFill>
              <a:schemeClr val="tx1"/>
            </a:solidFill>
          </a:ln>
        </p:spPr>
        <p:txBody>
          <a:bodyPr wrap="square" rtlCol="0">
            <a:spAutoFit/>
          </a:bodyPr>
          <a:lstStyle/>
          <a:p>
            <a:r>
              <a:rPr lang="en-US" sz="1000" dirty="0">
                <a:latin typeface="Bell MT" panose="02020503060305020303" pitchFamily="18" charset="0"/>
              </a:rPr>
              <a:t>BACKGROUND OF THE STUDY  </a:t>
            </a:r>
          </a:p>
          <a:p>
            <a:r>
              <a:rPr lang="en-US" sz="1100" i="1" dirty="0">
                <a:latin typeface="Bell MT" panose="02020503060305020303" pitchFamily="18" charset="0"/>
              </a:rPr>
              <a:t>The island of Rotuma was annexed to Fiji by Great Britain on 5 November, 1880 “for the good government of the inhabitants thereof.” (Annexation Promulgation, 1880) This event established the Fiji – Rotuma ‘administrative’ arrangement which stipulates for Rotuma Island its own Ordinances – these became Acts after Fiji’s independence in 1970. The Acts give the Council of Rotuma autonomy over the island, and its people. The Bills were to repeal the Acts with social, emotional, and spiritual consequences for the Rotuman people. Moreover, the Bills violate international laws, the indigenous rights of Rotumans under the Fiji Constitutions of 1970, 1990, 1979, and 2013, and could eventually lead to the irrelevance of the Council of Rotuma, and end of </a:t>
            </a:r>
            <a:r>
              <a:rPr lang="en-US" sz="1100" i="1" dirty="0">
                <a:highlight>
                  <a:srgbClr val="FFFF00"/>
                </a:highlight>
                <a:latin typeface="Bell MT" panose="02020503060305020303" pitchFamily="18" charset="0"/>
              </a:rPr>
              <a:t>Rotuman Culture, Tradition,</a:t>
            </a:r>
            <a:r>
              <a:rPr lang="en-US" sz="1100" i="1" dirty="0">
                <a:latin typeface="Bell MT" panose="02020503060305020303" pitchFamily="18" charset="0"/>
              </a:rPr>
              <a:t> and </a:t>
            </a:r>
            <a:r>
              <a:rPr lang="en-US" sz="1100" i="1" dirty="0">
                <a:highlight>
                  <a:srgbClr val="FFFF00"/>
                </a:highlight>
                <a:latin typeface="Bell MT" panose="02020503060305020303" pitchFamily="18" charset="0"/>
              </a:rPr>
              <a:t>Language.    </a:t>
            </a:r>
          </a:p>
          <a:p>
            <a:endParaRPr lang="en-US" sz="1000" i="1" dirty="0">
              <a:latin typeface="+mj-lt"/>
            </a:endParaRPr>
          </a:p>
        </p:txBody>
      </p:sp>
      <p:sp>
        <p:nvSpPr>
          <p:cNvPr id="45" name="TextBox 44"/>
          <p:cNvSpPr txBox="1"/>
          <p:nvPr/>
        </p:nvSpPr>
        <p:spPr>
          <a:xfrm>
            <a:off x="7800176" y="2831655"/>
            <a:ext cx="1377074" cy="892552"/>
          </a:xfrm>
          <a:prstGeom prst="rect">
            <a:avLst/>
          </a:prstGeom>
          <a:noFill/>
          <a:ln w="3175">
            <a:solidFill>
              <a:schemeClr val="tx1"/>
            </a:solidFill>
          </a:ln>
        </p:spPr>
        <p:txBody>
          <a:bodyPr wrap="square" rtlCol="0">
            <a:spAutoFit/>
          </a:bodyPr>
          <a:lstStyle/>
          <a:p>
            <a:pPr algn="ctr"/>
            <a:r>
              <a:rPr lang="en-US" sz="1000" u="sng" dirty="0">
                <a:latin typeface="Bell MT" panose="02020503060305020303" pitchFamily="18" charset="0"/>
              </a:rPr>
              <a:t>Dependable Variables </a:t>
            </a:r>
          </a:p>
          <a:p>
            <a:pPr algn="ctr"/>
            <a:r>
              <a:rPr lang="en-US" sz="1050" i="1" dirty="0">
                <a:highlight>
                  <a:srgbClr val="FFFF00"/>
                </a:highlight>
                <a:latin typeface="Bell MT" panose="02020503060305020303" pitchFamily="18" charset="0"/>
              </a:rPr>
              <a:t>The Council of Rotuma</a:t>
            </a:r>
          </a:p>
          <a:p>
            <a:pPr algn="ctr"/>
            <a:r>
              <a:rPr lang="en-US" sz="1050" i="1" dirty="0">
                <a:highlight>
                  <a:srgbClr val="FFFF00"/>
                </a:highlight>
                <a:latin typeface="Bell MT" panose="02020503060305020303" pitchFamily="18" charset="0"/>
              </a:rPr>
              <a:t>Rotuman Culture </a:t>
            </a:r>
          </a:p>
          <a:p>
            <a:pPr algn="ctr"/>
            <a:r>
              <a:rPr lang="en-US" sz="1050" i="1" dirty="0">
                <a:highlight>
                  <a:srgbClr val="FFFF00"/>
                </a:highlight>
                <a:latin typeface="Bell MT" panose="02020503060305020303" pitchFamily="18" charset="0"/>
              </a:rPr>
              <a:t>Rotuman Tradition</a:t>
            </a:r>
          </a:p>
          <a:p>
            <a:pPr algn="ctr"/>
            <a:r>
              <a:rPr lang="en-US" sz="1050" i="1" dirty="0">
                <a:highlight>
                  <a:srgbClr val="FFFF00"/>
                </a:highlight>
                <a:latin typeface="Bell MT" panose="02020503060305020303" pitchFamily="18" charset="0"/>
              </a:rPr>
              <a:t>Rotuman Language </a:t>
            </a:r>
          </a:p>
        </p:txBody>
      </p:sp>
      <p:sp>
        <p:nvSpPr>
          <p:cNvPr id="6" name="TextBox 5"/>
          <p:cNvSpPr txBox="1"/>
          <p:nvPr/>
        </p:nvSpPr>
        <p:spPr>
          <a:xfrm>
            <a:off x="8488713" y="4130851"/>
            <a:ext cx="919247" cy="1600438"/>
          </a:xfrm>
          <a:prstGeom prst="rect">
            <a:avLst/>
          </a:prstGeom>
          <a:noFill/>
        </p:spPr>
        <p:txBody>
          <a:bodyPr wrap="square" rtlCol="0">
            <a:spAutoFit/>
          </a:bodyPr>
          <a:lstStyle/>
          <a:p>
            <a:pPr algn="ctr"/>
            <a:r>
              <a:rPr lang="en-US" sz="1000" u="sng" dirty="0">
                <a:latin typeface="Bell MT" panose="02020503060305020303" pitchFamily="18" charset="0"/>
              </a:rPr>
              <a:t>Intervention</a:t>
            </a:r>
          </a:p>
          <a:p>
            <a:pPr algn="ctr"/>
            <a:r>
              <a:rPr lang="en-US" sz="1100" i="1" dirty="0">
                <a:latin typeface="Bell MT" panose="02020503060305020303" pitchFamily="18" charset="0"/>
              </a:rPr>
              <a:t>Advocacy / seminars / workshops on the Rotuma Bills (2) </a:t>
            </a:r>
          </a:p>
          <a:p>
            <a:pPr marL="171450" indent="-171450" algn="ctr">
              <a:buFontTx/>
              <a:buChar char="-"/>
            </a:pPr>
            <a:r>
              <a:rPr lang="en-US" sz="1100" i="1" dirty="0">
                <a:latin typeface="Bell MT" panose="02020503060305020303" pitchFamily="18" charset="0"/>
              </a:rPr>
              <a:t>Social Media </a:t>
            </a:r>
          </a:p>
          <a:p>
            <a:pPr marL="171450" indent="-171450" algn="ctr">
              <a:buFontTx/>
              <a:buChar char="-"/>
            </a:pPr>
            <a:r>
              <a:rPr lang="en-US" sz="1100" i="1" dirty="0">
                <a:latin typeface="Bell MT" panose="02020503060305020303" pitchFamily="18" charset="0"/>
              </a:rPr>
              <a:t>Zoom </a:t>
            </a:r>
          </a:p>
        </p:txBody>
      </p:sp>
      <p:sp>
        <p:nvSpPr>
          <p:cNvPr id="8" name="TextBox 7">
            <a:extLst>
              <a:ext uri="{FF2B5EF4-FFF2-40B4-BE49-F238E27FC236}">
                <a16:creationId xmlns:a16="http://schemas.microsoft.com/office/drawing/2014/main" id="{DB6DCE25-D2E9-DFF9-FFC0-0E28DDB2D73A}"/>
              </a:ext>
            </a:extLst>
          </p:cNvPr>
          <p:cNvSpPr txBox="1"/>
          <p:nvPr/>
        </p:nvSpPr>
        <p:spPr>
          <a:xfrm>
            <a:off x="214661" y="5225960"/>
            <a:ext cx="3476185" cy="1754326"/>
          </a:xfrm>
          <a:prstGeom prst="rect">
            <a:avLst/>
          </a:prstGeom>
          <a:noFill/>
          <a:ln w="3175">
            <a:noFill/>
          </a:ln>
        </p:spPr>
        <p:txBody>
          <a:bodyPr wrap="square" rtlCol="0">
            <a:spAutoFit/>
          </a:bodyPr>
          <a:lstStyle/>
          <a:p>
            <a:pPr algn="ctr"/>
            <a:r>
              <a:rPr lang="en-US" sz="1000" dirty="0">
                <a:latin typeface="Bell MT" panose="02020503060305020303" pitchFamily="18" charset="0"/>
              </a:rPr>
              <a:t>HYPOTHESIS </a:t>
            </a:r>
            <a:endParaRPr lang="en-FJ" sz="1000" dirty="0">
              <a:latin typeface="Bell MT" panose="02020503060305020303" pitchFamily="18" charset="0"/>
            </a:endParaRPr>
          </a:p>
          <a:p>
            <a:r>
              <a:rPr lang="en-US" sz="1000" i="1" dirty="0">
                <a:latin typeface="Bell MT" panose="02020503060305020303" pitchFamily="18" charset="0"/>
              </a:rPr>
              <a:t>Ho1There is no statistically significant effect of the Rotuma Bills on the  </a:t>
            </a:r>
            <a:r>
              <a:rPr lang="en-US" sz="1000" i="1" dirty="0">
                <a:highlight>
                  <a:srgbClr val="FFFF00"/>
                </a:highlight>
                <a:latin typeface="Bell MT" panose="02020503060305020303" pitchFamily="18" charset="0"/>
              </a:rPr>
              <a:t>Self – governing Authority of the Council of Rotuma</a:t>
            </a:r>
            <a:r>
              <a:rPr lang="en-US" sz="1000" i="1" dirty="0">
                <a:latin typeface="Bell MT" panose="02020503060305020303" pitchFamily="18" charset="0"/>
              </a:rPr>
              <a:t>.</a:t>
            </a:r>
            <a:endParaRPr lang="en-FJ" sz="1000" i="1" dirty="0">
              <a:latin typeface="Bell MT" panose="02020503060305020303" pitchFamily="18" charset="0"/>
            </a:endParaRPr>
          </a:p>
          <a:p>
            <a:r>
              <a:rPr lang="en-US" sz="1000" i="1" dirty="0">
                <a:latin typeface="Bell MT" panose="02020503060305020303" pitchFamily="18" charset="0"/>
              </a:rPr>
              <a:t>Ho2 There is no statistically significant effect of the Rotuma Bills on </a:t>
            </a:r>
            <a:r>
              <a:rPr lang="en-US" sz="1000" i="1" dirty="0">
                <a:highlight>
                  <a:srgbClr val="FFFF00"/>
                </a:highlight>
                <a:latin typeface="Bell MT" panose="02020503060305020303" pitchFamily="18" charset="0"/>
              </a:rPr>
              <a:t>Rotuman Culture. </a:t>
            </a:r>
            <a:endParaRPr lang="en-FJ" sz="1000" i="1" dirty="0">
              <a:highlight>
                <a:srgbClr val="FFFF00"/>
              </a:highlight>
              <a:latin typeface="Bell MT" panose="02020503060305020303" pitchFamily="18" charset="0"/>
            </a:endParaRPr>
          </a:p>
          <a:p>
            <a:r>
              <a:rPr lang="en-US" sz="1000" i="1" dirty="0">
                <a:latin typeface="Bell MT" panose="02020503060305020303" pitchFamily="18" charset="0"/>
              </a:rPr>
              <a:t>Ho3 There is no statistically significant effect of the Rotuma Bills on </a:t>
            </a:r>
            <a:r>
              <a:rPr lang="en-US" sz="1000" i="1" dirty="0">
                <a:highlight>
                  <a:srgbClr val="FFFF00"/>
                </a:highlight>
                <a:latin typeface="Bell MT" panose="02020503060305020303" pitchFamily="18" charset="0"/>
              </a:rPr>
              <a:t>Rotuman Tradition.</a:t>
            </a:r>
            <a:endParaRPr lang="en-FJ" sz="1000" i="1" dirty="0">
              <a:highlight>
                <a:srgbClr val="FFFF00"/>
              </a:highlight>
              <a:latin typeface="Bell MT" panose="02020503060305020303" pitchFamily="18" charset="0"/>
            </a:endParaRPr>
          </a:p>
          <a:p>
            <a:r>
              <a:rPr lang="en-US" sz="1000" i="1" dirty="0">
                <a:latin typeface="Bell MT" panose="02020503060305020303" pitchFamily="18" charset="0"/>
              </a:rPr>
              <a:t>Ho4 There is no statistically significant effect of the Rotuma Bills on </a:t>
            </a:r>
            <a:r>
              <a:rPr lang="en-US" sz="1000" i="1" dirty="0">
                <a:highlight>
                  <a:srgbClr val="FFFF00"/>
                </a:highlight>
                <a:latin typeface="Bell MT" panose="02020503060305020303" pitchFamily="18" charset="0"/>
              </a:rPr>
              <a:t>Rotuman Language. .</a:t>
            </a:r>
            <a:endParaRPr lang="en-FJ" sz="1000" i="1" dirty="0">
              <a:highlight>
                <a:srgbClr val="FFFF00"/>
              </a:highlight>
              <a:latin typeface="Bell MT" panose="02020503060305020303" pitchFamily="18" charset="0"/>
            </a:endParaRPr>
          </a:p>
          <a:p>
            <a:endParaRPr lang="en-FJ" dirty="0"/>
          </a:p>
        </p:txBody>
      </p:sp>
      <p:sp>
        <p:nvSpPr>
          <p:cNvPr id="3" name="TextBox 2">
            <a:extLst>
              <a:ext uri="{FF2B5EF4-FFF2-40B4-BE49-F238E27FC236}">
                <a16:creationId xmlns:a16="http://schemas.microsoft.com/office/drawing/2014/main" id="{76A7D1F6-1229-7200-5184-53E5E7F1C6B9}"/>
              </a:ext>
            </a:extLst>
          </p:cNvPr>
          <p:cNvSpPr txBox="1"/>
          <p:nvPr/>
        </p:nvSpPr>
        <p:spPr>
          <a:xfrm>
            <a:off x="10360152" y="6160322"/>
            <a:ext cx="1657353" cy="600164"/>
          </a:xfrm>
          <a:prstGeom prst="rect">
            <a:avLst/>
          </a:prstGeom>
          <a:noFill/>
          <a:ln w="3175">
            <a:solidFill>
              <a:schemeClr val="tx1"/>
            </a:solidFill>
          </a:ln>
        </p:spPr>
        <p:txBody>
          <a:bodyPr wrap="square" rtlCol="0">
            <a:spAutoFit/>
          </a:bodyPr>
          <a:lstStyle/>
          <a:p>
            <a:r>
              <a:rPr lang="en-US" sz="900" u="sng" dirty="0">
                <a:latin typeface="Bell MT" panose="02020503060305020303" pitchFamily="18" charset="0"/>
              </a:rPr>
              <a:t>Legend:</a:t>
            </a:r>
          </a:p>
          <a:p>
            <a:r>
              <a:rPr lang="en-US" sz="800" dirty="0">
                <a:latin typeface="Bell MT" panose="02020503060305020303" pitchFamily="18" charset="0"/>
              </a:rPr>
              <a:t>Definitions</a:t>
            </a:r>
          </a:p>
          <a:p>
            <a:r>
              <a:rPr lang="en-US" sz="800" dirty="0">
                <a:highlight>
                  <a:srgbClr val="FFFF00"/>
                </a:highlight>
                <a:latin typeface="Bell MT" panose="02020503060305020303" pitchFamily="18" charset="0"/>
              </a:rPr>
              <a:t>Dependable variables</a:t>
            </a:r>
          </a:p>
          <a:p>
            <a:r>
              <a:rPr lang="en-US" sz="800" dirty="0">
                <a:highlight>
                  <a:srgbClr val="FF0000"/>
                </a:highlight>
                <a:latin typeface="Bell MT" panose="02020503060305020303" pitchFamily="18" charset="0"/>
              </a:rPr>
              <a:t>Population</a:t>
            </a:r>
            <a:endParaRPr lang="en-FJ" sz="800" dirty="0">
              <a:highlight>
                <a:srgbClr val="FF0000"/>
              </a:highlight>
              <a:latin typeface="Bell MT" panose="02020503060305020303" pitchFamily="18" charset="0"/>
            </a:endParaRPr>
          </a:p>
        </p:txBody>
      </p:sp>
      <p:cxnSp>
        <p:nvCxnSpPr>
          <p:cNvPr id="12" name="Connector: Elbow 11">
            <a:extLst>
              <a:ext uri="{FF2B5EF4-FFF2-40B4-BE49-F238E27FC236}">
                <a16:creationId xmlns:a16="http://schemas.microsoft.com/office/drawing/2014/main" id="{B09D16CB-5555-E754-2443-7139A0423965}"/>
              </a:ext>
            </a:extLst>
          </p:cNvPr>
          <p:cNvCxnSpPr>
            <a:cxnSpLocks/>
          </p:cNvCxnSpPr>
          <p:nvPr/>
        </p:nvCxnSpPr>
        <p:spPr>
          <a:xfrm flipV="1">
            <a:off x="2659323" y="3803824"/>
            <a:ext cx="3211125" cy="155456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nector: Elbow 16">
            <a:extLst>
              <a:ext uri="{FF2B5EF4-FFF2-40B4-BE49-F238E27FC236}">
                <a16:creationId xmlns:a16="http://schemas.microsoft.com/office/drawing/2014/main" id="{9E7E13C2-91B2-0E24-5FC6-E0F68D07BAB4}"/>
              </a:ext>
            </a:extLst>
          </p:cNvPr>
          <p:cNvCxnSpPr>
            <a:cxnSpLocks/>
            <a:stCxn id="45" idx="2"/>
          </p:cNvCxnSpPr>
          <p:nvPr/>
        </p:nvCxnSpPr>
        <p:spPr>
          <a:xfrm rot="5400000">
            <a:off x="7930305" y="3442881"/>
            <a:ext cx="277082" cy="839735"/>
          </a:xfrm>
          <a:prstGeom prst="bentConnector2">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Connector: Elbow 22">
            <a:extLst>
              <a:ext uri="{FF2B5EF4-FFF2-40B4-BE49-F238E27FC236}">
                <a16:creationId xmlns:a16="http://schemas.microsoft.com/office/drawing/2014/main" id="{3BBCC9C1-87E4-7014-76B3-0697019BBC4A}"/>
              </a:ext>
            </a:extLst>
          </p:cNvPr>
          <p:cNvCxnSpPr>
            <a:cxnSpLocks/>
            <a:stCxn id="15" idx="3"/>
          </p:cNvCxnSpPr>
          <p:nvPr/>
        </p:nvCxnSpPr>
        <p:spPr>
          <a:xfrm>
            <a:off x="7684715" y="4213522"/>
            <a:ext cx="408890" cy="967161"/>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68462A4-433E-ACFF-18C2-12D46925783E}"/>
              </a:ext>
            </a:extLst>
          </p:cNvPr>
          <p:cNvSpPr/>
          <p:nvPr/>
        </p:nvSpPr>
        <p:spPr>
          <a:xfrm>
            <a:off x="7927420" y="5225960"/>
            <a:ext cx="639599" cy="4647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Bell MT" panose="02020503060305020303" pitchFamily="18" charset="0"/>
              </a:rPr>
              <a:t>Data Tests</a:t>
            </a:r>
          </a:p>
          <a:p>
            <a:pPr algn="ctr"/>
            <a:r>
              <a:rPr lang="en-US" sz="800" dirty="0">
                <a:solidFill>
                  <a:schemeClr val="tx1"/>
                </a:solidFill>
                <a:latin typeface="Bell MT" panose="02020503060305020303" pitchFamily="18" charset="0"/>
              </a:rPr>
              <a:t>Chapter 4</a:t>
            </a:r>
            <a:endParaRPr lang="en-FJ" sz="800" dirty="0">
              <a:solidFill>
                <a:schemeClr val="tx1"/>
              </a:solidFill>
              <a:latin typeface="Bell MT" panose="02020503060305020303" pitchFamily="18" charset="0"/>
            </a:endParaRPr>
          </a:p>
        </p:txBody>
      </p:sp>
      <p:sp>
        <p:nvSpPr>
          <p:cNvPr id="28" name="Rectangle 27">
            <a:extLst>
              <a:ext uri="{FF2B5EF4-FFF2-40B4-BE49-F238E27FC236}">
                <a16:creationId xmlns:a16="http://schemas.microsoft.com/office/drawing/2014/main" id="{C686FBB5-3537-5393-B133-D8181BCA6D65}"/>
              </a:ext>
            </a:extLst>
          </p:cNvPr>
          <p:cNvSpPr/>
          <p:nvPr/>
        </p:nvSpPr>
        <p:spPr>
          <a:xfrm>
            <a:off x="8371273" y="6104602"/>
            <a:ext cx="805977" cy="425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Bell MT" panose="02020503060305020303" pitchFamily="18" charset="0"/>
              </a:rPr>
              <a:t>Analysis &amp; Conclusion </a:t>
            </a:r>
          </a:p>
          <a:p>
            <a:pPr algn="ctr"/>
            <a:r>
              <a:rPr lang="en-US" sz="800" dirty="0">
                <a:solidFill>
                  <a:schemeClr val="tx1"/>
                </a:solidFill>
                <a:latin typeface="Bell MT" panose="02020503060305020303" pitchFamily="18" charset="0"/>
              </a:rPr>
              <a:t>C0re 5 </a:t>
            </a:r>
            <a:endParaRPr lang="en-FJ" sz="800" dirty="0">
              <a:solidFill>
                <a:schemeClr val="tx1"/>
              </a:solidFill>
              <a:latin typeface="Bell MT" panose="02020503060305020303" pitchFamily="18" charset="0"/>
            </a:endParaRPr>
          </a:p>
        </p:txBody>
      </p:sp>
      <p:cxnSp>
        <p:nvCxnSpPr>
          <p:cNvPr id="32" name="Connector: Elbow 31">
            <a:extLst>
              <a:ext uri="{FF2B5EF4-FFF2-40B4-BE49-F238E27FC236}">
                <a16:creationId xmlns:a16="http://schemas.microsoft.com/office/drawing/2014/main" id="{C8B75EE9-AA6B-710C-25FE-094CDF731524}"/>
              </a:ext>
            </a:extLst>
          </p:cNvPr>
          <p:cNvCxnSpPr>
            <a:cxnSpLocks/>
            <a:stCxn id="25" idx="2"/>
            <a:endCxn id="28" idx="0"/>
          </p:cNvCxnSpPr>
          <p:nvPr/>
        </p:nvCxnSpPr>
        <p:spPr>
          <a:xfrm rot="16200000" flipH="1">
            <a:off x="8303815" y="5634155"/>
            <a:ext cx="413852" cy="52704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6" name="Connector: Elbow 35">
            <a:extLst>
              <a:ext uri="{FF2B5EF4-FFF2-40B4-BE49-F238E27FC236}">
                <a16:creationId xmlns:a16="http://schemas.microsoft.com/office/drawing/2014/main" id="{794E835F-3403-3C9D-8C6E-65921EADE85F}"/>
              </a:ext>
            </a:extLst>
          </p:cNvPr>
          <p:cNvCxnSpPr>
            <a:cxnSpLocks/>
            <a:endCxn id="28" idx="1"/>
          </p:cNvCxnSpPr>
          <p:nvPr/>
        </p:nvCxnSpPr>
        <p:spPr>
          <a:xfrm>
            <a:off x="7896178" y="5958911"/>
            <a:ext cx="475095" cy="358551"/>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00380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4629</TotalTime>
  <Words>803</Words>
  <Application>Microsoft Office PowerPoint</Application>
  <PresentationFormat>Widescreen</PresentationFormat>
  <Paragraphs>72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Algerian</vt:lpstr>
      <vt:lpstr>Arial</vt:lpstr>
      <vt:lpstr>Bell MT</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Acree</dc:creator>
  <cp:lastModifiedBy>Rosarine LAGI</cp:lastModifiedBy>
  <cp:revision>105</cp:revision>
  <cp:lastPrinted>2021-03-26T16:56:26Z</cp:lastPrinted>
  <dcterms:created xsi:type="dcterms:W3CDTF">2019-07-20T14:26:40Z</dcterms:created>
  <dcterms:modified xsi:type="dcterms:W3CDTF">2023-04-06T10:08:17Z</dcterms:modified>
</cp:coreProperties>
</file>