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7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DA1"/>
    <a:srgbClr val="BFDDAB"/>
    <a:srgbClr val="339966"/>
    <a:srgbClr val="FFFFFF"/>
    <a:srgbClr val="C2FDA1"/>
    <a:srgbClr val="FDDCCF"/>
    <a:srgbClr val="A5F5F9"/>
    <a:srgbClr val="C3FDCE"/>
    <a:srgbClr val="FFE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>
        <p:guide orient="horz" pos="237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86482-8B8D-4422-8D19-8975A8FC9125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98A88-4E90-4786-8035-24BD4BD55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689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84F4B-31FC-4387-8A0D-24380E7199EE}" type="datetime1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 Lynn Kronk               DPhil Core 4   SR958 Research and Metholodogy 30 Day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EC5D-8243-4452-81FF-94EA3328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788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2F19-5353-4673-B589-D294BEDC8BAA}" type="datetime1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 Lynn Kronk               DPhil Core 4   SR958 Research and Metholodogy 30 Day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EC5D-8243-4452-81FF-94EA3328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269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33E52-2539-454F-B298-FDAF741391C5}" type="datetime1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 Lynn Kronk               DPhil Core 4   SR958 Research and Metholodogy 30 Day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EC5D-8243-4452-81FF-94EA3328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479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E07FD-E4D3-47EA-994B-FDC5C378F8A5}" type="datetime1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 Lynn Kronk               DPhil Core 4   SR958 Research and Metholodogy 30 Day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EC5D-8243-4452-81FF-94EA3328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312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5F95-2026-4A91-BF67-9847EADC042E}" type="datetime1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 Lynn Kronk               DPhil Core 4   SR958 Research and Metholodogy 30 Day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EC5D-8243-4452-81FF-94EA3328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04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7A424-AF83-4695-91B9-DC31E73AB57B}" type="datetime1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 Lynn Kronk               DPhil Core 4   SR958 Research and Metholodogy 30 Day   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EC5D-8243-4452-81FF-94EA3328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09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98D7-1502-4CAD-84AA-42A3095594D6}" type="datetime1">
              <a:rPr lang="en-US" smtClean="0"/>
              <a:t>3/29/2023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 Lynn Kronk               DPhil Core 4   SR958 Research and Metholodogy 30 Day   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EC5D-8243-4452-81FF-94EA3328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027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D1D87-B009-418A-A3B2-6161C099E3C0}" type="datetime1">
              <a:rPr lang="en-US" smtClean="0"/>
              <a:t>3/29/2023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 Lynn Kronk               DPhil Core 4   SR958 Research and Metholodogy 30 Day   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EC5D-8243-4452-81FF-94EA3328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741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4F409-2AD9-4E5B-B157-7ED1B556ACBA}" type="datetime1">
              <a:rPr lang="en-US" smtClean="0"/>
              <a:t>3/29/2023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 Lynn Kronk               DPhil Core 4   SR958 Research and Metholodogy 30 Day   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EC5D-8243-4452-81FF-94EA3328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766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4A65E-12B4-41F2-9229-7C84853FA1AC}" type="datetime1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 Lynn Kronk               DPhil Core 4   SR958 Research and Metholodogy 30 Day   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EC5D-8243-4452-81FF-94EA3328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077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F808B-49AB-4E8A-8539-5E6771DAC905}" type="datetime1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 Lynn Kronk               DPhil Core 4   SR958 Research and Metholodogy 30 Day   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EC5D-8243-4452-81FF-94EA3328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87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7E2DB-332B-46FD-8D6D-8EFFA2552E13}" type="datetime1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 Lynn Kronk               DPhil Core 4   SR958 Research and Metholodogy 30 Day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AEC5D-8243-4452-81FF-94EA3328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31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cxnSpLocks/>
          </p:cNvCxnSpPr>
          <p:nvPr/>
        </p:nvCxnSpPr>
        <p:spPr>
          <a:xfrm>
            <a:off x="3876283" y="683700"/>
            <a:ext cx="1136985" cy="13086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 flipH="1">
            <a:off x="7010041" y="839398"/>
            <a:ext cx="1119739" cy="15013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18243" y="2549224"/>
            <a:ext cx="1755513" cy="646331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Comparison of </a:t>
            </a:r>
          </a:p>
          <a:p>
            <a:pPr algn="ctr"/>
            <a:r>
              <a:rPr lang="en-US" sz="1000" dirty="0"/>
              <a:t>Response from Survey</a:t>
            </a:r>
          </a:p>
          <a:p>
            <a:pPr algn="ctr"/>
            <a:r>
              <a:rPr lang="en-US" sz="800" i="1" dirty="0"/>
              <a:t>Contingent Upon Instrument</a:t>
            </a:r>
          </a:p>
          <a:p>
            <a:pPr algn="ctr"/>
            <a:r>
              <a:rPr lang="en-US" sz="800" dirty="0">
                <a:solidFill>
                  <a:srgbClr val="7030A0"/>
                </a:solidFill>
              </a:rPr>
              <a:t>(Core 4)</a:t>
            </a:r>
            <a:endParaRPr lang="en-US" sz="800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3691689" y="103102"/>
            <a:ext cx="56897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</a:rPr>
              <a:t>J. Lynn Kronk:  Quantitative</a:t>
            </a:r>
            <a:r>
              <a:rPr lang="en-US" sz="1200" b="1" dirty="0"/>
              <a:t> Research Design Methodology and Contextualization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18242" y="3427061"/>
            <a:ext cx="1791799" cy="553998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 </a:t>
            </a:r>
            <a:r>
              <a:rPr lang="en-US" sz="900" dirty="0"/>
              <a:t>Ethical Position Questionnaire</a:t>
            </a:r>
          </a:p>
          <a:p>
            <a:pPr algn="ctr"/>
            <a:r>
              <a:rPr lang="en-US" sz="900" dirty="0"/>
              <a:t>Instrument</a:t>
            </a:r>
          </a:p>
          <a:p>
            <a:pPr algn="ctr"/>
            <a:r>
              <a:rPr lang="en-US" sz="900" dirty="0">
                <a:solidFill>
                  <a:srgbClr val="7030A0"/>
                </a:solidFill>
              </a:rPr>
              <a:t>(Core 5)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73885" y="4377520"/>
            <a:ext cx="1805781" cy="369332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rgbClr val="7030A0"/>
                </a:solidFill>
              </a:rPr>
              <a:t>Analysis of Demographics  and  Ethical Positions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847448" y="460566"/>
            <a:ext cx="2497103" cy="276999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rgbClr val="FF0000"/>
                </a:solidFill>
              </a:rPr>
              <a:t>Population 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447837" y="437479"/>
            <a:ext cx="5245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7030A0"/>
                </a:solidFill>
              </a:rPr>
              <a:t>Core 4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6015295" y="3189019"/>
            <a:ext cx="161407" cy="264271"/>
            <a:chOff x="8097253" y="1371600"/>
            <a:chExt cx="128337" cy="228600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8097253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8225590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8156672" y="1371600"/>
              <a:ext cx="0" cy="2286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6011374" y="4007120"/>
            <a:ext cx="155503" cy="326207"/>
            <a:chOff x="8097253" y="1371600"/>
            <a:chExt cx="128337" cy="228600"/>
          </a:xfrm>
        </p:grpSpPr>
        <p:cxnSp>
          <p:nvCxnSpPr>
            <p:cNvPr id="37" name="Straight Connector 36"/>
            <p:cNvCxnSpPr/>
            <p:nvPr/>
          </p:nvCxnSpPr>
          <p:spPr>
            <a:xfrm>
              <a:off x="8097253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8225590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>
              <a:off x="8156672" y="1371600"/>
              <a:ext cx="0" cy="2286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TextBox 81"/>
          <p:cNvSpPr txBox="1"/>
          <p:nvPr/>
        </p:nvSpPr>
        <p:spPr>
          <a:xfrm>
            <a:off x="286040" y="1155526"/>
            <a:ext cx="2375715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/>
              <a:t>PROBLEM STATEMENT</a:t>
            </a:r>
          </a:p>
          <a:p>
            <a:pPr algn="ctr"/>
            <a:r>
              <a:rPr lang="en-US" sz="1000" dirty="0"/>
              <a:t>(Core 3)</a:t>
            </a:r>
          </a:p>
          <a:p>
            <a:pPr algn="ctr"/>
            <a:r>
              <a:rPr lang="en-US" sz="1200" dirty="0">
                <a:solidFill>
                  <a:srgbClr val="339966"/>
                </a:solidFill>
              </a:rPr>
              <a:t>Contextualize to your audience</a:t>
            </a:r>
          </a:p>
          <a:p>
            <a:pPr algn="ctr"/>
            <a:r>
              <a:rPr lang="en-US" sz="1200" dirty="0">
                <a:solidFill>
                  <a:srgbClr val="339966"/>
                </a:solidFill>
              </a:rPr>
              <a:t>Describe the Issue</a:t>
            </a:r>
          </a:p>
          <a:p>
            <a:pPr algn="ctr"/>
            <a:r>
              <a:rPr lang="en-US" sz="1000" dirty="0"/>
              <a:t>It was unknown whether Formal mentoring programs for real estate professionals make a difference in ethical awareness.</a:t>
            </a:r>
            <a:endParaRPr lang="en-US" sz="1000" dirty="0">
              <a:solidFill>
                <a:srgbClr val="339966"/>
              </a:solidFill>
            </a:endParaRPr>
          </a:p>
          <a:p>
            <a:pPr algn="ctr"/>
            <a:endParaRPr lang="en-US" sz="1200" dirty="0">
              <a:solidFill>
                <a:srgbClr val="339966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50375" y="2750356"/>
            <a:ext cx="2746095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/>
              <a:t>THESIS</a:t>
            </a:r>
          </a:p>
          <a:p>
            <a:pPr algn="ctr"/>
            <a:r>
              <a:rPr lang="en-US" sz="1000" dirty="0"/>
              <a:t>(Core 4)</a:t>
            </a:r>
          </a:p>
          <a:p>
            <a:pPr algn="ctr"/>
            <a:r>
              <a:rPr lang="en-US" sz="1100" dirty="0">
                <a:solidFill>
                  <a:srgbClr val="339966"/>
                </a:solidFill>
              </a:rPr>
              <a:t>Contextualize to your audience</a:t>
            </a:r>
          </a:p>
          <a:p>
            <a:pPr algn="ctr"/>
            <a:r>
              <a:rPr lang="en-US" sz="1100" dirty="0">
                <a:solidFill>
                  <a:srgbClr val="339966"/>
                </a:solidFill>
              </a:rPr>
              <a:t>“WHAT” are you going to do?</a:t>
            </a:r>
          </a:p>
          <a:p>
            <a:pPr algn="ctr"/>
            <a:r>
              <a:rPr lang="en-US" sz="1000" dirty="0"/>
              <a:t>This study was designed as a comparison of real estate professionals who participated in a Formal mentoring program and those who have not participated in a Formal mentoring program and the impact on ethical awareness.</a:t>
            </a:r>
            <a:endParaRPr lang="en-US" sz="1100" dirty="0">
              <a:solidFill>
                <a:srgbClr val="339966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403957" y="4408929"/>
            <a:ext cx="4731687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/>
              <a:t>SIGNIFICANCE</a:t>
            </a:r>
          </a:p>
          <a:p>
            <a:pPr algn="ctr"/>
            <a:r>
              <a:rPr lang="en-US" sz="1000" dirty="0"/>
              <a:t>(Core 4)</a:t>
            </a:r>
          </a:p>
          <a:p>
            <a:pPr algn="ctr"/>
            <a:r>
              <a:rPr lang="en-US" sz="1100" dirty="0">
                <a:solidFill>
                  <a:srgbClr val="339966"/>
                </a:solidFill>
              </a:rPr>
              <a:t>Provide tool for change “So-What”</a:t>
            </a:r>
          </a:p>
          <a:p>
            <a:pPr algn="ctr"/>
            <a:r>
              <a:rPr lang="en-US" sz="1100" dirty="0">
                <a:solidFill>
                  <a:srgbClr val="339966"/>
                </a:solidFill>
              </a:rPr>
              <a:t>How does it make a difference?</a:t>
            </a:r>
          </a:p>
          <a:p>
            <a:pPr algn="ctr"/>
            <a:r>
              <a:rPr lang="en-US" sz="1000" dirty="0"/>
              <a:t>Formal mentoring programs for real estate professionals can result in raising the bar beyond the minimum standards of professionalism and ethical awareness traditionally based on the “Realtor Code of Ethics.” </a:t>
            </a:r>
            <a:endParaRPr lang="en-US" sz="1000" dirty="0">
              <a:solidFill>
                <a:srgbClr val="339966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 rot="18465458">
            <a:off x="6718971" y="756559"/>
            <a:ext cx="2962769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Independent Variables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Education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00" dirty="0"/>
              <a:t>High School Diploma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00" dirty="0"/>
              <a:t>2 Year Association Degree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00" dirty="0"/>
              <a:t>4 Year Bachelors Degree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00" dirty="0"/>
              <a:t>Graduate Degree</a:t>
            </a:r>
          </a:p>
        </p:txBody>
      </p:sp>
      <p:sp>
        <p:nvSpPr>
          <p:cNvPr id="106" name="TextBox 105"/>
          <p:cNvSpPr txBox="1"/>
          <p:nvPr/>
        </p:nvSpPr>
        <p:spPr>
          <a:xfrm rot="2981228">
            <a:off x="3153674" y="1047790"/>
            <a:ext cx="2054063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Independent Variables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Gender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00" dirty="0"/>
              <a:t>Men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00" dirty="0"/>
              <a:t>Women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Years Experience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00" dirty="0"/>
              <a:t>Less than 5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00" dirty="0"/>
              <a:t>6-10 Years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00" dirty="0"/>
              <a:t>Over 10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4606190" y="860671"/>
            <a:ext cx="2915353" cy="16530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North Alabama Association of Realtors</a:t>
            </a:r>
          </a:p>
        </p:txBody>
      </p:sp>
      <p:sp>
        <p:nvSpPr>
          <p:cNvPr id="129" name="Rectangle 128"/>
          <p:cNvSpPr/>
          <p:nvPr/>
        </p:nvSpPr>
        <p:spPr>
          <a:xfrm>
            <a:off x="4757047" y="1063525"/>
            <a:ext cx="2657808" cy="16530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Franchise and Independent Companies</a:t>
            </a:r>
          </a:p>
        </p:txBody>
      </p:sp>
      <p:sp>
        <p:nvSpPr>
          <p:cNvPr id="130" name="Rectangle 129"/>
          <p:cNvSpPr/>
          <p:nvPr/>
        </p:nvSpPr>
        <p:spPr>
          <a:xfrm>
            <a:off x="4904846" y="1292006"/>
            <a:ext cx="2373364" cy="18246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Real Estate Professionals</a:t>
            </a:r>
          </a:p>
        </p:txBody>
      </p:sp>
      <p:sp>
        <p:nvSpPr>
          <p:cNvPr id="131" name="Rectangle 130"/>
          <p:cNvSpPr/>
          <p:nvPr/>
        </p:nvSpPr>
        <p:spPr>
          <a:xfrm>
            <a:off x="5118590" y="1518877"/>
            <a:ext cx="1930916" cy="165535"/>
          </a:xfrm>
          <a:prstGeom prst="rect">
            <a:avLst/>
          </a:prstGeom>
          <a:solidFill>
            <a:srgbClr val="C2FD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Brokers, Associate Brokers,</a:t>
            </a:r>
          </a:p>
        </p:txBody>
      </p:sp>
      <p:sp>
        <p:nvSpPr>
          <p:cNvPr id="132" name="Rectangle 131"/>
          <p:cNvSpPr/>
          <p:nvPr/>
        </p:nvSpPr>
        <p:spPr>
          <a:xfrm>
            <a:off x="5354223" y="1743756"/>
            <a:ext cx="1514564" cy="165535"/>
          </a:xfrm>
          <a:prstGeom prst="rect">
            <a:avLst/>
          </a:prstGeom>
          <a:solidFill>
            <a:srgbClr val="A5F5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Sale Associates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4576402" y="1120366"/>
            <a:ext cx="788539" cy="950497"/>
            <a:chOff x="4576402" y="1120366"/>
            <a:chExt cx="788539" cy="950497"/>
          </a:xfrm>
        </p:grpSpPr>
        <p:sp>
          <p:nvSpPr>
            <p:cNvPr id="64" name="TextBox 63"/>
            <p:cNvSpPr txBox="1"/>
            <p:nvPr/>
          </p:nvSpPr>
          <p:spPr>
            <a:xfrm rot="2995942">
              <a:off x="4695066" y="1489286"/>
              <a:ext cx="562949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/>
                <a:t>Subsets</a:t>
              </a:r>
            </a:p>
          </p:txBody>
        </p:sp>
        <p:cxnSp>
          <p:nvCxnSpPr>
            <p:cNvPr id="65" name="Straight Arrow Connector 64"/>
            <p:cNvCxnSpPr/>
            <p:nvPr/>
          </p:nvCxnSpPr>
          <p:spPr>
            <a:xfrm>
              <a:off x="4576402" y="1120366"/>
              <a:ext cx="196836" cy="24880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>
              <a:off x="5168105" y="1822055"/>
              <a:ext cx="196836" cy="24880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6839406" y="1129507"/>
            <a:ext cx="836011" cy="1111262"/>
            <a:chOff x="6771981" y="1046304"/>
            <a:chExt cx="836011" cy="1111262"/>
          </a:xfrm>
        </p:grpSpPr>
        <p:sp>
          <p:nvSpPr>
            <p:cNvPr id="75" name="TextBox 74"/>
            <p:cNvSpPr txBox="1"/>
            <p:nvPr/>
          </p:nvSpPr>
          <p:spPr>
            <a:xfrm rot="18430356">
              <a:off x="6925743" y="1444109"/>
              <a:ext cx="562949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/>
                <a:t>Subsets</a:t>
              </a:r>
            </a:p>
          </p:txBody>
        </p:sp>
        <p:cxnSp>
          <p:nvCxnSpPr>
            <p:cNvPr id="76" name="Straight Arrow Connector 75"/>
            <p:cNvCxnSpPr/>
            <p:nvPr/>
          </p:nvCxnSpPr>
          <p:spPr>
            <a:xfrm flipH="1">
              <a:off x="7403896" y="1046304"/>
              <a:ext cx="204096" cy="2652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/>
            <p:nvPr/>
          </p:nvCxnSpPr>
          <p:spPr>
            <a:xfrm flipH="1">
              <a:off x="6771981" y="1840712"/>
              <a:ext cx="241749" cy="31685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286040" y="351396"/>
            <a:ext cx="31750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/>
              <a:t>Dissertation Title</a:t>
            </a:r>
            <a:endParaRPr lang="en-US" sz="1200" dirty="0"/>
          </a:p>
          <a:p>
            <a:pPr algn="ctr"/>
            <a:r>
              <a:rPr lang="en-US" sz="1200" dirty="0"/>
              <a:t>Influence of Formal Mentoring Programs on  Ethical Awareness in the Real Estate Industry.</a:t>
            </a:r>
          </a:p>
        </p:txBody>
      </p:sp>
      <p:sp>
        <p:nvSpPr>
          <p:cNvPr id="3" name="Rectangle 2"/>
          <p:cNvSpPr/>
          <p:nvPr/>
        </p:nvSpPr>
        <p:spPr>
          <a:xfrm>
            <a:off x="3173588" y="2572136"/>
            <a:ext cx="1767964" cy="14424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Dependent Variable</a:t>
            </a:r>
          </a:p>
          <a:p>
            <a:pPr algn="ctr"/>
            <a:endParaRPr lang="en-US" sz="12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Ethical Concern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Ethical Consistency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Ethical Integrity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Ethical Behavior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898993" y="6529128"/>
            <a:ext cx="6936191" cy="365125"/>
          </a:xfrm>
        </p:spPr>
        <p:txBody>
          <a:bodyPr/>
          <a:lstStyle/>
          <a:p>
            <a:r>
              <a:rPr lang="en-US" dirty="0"/>
              <a:t>J Lynn Kronk               DPhil Core 7   SR958 Research and Methodology                 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4C7FA38-B5E6-4748-91F3-392928C3DBA2}"/>
              </a:ext>
            </a:extLst>
          </p:cNvPr>
          <p:cNvSpPr txBox="1"/>
          <p:nvPr/>
        </p:nvSpPr>
        <p:spPr>
          <a:xfrm>
            <a:off x="9074406" y="383923"/>
            <a:ext cx="2595299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highlight>
                  <a:srgbClr val="FDFDA1"/>
                </a:highlight>
              </a:rPr>
              <a:t>RESEARCH HYPOTHESIS:</a:t>
            </a:r>
          </a:p>
          <a:p>
            <a:r>
              <a:rPr lang="en-US" sz="1000" dirty="0">
                <a:highlight>
                  <a:srgbClr val="FDFDA1"/>
                </a:highlight>
              </a:rPr>
              <a:t>There is a statistically significant different in ethical position awareness between individuals with Formal mentoring and those who were not mentored.</a:t>
            </a:r>
          </a:p>
          <a:p>
            <a:endParaRPr lang="en-US" sz="1000" b="1" dirty="0">
              <a:highlight>
                <a:srgbClr val="FDFDA1"/>
              </a:highlight>
            </a:endParaRPr>
          </a:p>
          <a:p>
            <a:r>
              <a:rPr lang="en-US" sz="1000" b="1" dirty="0">
                <a:highlight>
                  <a:srgbClr val="FDFDA1"/>
                </a:highlight>
              </a:rPr>
              <a:t>NULL HYPOTHESIS:</a:t>
            </a:r>
          </a:p>
          <a:p>
            <a:r>
              <a:rPr lang="en-US" sz="1000" dirty="0">
                <a:highlight>
                  <a:srgbClr val="FDFDA1"/>
                </a:highlight>
              </a:rPr>
              <a:t>There was no statistically significant difference in ethical position awareness between individuals with Formal mentoring and those who were not mentored.</a:t>
            </a:r>
          </a:p>
          <a:p>
            <a:endParaRPr lang="en-US" sz="1000" b="1" dirty="0">
              <a:highlight>
                <a:srgbClr val="FDFDA1"/>
              </a:highlight>
            </a:endParaRPr>
          </a:p>
          <a:p>
            <a:r>
              <a:rPr lang="en-US" sz="1000" b="1" dirty="0">
                <a:highlight>
                  <a:srgbClr val="FDFDA1"/>
                </a:highlight>
              </a:rPr>
              <a:t>Hypothesis 1</a:t>
            </a:r>
            <a:r>
              <a:rPr lang="en-US" sz="1000" dirty="0">
                <a:highlight>
                  <a:srgbClr val="FDFDA1"/>
                </a:highlight>
              </a:rPr>
              <a:t>:Individuals provided with a Formal mentoring program will score higher </a:t>
            </a:r>
            <a:r>
              <a:rPr lang="en-US" sz="1000" b="1" dirty="0">
                <a:highlight>
                  <a:srgbClr val="FDFDA1"/>
                </a:highlight>
              </a:rPr>
              <a:t>in Ethical Concerns </a:t>
            </a:r>
            <a:r>
              <a:rPr lang="en-US" sz="1000" dirty="0">
                <a:highlight>
                  <a:srgbClr val="FDFDA1"/>
                </a:highlight>
              </a:rPr>
              <a:t>of  feelings and thinking of situations.</a:t>
            </a:r>
          </a:p>
          <a:p>
            <a:endParaRPr lang="en-US" sz="1000" dirty="0">
              <a:highlight>
                <a:srgbClr val="FDFDA1"/>
              </a:highlight>
            </a:endParaRPr>
          </a:p>
          <a:p>
            <a:r>
              <a:rPr lang="en-US" sz="1000" b="1" dirty="0">
                <a:highlight>
                  <a:srgbClr val="FDFDA1"/>
                </a:highlight>
              </a:rPr>
              <a:t>Hypothesis 2:</a:t>
            </a:r>
            <a:r>
              <a:rPr lang="en-US" sz="1000" dirty="0">
                <a:highlight>
                  <a:srgbClr val="FDFDA1"/>
                </a:highlight>
              </a:rPr>
              <a:t> Individuals provided with a Formal mentoring program will score higher in </a:t>
            </a:r>
            <a:r>
              <a:rPr lang="en-US" sz="1000" b="1" dirty="0">
                <a:highlight>
                  <a:srgbClr val="FDFDA1"/>
                </a:highlight>
              </a:rPr>
              <a:t>Ethical Consistency  </a:t>
            </a:r>
            <a:r>
              <a:rPr lang="en-US" sz="1000" dirty="0">
                <a:highlight>
                  <a:srgbClr val="FDFDA1"/>
                </a:highlight>
              </a:rPr>
              <a:t>with intention supported by behavior to do the right thing.</a:t>
            </a:r>
          </a:p>
          <a:p>
            <a:endParaRPr lang="en-US" sz="1000" dirty="0">
              <a:highlight>
                <a:srgbClr val="FDFDA1"/>
              </a:highlight>
            </a:endParaRPr>
          </a:p>
          <a:p>
            <a:r>
              <a:rPr lang="en-US" sz="1000" b="1" dirty="0">
                <a:highlight>
                  <a:srgbClr val="FDFDA1"/>
                </a:highlight>
              </a:rPr>
              <a:t>Hypothesis 3</a:t>
            </a:r>
            <a:r>
              <a:rPr lang="en-US" sz="1000" dirty="0">
                <a:highlight>
                  <a:srgbClr val="FDFDA1"/>
                </a:highlight>
              </a:rPr>
              <a:t>: Individuals provided with a Formal mentoring program will score higher with </a:t>
            </a:r>
            <a:r>
              <a:rPr lang="en-US" sz="1000" b="1" dirty="0">
                <a:highlight>
                  <a:srgbClr val="FDFDA1"/>
                </a:highlight>
              </a:rPr>
              <a:t>Ethical Integrity  </a:t>
            </a:r>
            <a:r>
              <a:rPr lang="en-US" sz="1000" dirty="0">
                <a:highlight>
                  <a:srgbClr val="FDFDA1"/>
                </a:highlight>
              </a:rPr>
              <a:t>supported with a combination of ethical concerns and ethical consistency predictive.</a:t>
            </a:r>
          </a:p>
          <a:p>
            <a:r>
              <a:rPr lang="en-US" sz="1000" dirty="0">
                <a:highlight>
                  <a:srgbClr val="FDFDA1"/>
                </a:highlight>
              </a:rPr>
              <a:t> </a:t>
            </a:r>
          </a:p>
          <a:p>
            <a:r>
              <a:rPr lang="en-US" sz="1000" b="1" dirty="0">
                <a:highlight>
                  <a:srgbClr val="FDFDA1"/>
                </a:highlight>
              </a:rPr>
              <a:t>Hypothesis 4: </a:t>
            </a:r>
            <a:r>
              <a:rPr lang="en-US" sz="1000" dirty="0">
                <a:highlight>
                  <a:srgbClr val="FDFDA1"/>
                </a:highlight>
              </a:rPr>
              <a:t>Individuals provided with a Formal mentoring program will score higher in </a:t>
            </a:r>
            <a:r>
              <a:rPr lang="en-US" sz="1000" b="1" dirty="0">
                <a:highlight>
                  <a:srgbClr val="FDFDA1"/>
                </a:highlight>
              </a:rPr>
              <a:t>Ethical Behavior </a:t>
            </a:r>
            <a:r>
              <a:rPr lang="en-US" sz="1000" dirty="0">
                <a:highlight>
                  <a:srgbClr val="FDFDA1"/>
                </a:highlight>
              </a:rPr>
              <a:t>is consistent with Ethical Integrity. </a:t>
            </a:r>
            <a:endParaRPr lang="en-US" sz="1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F6CC288-5D26-43FC-A460-9474DFECC1E1}"/>
              </a:ext>
            </a:extLst>
          </p:cNvPr>
          <p:cNvSpPr txBox="1"/>
          <p:nvPr/>
        </p:nvSpPr>
        <p:spPr>
          <a:xfrm>
            <a:off x="174495" y="6045144"/>
            <a:ext cx="25953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Legend:  </a:t>
            </a:r>
          </a:p>
          <a:p>
            <a:r>
              <a:rPr lang="en-US" sz="1000" b="1" dirty="0"/>
              <a:t>BLACK </a:t>
            </a:r>
            <a:r>
              <a:rPr lang="en-US" sz="1000" dirty="0"/>
              <a:t>– Definition  </a:t>
            </a:r>
            <a:r>
              <a:rPr lang="en-US" sz="1000" b="1" dirty="0">
                <a:solidFill>
                  <a:srgbClr val="339966"/>
                </a:solidFill>
              </a:rPr>
              <a:t>GREEN</a:t>
            </a:r>
            <a:r>
              <a:rPr lang="en-US" sz="1000" dirty="0"/>
              <a:t> – </a:t>
            </a:r>
            <a:r>
              <a:rPr lang="en-US" sz="1000" dirty="0">
                <a:solidFill>
                  <a:srgbClr val="339966"/>
                </a:solidFill>
              </a:rPr>
              <a:t>Contextualization</a:t>
            </a:r>
          </a:p>
          <a:p>
            <a:r>
              <a:rPr lang="en-US" sz="800" dirty="0"/>
              <a:t>Rev.  2019.03; 2020.04  Hughes Research Design Funnel ©</a:t>
            </a:r>
          </a:p>
        </p:txBody>
      </p:sp>
    </p:spTree>
    <p:extLst>
      <p:ext uri="{BB962C8B-B14F-4D97-AF65-F5344CB8AC3E}">
        <p14:creationId xmlns:p14="http://schemas.microsoft.com/office/powerpoint/2010/main" val="3483859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9745</TotalTime>
  <Words>433</Words>
  <Application>Microsoft Office PowerPoint</Application>
  <PresentationFormat>Widescreen</PresentationFormat>
  <Paragraphs>72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Cathie Hughes</dc:creator>
  <cp:lastModifiedBy>Lynn Kronk</cp:lastModifiedBy>
  <cp:revision>175</cp:revision>
  <cp:lastPrinted>2020-10-17T22:06:23Z</cp:lastPrinted>
  <dcterms:created xsi:type="dcterms:W3CDTF">2016-03-19T00:43:39Z</dcterms:created>
  <dcterms:modified xsi:type="dcterms:W3CDTF">2023-03-29T20:12:25Z</dcterms:modified>
</cp:coreProperties>
</file>